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84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1248355" y="3657600"/>
            <a:ext cx="8732258" cy="152665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3"/>
                </a:solidFill>
              </a:rPr>
              <a:t>Gelişim </a:t>
            </a:r>
            <a:r>
              <a:rPr lang="tr-TR" sz="2800" b="1" dirty="0">
                <a:solidFill>
                  <a:schemeClr val="accent3"/>
                </a:solidFill>
              </a:rPr>
              <a:t>döneminde başlayan durumlardır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1248355" y="1606163"/>
            <a:ext cx="842838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3200" b="1" dirty="0" smtClean="0">
              <a:solidFill>
                <a:srgbClr val="FF0000"/>
              </a:solidFill>
            </a:endParaRPr>
          </a:p>
          <a:p>
            <a:endParaRPr lang="tr-TR" sz="3200" b="1" dirty="0">
              <a:solidFill>
                <a:srgbClr val="FF0000"/>
              </a:solidFill>
            </a:endParaRPr>
          </a:p>
          <a:p>
            <a:r>
              <a:rPr lang="tr-TR" sz="3200" b="1" dirty="0" smtClean="0">
                <a:solidFill>
                  <a:srgbClr val="FF0000"/>
                </a:solidFill>
              </a:rPr>
              <a:t>NÖROGELİŞİMSEL </a:t>
            </a:r>
            <a:r>
              <a:rPr lang="tr-TR" sz="3200" b="1" dirty="0">
                <a:solidFill>
                  <a:srgbClr val="FF0000"/>
                </a:solidFill>
              </a:rPr>
              <a:t>BOZUKLUKLARIN TANIMI</a:t>
            </a:r>
            <a:r>
              <a:rPr lang="tr-TR" sz="3600" dirty="0">
                <a:solidFill>
                  <a:srgbClr val="FF0000"/>
                </a:solidFill>
              </a:rPr>
              <a:t>:</a:t>
            </a:r>
            <a:r>
              <a:rPr lang="tr-TR" dirty="0"/>
              <a:t> </a:t>
            </a:r>
          </a:p>
          <a:p>
            <a:r>
              <a:rPr lang="tr-TR" dirty="0"/>
              <a:t>  </a:t>
            </a:r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254441" y="349857"/>
            <a:ext cx="9652883" cy="589854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SzPct val="95000"/>
              <a:buFont typeface="Wingdings 2" charset="2"/>
              <a:buChar char=""/>
            </a:pPr>
            <a:r>
              <a:rPr lang="tr-TR" sz="3000" b="1" dirty="0">
                <a:solidFill>
                  <a:srgbClr val="FFC000"/>
                </a:solidFill>
                <a:latin typeface="Calibri"/>
              </a:rPr>
              <a:t>MR derecesi zeka katsayısı </a:t>
            </a:r>
            <a:r>
              <a:rPr lang="tr-TR" sz="3000" b="1" dirty="0">
                <a:solidFill>
                  <a:srgbClr val="FFFF00"/>
                </a:solidFill>
                <a:latin typeface="Calibri"/>
              </a:rPr>
              <a:t>(ZK=IQ= ZB) </a:t>
            </a:r>
            <a:r>
              <a:rPr lang="tr-TR" sz="3000" b="1" dirty="0">
                <a:solidFill>
                  <a:srgbClr val="FFC000"/>
                </a:solidFill>
                <a:latin typeface="Calibri"/>
              </a:rPr>
              <a:t>ile belirlenir.</a:t>
            </a:r>
            <a:endParaRPr lang="tr-TR" sz="30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endParaRPr lang="tr-TR" sz="30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SzPct val="95000"/>
              <a:buFont typeface="Wingdings 2" charset="2"/>
              <a:buChar char=""/>
            </a:pPr>
            <a:r>
              <a:rPr lang="tr-TR" sz="3000" b="1" dirty="0">
                <a:solidFill>
                  <a:srgbClr val="FFC000"/>
                </a:solidFill>
                <a:latin typeface="Calibri"/>
              </a:rPr>
              <a:t>Zeka katsayısı, çocuğun içinde yaşadığı toplum için   standartlaştırılmış testlerle değerlendirilerek aynı yaştaki çocuklarla karşılaştırılmasıdır. </a:t>
            </a:r>
            <a:endParaRPr lang="tr-TR" sz="30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endParaRPr lang="tr-TR" sz="30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SzPct val="95000"/>
              <a:buFont typeface="Wingdings 2" charset="2"/>
              <a:buChar char=""/>
            </a:pPr>
            <a:r>
              <a:rPr lang="tr-TR" sz="3000" b="1" dirty="0">
                <a:solidFill>
                  <a:srgbClr val="FFC000"/>
                </a:solidFill>
                <a:latin typeface="Calibri"/>
              </a:rPr>
              <a:t>Ölçülebilen </a:t>
            </a:r>
            <a:r>
              <a:rPr lang="tr-TR" sz="3000" b="1" dirty="0">
                <a:solidFill>
                  <a:srgbClr val="FFFF00"/>
                </a:solidFill>
                <a:latin typeface="Calibri"/>
              </a:rPr>
              <a:t>zeka yaşı / gerçek yaş x 100 </a:t>
            </a:r>
            <a:r>
              <a:rPr lang="tr-TR" sz="3000" b="1" dirty="0">
                <a:solidFill>
                  <a:srgbClr val="FFC000"/>
                </a:solidFill>
                <a:latin typeface="Calibri"/>
              </a:rPr>
              <a:t>formülüyle gösterilir.  </a:t>
            </a:r>
            <a:endParaRPr lang="tr-TR" sz="30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endParaRPr lang="tr-TR" sz="30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SzPct val="95000"/>
              <a:buFont typeface="Wingdings 2" charset="2"/>
              <a:buChar char=""/>
            </a:pPr>
            <a:r>
              <a:rPr lang="tr-TR" sz="3000" b="1" dirty="0">
                <a:solidFill>
                  <a:srgbClr val="FFC000"/>
                </a:solidFill>
                <a:latin typeface="Calibri"/>
              </a:rPr>
              <a:t>Normal ortalama </a:t>
            </a:r>
            <a:r>
              <a:rPr lang="tr-TR" sz="3000" b="1" dirty="0">
                <a:solidFill>
                  <a:srgbClr val="FFFF00"/>
                </a:solidFill>
                <a:latin typeface="Calibri"/>
              </a:rPr>
              <a:t>90-110 </a:t>
            </a:r>
            <a:r>
              <a:rPr lang="tr-TR" sz="3000" b="1" dirty="0">
                <a:solidFill>
                  <a:srgbClr val="FFC000"/>
                </a:solidFill>
                <a:latin typeface="Calibri"/>
              </a:rPr>
              <a:t>olarak kabul edilmektedir. </a:t>
            </a:r>
            <a:endParaRPr lang="tr-TR" sz="30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endParaRPr lang="tr-TR" sz="30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SzPct val="95000"/>
              <a:buFont typeface="Wingdings 2" charset="2"/>
              <a:buChar char=""/>
            </a:pPr>
            <a:r>
              <a:rPr lang="tr-TR" sz="3000" b="1" dirty="0">
                <a:solidFill>
                  <a:srgbClr val="FFC000"/>
                </a:solidFill>
                <a:latin typeface="Calibri"/>
              </a:rPr>
              <a:t>En az üç ay arayla yapılan iki ayrı </a:t>
            </a:r>
            <a:r>
              <a:rPr lang="tr-TR" sz="3000" b="1" dirty="0">
                <a:solidFill>
                  <a:srgbClr val="FFFF00"/>
                </a:solidFill>
                <a:latin typeface="Calibri"/>
              </a:rPr>
              <a:t>IQ testinden 70’in </a:t>
            </a:r>
            <a:r>
              <a:rPr lang="tr-TR" sz="3000" b="1" dirty="0">
                <a:solidFill>
                  <a:srgbClr val="FFC000"/>
                </a:solidFill>
                <a:latin typeface="Calibri"/>
              </a:rPr>
              <a:t>altında puan almadıysa veya klinik kanaat eşlik etmiyorsa </a:t>
            </a:r>
            <a:r>
              <a:rPr lang="tr-TR" sz="3000" b="1" dirty="0" err="1">
                <a:solidFill>
                  <a:srgbClr val="FFC000"/>
                </a:solidFill>
                <a:latin typeface="Calibri"/>
              </a:rPr>
              <a:t>mental</a:t>
            </a:r>
            <a:r>
              <a:rPr lang="tr-TR" sz="3000" b="1" dirty="0">
                <a:solidFill>
                  <a:srgbClr val="FFC000"/>
                </a:solidFill>
                <a:latin typeface="Calibri"/>
              </a:rPr>
              <a:t> </a:t>
            </a:r>
            <a:r>
              <a:rPr lang="tr-TR" sz="3000" b="1" dirty="0" err="1">
                <a:solidFill>
                  <a:srgbClr val="FFC000"/>
                </a:solidFill>
                <a:latin typeface="Calibri"/>
              </a:rPr>
              <a:t>retardasyon</a:t>
            </a:r>
            <a:r>
              <a:rPr lang="tr-TR" sz="3000" b="1" dirty="0">
                <a:solidFill>
                  <a:srgbClr val="FFC000"/>
                </a:solidFill>
                <a:latin typeface="Calibri"/>
              </a:rPr>
              <a:t> tanısı konmamalıdır.</a:t>
            </a:r>
            <a:endParaRPr lang="tr-TR" sz="3000" b="1" dirty="0">
              <a:solidFill>
                <a:srgbClr val="FFC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68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</a:t>
            </a:r>
            <a:r>
              <a:rPr lang="tr-TR" sz="6000" b="1" dirty="0" smtClean="0">
                <a:solidFill>
                  <a:srgbClr val="FF0000"/>
                </a:solidFill>
              </a:rPr>
              <a:t>DİKKAT</a:t>
            </a:r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800" b="1" dirty="0">
                <a:solidFill>
                  <a:srgbClr val="FFC000"/>
                </a:solidFill>
                <a:latin typeface="Comic Sans MS"/>
              </a:rPr>
              <a:t>Genellikle iki yaş öncesi çocuğun zeka katsayısından bahsetmemek gerekmektedir. </a:t>
            </a:r>
            <a:endParaRPr lang="tr-TR" sz="2800" b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endParaRPr lang="tr-TR" sz="2800" b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800" b="1" dirty="0">
                <a:solidFill>
                  <a:srgbClr val="FFC000"/>
                </a:solidFill>
                <a:latin typeface="Comic Sans MS"/>
              </a:rPr>
              <a:t>Çünkü yaşamın ilk iki yılı içinde bu testlerde  kötü performans gösteren bir çocuk, uygun şartlarda dört yaşına kadar bu geriliği kapatabilmektedir</a:t>
            </a:r>
            <a:endParaRPr lang="tr-TR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                           BİLGİ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b="1" dirty="0">
                <a:solidFill>
                  <a:srgbClr val="FFC000"/>
                </a:solidFill>
              </a:rPr>
              <a:t>Anlıksal işlevler </a:t>
            </a:r>
            <a:r>
              <a:rPr lang="tr-TR" sz="2800" b="1" dirty="0" err="1">
                <a:solidFill>
                  <a:srgbClr val="FFC000"/>
                </a:solidFill>
              </a:rPr>
              <a:t>psikometrik</a:t>
            </a:r>
            <a:r>
              <a:rPr lang="tr-TR" sz="2800" b="1" dirty="0">
                <a:solidFill>
                  <a:srgbClr val="FFC000"/>
                </a:solidFill>
              </a:rPr>
              <a:t> olarak geçerli ve güvenilir, kapsamlı ve kültüre uygun zeka testleri ile ölçülür. Anlıksal yetersizliği olan kişiler zeka testlerinde </a:t>
            </a:r>
            <a:r>
              <a:rPr lang="tr-TR" sz="2800" b="1" dirty="0">
                <a:solidFill>
                  <a:srgbClr val="FFFF00"/>
                </a:solidFill>
              </a:rPr>
              <a:t>5</a:t>
            </a:r>
            <a:r>
              <a:rPr lang="tr-TR" sz="2800" b="1" dirty="0">
                <a:solidFill>
                  <a:srgbClr val="FFC000"/>
                </a:solidFill>
              </a:rPr>
              <a:t> puanlık ölçüm hatasıyla yaklaşık olarak toplum ortalamasının en az </a:t>
            </a:r>
            <a:r>
              <a:rPr lang="tr-TR" sz="2800" b="1" dirty="0">
                <a:solidFill>
                  <a:srgbClr val="FFFF00"/>
                </a:solidFill>
              </a:rPr>
              <a:t>2</a:t>
            </a:r>
            <a:r>
              <a:rPr lang="tr-TR" sz="2800" b="1" dirty="0">
                <a:solidFill>
                  <a:srgbClr val="FFC000"/>
                </a:solidFill>
              </a:rPr>
              <a:t> standart sapma altında kalırlar. Standart sapması </a:t>
            </a:r>
            <a:r>
              <a:rPr lang="tr-TR" sz="2800" b="1" dirty="0">
                <a:solidFill>
                  <a:srgbClr val="FFFF00"/>
                </a:solidFill>
              </a:rPr>
              <a:t>15</a:t>
            </a:r>
            <a:r>
              <a:rPr lang="tr-TR" sz="2800" b="1" dirty="0">
                <a:solidFill>
                  <a:srgbClr val="FFC000"/>
                </a:solidFill>
              </a:rPr>
              <a:t> ve ortalaması </a:t>
            </a:r>
            <a:r>
              <a:rPr lang="tr-TR" sz="2800" b="1" dirty="0">
                <a:solidFill>
                  <a:srgbClr val="FFFF00"/>
                </a:solidFill>
              </a:rPr>
              <a:t>100</a:t>
            </a:r>
            <a:r>
              <a:rPr lang="tr-TR" sz="2800" b="1" dirty="0">
                <a:solidFill>
                  <a:srgbClr val="FFC000"/>
                </a:solidFill>
              </a:rPr>
              <a:t> olan testlerde, bu puan </a:t>
            </a:r>
            <a:r>
              <a:rPr lang="tr-TR" sz="2800" b="1" dirty="0">
                <a:solidFill>
                  <a:srgbClr val="FFFF00"/>
                </a:solidFill>
              </a:rPr>
              <a:t>65-75</a:t>
            </a:r>
            <a:r>
              <a:rPr lang="tr-TR" sz="2800" b="1" dirty="0">
                <a:solidFill>
                  <a:srgbClr val="FFC000"/>
                </a:solidFill>
              </a:rPr>
              <a:t> arasındadır.</a:t>
            </a:r>
          </a:p>
        </p:txBody>
      </p:sp>
    </p:spTree>
    <p:extLst>
      <p:ext uri="{BB962C8B-B14F-4D97-AF65-F5344CB8AC3E}">
        <p14:creationId xmlns:p14="http://schemas.microsoft.com/office/powerpoint/2010/main" val="22714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8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Deha                    </a:t>
            </a:r>
            <a:r>
              <a:rPr lang="tr-TR" sz="28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         :</a:t>
            </a:r>
            <a:r>
              <a:rPr lang="tr-TR" sz="2800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130 </a:t>
            </a:r>
            <a:r>
              <a:rPr lang="tr-TR" sz="28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ve üstü</a:t>
            </a: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800" b="1" i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Parlak zeka                 :</a:t>
            </a:r>
            <a:r>
              <a:rPr lang="tr-TR" sz="2800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120-129</a:t>
            </a:r>
            <a:endParaRPr lang="tr-TR" sz="2800" b="1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800" b="1" i="1" dirty="0">
                <a:solidFill>
                  <a:srgbClr val="FFFF00"/>
                </a:solidFill>
                <a:latin typeface="Century Schoolbook" panose="02040604050505020304" pitchFamily="18" charset="0"/>
              </a:rPr>
              <a:t>Üstün zeka             </a:t>
            </a:r>
            <a:r>
              <a:rPr lang="tr-TR" sz="2800" b="1" i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      :</a:t>
            </a:r>
            <a:r>
              <a:rPr lang="tr-TR" sz="2800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110-119</a:t>
            </a:r>
            <a:endParaRPr lang="tr-TR" sz="2800" b="1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8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Normal zeka           </a:t>
            </a:r>
            <a:r>
              <a:rPr lang="tr-TR" sz="28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     : </a:t>
            </a:r>
            <a:r>
              <a:rPr lang="tr-TR" sz="2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90-110</a:t>
            </a:r>
            <a:endParaRPr lang="tr-TR" sz="28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8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Donuk normal zeka </a:t>
            </a:r>
            <a:r>
              <a:rPr lang="tr-TR" sz="28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   : </a:t>
            </a:r>
            <a:r>
              <a:rPr lang="tr-TR" sz="2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80-89</a:t>
            </a:r>
            <a:endParaRPr lang="tr-TR" sz="28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8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Sınır zeka geriliği    </a:t>
            </a:r>
            <a:r>
              <a:rPr lang="tr-TR" sz="28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   :  </a:t>
            </a:r>
            <a:r>
              <a:rPr lang="tr-TR" sz="2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70-79</a:t>
            </a:r>
            <a:endParaRPr lang="tr-TR" sz="28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800" b="1" dirty="0">
                <a:solidFill>
                  <a:srgbClr val="FFFF00"/>
                </a:solidFill>
                <a:latin typeface="Century" panose="02040604050505020304" pitchFamily="18" charset="0"/>
              </a:rPr>
              <a:t>ZEKA </a:t>
            </a:r>
            <a:r>
              <a:rPr lang="tr-TR" sz="2800" b="1">
                <a:solidFill>
                  <a:srgbClr val="FFFF00"/>
                </a:solidFill>
                <a:latin typeface="Century" panose="02040604050505020304" pitchFamily="18" charset="0"/>
              </a:rPr>
              <a:t>GERİLİĞİ  </a:t>
            </a:r>
            <a:r>
              <a:rPr lang="tr-TR" sz="2800" b="1">
                <a:solidFill>
                  <a:srgbClr val="FF0066"/>
                </a:solidFill>
                <a:latin typeface="Comic Sans MS"/>
              </a:rPr>
              <a:t>     </a:t>
            </a:r>
            <a:r>
              <a:rPr lang="tr-TR" sz="2800" b="1" smtClean="0">
                <a:solidFill>
                  <a:srgbClr val="FFFF00"/>
                </a:solidFill>
                <a:latin typeface="Century Schoolbook" panose="02040604050505020304" pitchFamily="18" charset="0"/>
              </a:rPr>
              <a:t>: 69 </a:t>
            </a:r>
            <a:r>
              <a:rPr lang="tr-TR" sz="28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ve altı</a:t>
            </a: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8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Hafif zeka geriliği    </a:t>
            </a:r>
            <a:r>
              <a:rPr lang="tr-TR" sz="2800" b="1" dirty="0" smtClean="0">
                <a:solidFill>
                  <a:srgbClr val="FFC000"/>
                </a:solidFill>
                <a:latin typeface="Century Schoolbook" panose="02040604050505020304" pitchFamily="18" charset="0"/>
              </a:rPr>
              <a:t>: </a:t>
            </a:r>
            <a:r>
              <a:rPr lang="tr-TR" sz="2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52-69</a:t>
            </a:r>
            <a:endParaRPr lang="tr-TR" sz="28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8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Orta derecede zeka geriliği </a:t>
            </a:r>
            <a:r>
              <a:rPr lang="tr-TR" sz="2800" b="1" dirty="0" smtClean="0">
                <a:solidFill>
                  <a:srgbClr val="FFC000"/>
                </a:solidFill>
                <a:latin typeface="Century Schoolbook" panose="02040604050505020304" pitchFamily="18" charset="0"/>
              </a:rPr>
              <a:t>: </a:t>
            </a:r>
            <a:r>
              <a:rPr lang="tr-TR" sz="2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36-51</a:t>
            </a:r>
            <a:endParaRPr lang="tr-TR" sz="28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8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Ağır zeka geriliği  :</a:t>
            </a:r>
            <a:r>
              <a:rPr lang="tr-TR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20-35</a:t>
            </a: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8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Derin zeka geriliği :</a:t>
            </a:r>
            <a:r>
              <a:rPr lang="tr-TR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20’den daha düşük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6237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74866"/>
          </a:xfrm>
        </p:spPr>
        <p:txBody>
          <a:bodyPr/>
          <a:lstStyle/>
          <a:p>
            <a:r>
              <a:rPr lang="tr-TR" sz="4000" b="1" dirty="0" smtClean="0">
                <a:solidFill>
                  <a:srgbClr val="0070C0"/>
                </a:solidFill>
              </a:rPr>
              <a:t>     </a:t>
            </a:r>
            <a:r>
              <a:rPr lang="tr-TR" sz="2800" b="1" dirty="0" smtClean="0">
                <a:solidFill>
                  <a:srgbClr val="FF0000"/>
                </a:solidFill>
              </a:rPr>
              <a:t>DSM-5 GÖRE ANLIKSAL   </a:t>
            </a:r>
            <a:r>
              <a:rPr lang="tr-TR" sz="2800" b="1" dirty="0">
                <a:solidFill>
                  <a:srgbClr val="FF0000"/>
                </a:solidFill>
              </a:rPr>
              <a:t>YETERSİZLİĞİN   </a:t>
            </a:r>
            <a:r>
              <a:rPr lang="tr-TR" sz="2800" b="1" dirty="0" smtClean="0">
                <a:solidFill>
                  <a:srgbClr val="FF0000"/>
                </a:solidFill>
              </a:rPr>
              <a:t>        AĞIRLIK </a:t>
            </a:r>
            <a:r>
              <a:rPr lang="tr-TR" sz="2800" b="1" dirty="0">
                <a:solidFill>
                  <a:srgbClr val="FF0000"/>
                </a:solidFill>
              </a:rPr>
              <a:t>DERECELERİNE GÖRE </a:t>
            </a:r>
            <a:r>
              <a:rPr lang="tr-TR" sz="2800" b="1" dirty="0" smtClean="0">
                <a:solidFill>
                  <a:srgbClr val="FF0000"/>
                </a:solidFill>
              </a:rPr>
              <a:t>    SINIFLANDIRILMASI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112" y="2027584"/>
            <a:ext cx="9403742" cy="4220816"/>
          </a:xfrm>
        </p:spPr>
        <p:txBody>
          <a:bodyPr/>
          <a:lstStyle/>
          <a:p>
            <a:pPr marL="0" indent="0">
              <a:buNone/>
            </a:pPr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800" b="1" dirty="0">
                <a:solidFill>
                  <a:srgbClr val="FFFF00"/>
                </a:solidFill>
              </a:rPr>
              <a:t>1-</a:t>
            </a:r>
            <a:r>
              <a:rPr lang="tr-TR" sz="2800" b="1" dirty="0">
                <a:solidFill>
                  <a:srgbClr val="FFC000"/>
                </a:solidFill>
              </a:rPr>
              <a:t>Hafif  Anlıksal  Yetersizlik 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FFC000"/>
                </a:solidFill>
              </a:rPr>
              <a:t> </a:t>
            </a:r>
            <a:r>
              <a:rPr lang="tr-TR" sz="2800" b="1" dirty="0">
                <a:solidFill>
                  <a:srgbClr val="FFFF00"/>
                </a:solidFill>
              </a:rPr>
              <a:t>2-</a:t>
            </a:r>
            <a:r>
              <a:rPr lang="tr-TR" sz="2800" b="1" dirty="0">
                <a:solidFill>
                  <a:srgbClr val="FFC000"/>
                </a:solidFill>
              </a:rPr>
              <a:t>Orta  Anlıksal  Yetersizlik  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FFC000"/>
                </a:solidFill>
              </a:rPr>
              <a:t> </a:t>
            </a:r>
            <a:r>
              <a:rPr lang="tr-TR" sz="2800" b="1" dirty="0">
                <a:solidFill>
                  <a:srgbClr val="FFFF00"/>
                </a:solidFill>
              </a:rPr>
              <a:t>3-</a:t>
            </a:r>
            <a:r>
              <a:rPr lang="tr-TR" sz="2800" b="1" dirty="0">
                <a:solidFill>
                  <a:srgbClr val="FFC000"/>
                </a:solidFill>
              </a:rPr>
              <a:t> Ağır  Anlıksal  Yetersizlik 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FFC000"/>
                </a:solidFill>
              </a:rPr>
              <a:t> </a:t>
            </a:r>
            <a:r>
              <a:rPr lang="tr-TR" sz="2800" b="1" dirty="0">
                <a:solidFill>
                  <a:srgbClr val="FFFF00"/>
                </a:solidFill>
              </a:rPr>
              <a:t>4-</a:t>
            </a:r>
            <a:r>
              <a:rPr lang="tr-TR" sz="2800" b="1" dirty="0">
                <a:solidFill>
                  <a:srgbClr val="FFC000"/>
                </a:solidFill>
              </a:rPr>
              <a:t>Çok  Ağır Anlıksal  Yetersizlik</a:t>
            </a: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65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tr-TR" sz="36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SIKLIKLA KULLANILAN TESTLER</a:t>
            </a:r>
            <a:r>
              <a:rPr lang="tr-TR" sz="3600" dirty="0" smtClean="0">
                <a:solidFill>
                  <a:srgbClr val="FF0000"/>
                </a:solidFill>
                <a:latin typeface="Comic Sans MS"/>
              </a:rPr>
              <a:t>: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40403" y="1319918"/>
            <a:ext cx="8809450" cy="49284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SzPct val="95000"/>
              <a:buNone/>
            </a:pPr>
            <a:endParaRPr lang="tr-TR" dirty="0"/>
          </a:p>
          <a:p>
            <a:pPr>
              <a:lnSpc>
                <a:spcPct val="100000"/>
              </a:lnSpc>
            </a:pPr>
            <a:endParaRPr lang="tr-TR" dirty="0"/>
          </a:p>
          <a:p>
            <a:pPr>
              <a:lnSpc>
                <a:spcPct val="100000"/>
              </a:lnSpc>
            </a:pPr>
            <a:r>
              <a:rPr lang="tr-TR" sz="28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Stanford-</a:t>
            </a:r>
            <a:r>
              <a:rPr lang="tr-TR" sz="28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binet</a:t>
            </a:r>
            <a:r>
              <a:rPr lang="tr-TR" sz="28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zeka skalası </a:t>
            </a:r>
            <a:r>
              <a:rPr lang="tr-TR" sz="28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(2 yaştan erişkinliğe</a:t>
            </a:r>
            <a:r>
              <a:rPr lang="tr-TR" sz="28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tr-TR" sz="28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Wisc</a:t>
            </a:r>
            <a:r>
              <a:rPr lang="tr-TR" sz="28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-r </a:t>
            </a:r>
            <a:r>
              <a:rPr lang="tr-TR" sz="28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(6-16 yaş)</a:t>
            </a:r>
          </a:p>
          <a:p>
            <a:pPr>
              <a:lnSpc>
                <a:spcPct val="100000"/>
              </a:lnSpc>
            </a:pPr>
            <a:r>
              <a:rPr lang="tr-TR" sz="28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WISC-4</a:t>
            </a:r>
          </a:p>
          <a:p>
            <a:pPr>
              <a:lnSpc>
                <a:spcPct val="100000"/>
              </a:lnSpc>
            </a:pPr>
            <a:r>
              <a:rPr lang="tr-TR" sz="28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Porteus</a:t>
            </a:r>
            <a:r>
              <a:rPr lang="tr-TR" sz="28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tr-TR" sz="28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(7-14 yaş, geçerlilik ve </a:t>
            </a:r>
            <a:r>
              <a:rPr lang="tr-TR" sz="2800" b="1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güvenililirliği</a:t>
            </a:r>
            <a:r>
              <a:rPr lang="tr-TR" sz="28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 yok)</a:t>
            </a:r>
          </a:p>
          <a:p>
            <a:pPr>
              <a:lnSpc>
                <a:spcPct val="100000"/>
              </a:lnSpc>
            </a:pPr>
            <a:r>
              <a:rPr lang="tr-TR" sz="28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WAİS </a:t>
            </a:r>
            <a:r>
              <a:rPr lang="tr-TR" sz="28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(erişkin 16 yaş üstü)</a:t>
            </a:r>
          </a:p>
          <a:p>
            <a:pPr>
              <a:lnSpc>
                <a:spcPct val="100000"/>
              </a:lnSpc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2948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</a:t>
            </a:r>
            <a:r>
              <a:rPr lang="tr-TR" sz="5400" b="1" dirty="0" smtClean="0">
                <a:solidFill>
                  <a:srgbClr val="FF0000"/>
                </a:solidFill>
              </a:rPr>
              <a:t>ETİYOLOJİSİ</a:t>
            </a:r>
            <a:endParaRPr lang="tr-TR" sz="5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3426" y="1853248"/>
            <a:ext cx="8976427" cy="492921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SzPct val="95000"/>
              <a:buFont typeface="Wingdings 2" charset="2"/>
              <a:buChar char=""/>
            </a:pPr>
            <a:r>
              <a:rPr lang="tr-TR" sz="2400" dirty="0">
                <a:solidFill>
                  <a:srgbClr val="FFC000"/>
                </a:solidFill>
                <a:latin typeface="Calibri"/>
              </a:rPr>
              <a:t>Başvuran çocukların </a:t>
            </a:r>
            <a:r>
              <a:rPr lang="tr-TR" sz="2400" dirty="0">
                <a:solidFill>
                  <a:srgbClr val="FFFF00"/>
                </a:solidFill>
                <a:latin typeface="Calibri"/>
              </a:rPr>
              <a:t>% 63’ünde </a:t>
            </a:r>
            <a:r>
              <a:rPr lang="tr-TR" sz="2400" dirty="0">
                <a:solidFill>
                  <a:srgbClr val="FFC000"/>
                </a:solidFill>
                <a:latin typeface="Calibri"/>
              </a:rPr>
              <a:t>etiyolojik neden belirlenmiştir.</a:t>
            </a:r>
            <a:endParaRPr lang="tr-TR" sz="2400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endParaRPr lang="tr-TR" sz="2400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SzPct val="95000"/>
              <a:buFont typeface="Wingdings 2" charset="2"/>
              <a:buChar char=""/>
            </a:pPr>
            <a:r>
              <a:rPr lang="tr-TR" sz="2400" dirty="0">
                <a:solidFill>
                  <a:srgbClr val="FFC000"/>
                </a:solidFill>
                <a:latin typeface="Calibri"/>
              </a:rPr>
              <a:t>Hafif derece zeka geriliği olan bireylerin </a:t>
            </a:r>
            <a:r>
              <a:rPr lang="tr-TR" sz="2400" dirty="0">
                <a:solidFill>
                  <a:srgbClr val="FFFF00"/>
                </a:solidFill>
                <a:latin typeface="Calibri"/>
              </a:rPr>
              <a:t>%58-78’inde</a:t>
            </a:r>
            <a:r>
              <a:rPr lang="tr-TR" sz="2400" dirty="0">
                <a:solidFill>
                  <a:srgbClr val="FFC000"/>
                </a:solidFill>
                <a:latin typeface="Calibri"/>
              </a:rPr>
              <a:t>, ileri derece zeka geriliği olan bireylerin </a:t>
            </a:r>
            <a:r>
              <a:rPr lang="tr-TR" sz="2400" dirty="0">
                <a:solidFill>
                  <a:srgbClr val="FFFF00"/>
                </a:solidFill>
                <a:latin typeface="Calibri"/>
              </a:rPr>
              <a:t>% 23-43’ünde </a:t>
            </a:r>
            <a:r>
              <a:rPr lang="tr-TR" sz="2400" dirty="0">
                <a:solidFill>
                  <a:srgbClr val="FFC000"/>
                </a:solidFill>
                <a:latin typeface="Calibri"/>
              </a:rPr>
              <a:t>şimdiki tanı araştırmaları ile bir neden gösterilememektedir. </a:t>
            </a:r>
            <a:endParaRPr lang="tr-TR" sz="2400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endParaRPr lang="tr-TR" sz="2400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SzPct val="95000"/>
              <a:buFont typeface="Wingdings 2" charset="2"/>
              <a:buChar char=""/>
            </a:pPr>
            <a:r>
              <a:rPr lang="tr-TR" sz="2400" dirty="0">
                <a:solidFill>
                  <a:srgbClr val="FFC000"/>
                </a:solidFill>
                <a:latin typeface="Calibri"/>
              </a:rPr>
              <a:t>Zeka geriliği olan bireylerin yaklaşık </a:t>
            </a:r>
            <a:r>
              <a:rPr lang="tr-TR" sz="2400" dirty="0">
                <a:solidFill>
                  <a:srgbClr val="FFFF00"/>
                </a:solidFill>
                <a:latin typeface="Calibri"/>
              </a:rPr>
              <a:t>% 35’inde </a:t>
            </a:r>
            <a:r>
              <a:rPr lang="tr-TR" sz="2400" dirty="0">
                <a:solidFill>
                  <a:srgbClr val="FFC000"/>
                </a:solidFill>
                <a:latin typeface="Calibri"/>
              </a:rPr>
              <a:t>genetik bir neden gösterilir. </a:t>
            </a:r>
            <a:r>
              <a:rPr lang="tr-TR" sz="2400" dirty="0">
                <a:solidFill>
                  <a:srgbClr val="FFFF00"/>
                </a:solidFill>
                <a:latin typeface="Calibri"/>
              </a:rPr>
              <a:t>%10’undan </a:t>
            </a:r>
            <a:r>
              <a:rPr lang="tr-TR" sz="2400" dirty="0">
                <a:solidFill>
                  <a:srgbClr val="FFC000"/>
                </a:solidFill>
                <a:latin typeface="Calibri"/>
              </a:rPr>
              <a:t>daha azında bilinmeyen orijinli bir </a:t>
            </a:r>
            <a:r>
              <a:rPr lang="tr-TR" sz="2400" dirty="0" err="1">
                <a:solidFill>
                  <a:srgbClr val="FFC000"/>
                </a:solidFill>
                <a:latin typeface="Calibri"/>
              </a:rPr>
              <a:t>malformasyon</a:t>
            </a:r>
            <a:r>
              <a:rPr lang="tr-TR" sz="2400" dirty="0">
                <a:solidFill>
                  <a:srgbClr val="FFC000"/>
                </a:solidFill>
                <a:latin typeface="Calibri"/>
              </a:rPr>
              <a:t> sendromu tanımlanabilir.</a:t>
            </a:r>
            <a:endParaRPr lang="tr-TR" sz="2400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endParaRPr lang="tr-TR" sz="2400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SzPct val="95000"/>
              <a:buFont typeface="Wingdings 2" charset="2"/>
              <a:buChar char=""/>
            </a:pPr>
            <a:r>
              <a:rPr lang="tr-TR" sz="2400" dirty="0">
                <a:solidFill>
                  <a:srgbClr val="FFC000"/>
                </a:solidFill>
                <a:latin typeface="Calibri"/>
              </a:rPr>
              <a:t>Ağır </a:t>
            </a:r>
            <a:r>
              <a:rPr lang="tr-TR" sz="2400" dirty="0" err="1">
                <a:solidFill>
                  <a:srgbClr val="FFC000"/>
                </a:solidFill>
                <a:latin typeface="Calibri"/>
              </a:rPr>
              <a:t>mental</a:t>
            </a:r>
            <a:r>
              <a:rPr lang="tr-TR" sz="2400" dirty="0">
                <a:solidFill>
                  <a:srgbClr val="FFC000"/>
                </a:solidFill>
                <a:latin typeface="Calibri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Calibri"/>
              </a:rPr>
              <a:t>retardasyonlar</a:t>
            </a:r>
            <a:r>
              <a:rPr lang="tr-TR" sz="2400" dirty="0">
                <a:solidFill>
                  <a:srgbClr val="FFC000"/>
                </a:solidFill>
                <a:latin typeface="Calibri"/>
              </a:rPr>
              <a:t> genellikle prenatal nedenlerle oluşurken hafif </a:t>
            </a:r>
            <a:r>
              <a:rPr lang="tr-TR" sz="2400" dirty="0" err="1">
                <a:solidFill>
                  <a:srgbClr val="FFC000"/>
                </a:solidFill>
                <a:latin typeface="Calibri"/>
              </a:rPr>
              <a:t>mental</a:t>
            </a:r>
            <a:r>
              <a:rPr lang="tr-TR" sz="2400" dirty="0">
                <a:solidFill>
                  <a:srgbClr val="FFC000"/>
                </a:solidFill>
                <a:latin typeface="Calibri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Calibri"/>
              </a:rPr>
              <a:t>retardasyonlar</a:t>
            </a:r>
            <a:r>
              <a:rPr lang="tr-TR" sz="2400" dirty="0">
                <a:solidFill>
                  <a:srgbClr val="FFC000"/>
                </a:solidFill>
                <a:latin typeface="Calibri"/>
              </a:rPr>
              <a:t> çevresel şartlara </a:t>
            </a:r>
            <a:r>
              <a:rPr lang="tr-TR" sz="2400" dirty="0" smtClean="0">
                <a:solidFill>
                  <a:srgbClr val="FFC000"/>
                </a:solidFill>
                <a:latin typeface="Calibri"/>
              </a:rPr>
              <a:t>bağlı</a:t>
            </a:r>
            <a:r>
              <a:rPr lang="tr-TR" sz="2400" dirty="0" smtClean="0">
                <a:solidFill>
                  <a:srgbClr val="FFC000"/>
                </a:solidFill>
              </a:rPr>
              <a:t> </a:t>
            </a:r>
            <a:r>
              <a:rPr lang="tr-TR" sz="2400" dirty="0" smtClean="0">
                <a:solidFill>
                  <a:srgbClr val="FFC000"/>
                </a:solidFill>
                <a:latin typeface="Calibri"/>
              </a:rPr>
              <a:t>olarak </a:t>
            </a:r>
            <a:r>
              <a:rPr lang="tr-TR" sz="2400" dirty="0">
                <a:solidFill>
                  <a:srgbClr val="FFC000"/>
                </a:solidFill>
                <a:latin typeface="Calibri"/>
              </a:rPr>
              <a:t>gelişmektedir.</a:t>
            </a:r>
            <a:endParaRPr lang="tr-TR" sz="2400" dirty="0">
              <a:solidFill>
                <a:srgbClr val="FFC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23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8741" y="452718"/>
            <a:ext cx="9192093" cy="1988332"/>
          </a:xfrm>
        </p:spPr>
        <p:txBody>
          <a:bodyPr/>
          <a:lstStyle/>
          <a:p>
            <a:pPr marL="0" indent="0"/>
            <a:r>
              <a:rPr lang="tr-TR" sz="4400" b="1" dirty="0" smtClean="0">
                <a:solidFill>
                  <a:srgbClr val="C00000"/>
                </a:solidFill>
              </a:rPr>
              <a:t>          ANLIKSAL </a:t>
            </a:r>
            <a:r>
              <a:rPr lang="tr-TR" sz="4400" b="1" dirty="0">
                <a:solidFill>
                  <a:srgbClr val="C00000"/>
                </a:solidFill>
              </a:rPr>
              <a:t>YETERSİZLİK  </a:t>
            </a:r>
            <a:br>
              <a:rPr lang="tr-TR" sz="4400" b="1" dirty="0">
                <a:solidFill>
                  <a:srgbClr val="C00000"/>
                </a:solidFill>
              </a:rPr>
            </a:br>
            <a:r>
              <a:rPr lang="tr-TR" sz="4400" b="1" dirty="0" smtClean="0">
                <a:solidFill>
                  <a:srgbClr val="C00000"/>
                </a:solidFill>
              </a:rPr>
              <a:t>      </a:t>
            </a:r>
            <a:r>
              <a:rPr lang="tr-TR" sz="3200" b="1" dirty="0" smtClean="0">
                <a:solidFill>
                  <a:srgbClr val="FFFF00"/>
                </a:solidFill>
              </a:rPr>
              <a:t>RİSK </a:t>
            </a:r>
            <a:r>
              <a:rPr lang="tr-TR" sz="3200" b="1" dirty="0">
                <a:solidFill>
                  <a:srgbClr val="FFFF00"/>
                </a:solidFill>
              </a:rPr>
              <a:t>NEDENLERİ VE SÜRECİ BELİRLEYEN             </a:t>
            </a:r>
            <a:r>
              <a:rPr lang="tr-TR" sz="3200" b="1" dirty="0" smtClean="0">
                <a:solidFill>
                  <a:srgbClr val="FFFF00"/>
                </a:solidFill>
              </a:rPr>
              <a:t>  ETKENLER     </a:t>
            </a:r>
            <a:r>
              <a:rPr lang="tr-TR" sz="4400" b="1" dirty="0">
                <a:solidFill>
                  <a:srgbClr val="FFFF00"/>
                </a:solidFill>
              </a:rPr>
              <a:t/>
            </a:r>
            <a:br>
              <a:rPr lang="tr-TR" sz="4400" b="1" dirty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1864" y="2973788"/>
            <a:ext cx="9047989" cy="3274611"/>
          </a:xfrm>
        </p:spPr>
        <p:txBody>
          <a:bodyPr/>
          <a:lstStyle/>
          <a:p>
            <a:pPr marL="0" indent="0">
              <a:buNone/>
            </a:pPr>
            <a:r>
              <a:rPr lang="tr-TR" sz="2800" b="1" dirty="0">
                <a:solidFill>
                  <a:srgbClr val="FF0000"/>
                </a:solidFill>
              </a:rPr>
              <a:t>1-Genetik Etkenler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 </a:t>
            </a:r>
            <a:r>
              <a:rPr lang="tr-TR" sz="2800" b="1" dirty="0" err="1">
                <a:solidFill>
                  <a:srgbClr val="FFC000"/>
                </a:solidFill>
              </a:rPr>
              <a:t>Down</a:t>
            </a:r>
            <a:r>
              <a:rPr lang="tr-TR" sz="2800" b="1" dirty="0">
                <a:solidFill>
                  <a:srgbClr val="FFC000"/>
                </a:solidFill>
              </a:rPr>
              <a:t> Sendromu,  </a:t>
            </a:r>
            <a:r>
              <a:rPr lang="tr-TR" sz="2800" b="1" dirty="0" err="1">
                <a:solidFill>
                  <a:srgbClr val="FFC000"/>
                </a:solidFill>
              </a:rPr>
              <a:t>Frajil</a:t>
            </a:r>
            <a:r>
              <a:rPr lang="tr-TR" sz="2800" b="1" dirty="0">
                <a:solidFill>
                  <a:srgbClr val="FFC000"/>
                </a:solidFill>
              </a:rPr>
              <a:t> X Sendromu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FF0000"/>
                </a:solidFill>
              </a:rPr>
              <a:t>2-Edinsel ve Gelişimsel Etkenler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tr-TR" sz="2800" b="1" dirty="0">
                <a:solidFill>
                  <a:srgbClr val="FFC000"/>
                </a:solidFill>
              </a:rPr>
              <a:t>Prenatal, </a:t>
            </a:r>
            <a:r>
              <a:rPr lang="tr-TR" sz="2800" b="1" dirty="0" err="1">
                <a:solidFill>
                  <a:srgbClr val="FFC000"/>
                </a:solidFill>
              </a:rPr>
              <a:t>Natal</a:t>
            </a:r>
            <a:r>
              <a:rPr lang="tr-TR" sz="2800" b="1" dirty="0">
                <a:solidFill>
                  <a:srgbClr val="FFC000"/>
                </a:solidFill>
              </a:rPr>
              <a:t>, </a:t>
            </a:r>
            <a:r>
              <a:rPr lang="tr-TR" sz="2800" b="1" dirty="0" err="1">
                <a:solidFill>
                  <a:srgbClr val="FFC000"/>
                </a:solidFill>
              </a:rPr>
              <a:t>Perinatal</a:t>
            </a:r>
            <a:r>
              <a:rPr lang="tr-TR" sz="2800" b="1" dirty="0">
                <a:solidFill>
                  <a:srgbClr val="FFC000"/>
                </a:solidFill>
              </a:rPr>
              <a:t> dönemlerde görülen durumlar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4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5374" y="452718"/>
            <a:ext cx="9295460" cy="930809"/>
          </a:xfrm>
        </p:spPr>
        <p:txBody>
          <a:bodyPr/>
          <a:lstStyle/>
          <a:p>
            <a:r>
              <a:rPr lang="tr-TR" dirty="0" smtClean="0"/>
              <a:t>                  </a:t>
            </a:r>
            <a:r>
              <a:rPr lang="tr-TR" b="1" dirty="0" smtClean="0">
                <a:solidFill>
                  <a:srgbClr val="FF0000"/>
                </a:solidFill>
              </a:rPr>
              <a:t>GENETİK(%5)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8497" y="1248355"/>
            <a:ext cx="9152337" cy="49920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31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Kromozomal</a:t>
            </a:r>
          </a:p>
          <a:p>
            <a:pPr>
              <a:lnSpc>
                <a:spcPct val="90000"/>
              </a:lnSpc>
            </a:pPr>
            <a:r>
              <a:rPr lang="tr-TR" sz="26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       </a:t>
            </a:r>
            <a:r>
              <a:rPr lang="tr-TR" sz="26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Down</a:t>
            </a:r>
            <a:r>
              <a:rPr lang="tr-TR" sz="26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Sendromu</a:t>
            </a:r>
          </a:p>
          <a:p>
            <a:pPr>
              <a:lnSpc>
                <a:spcPct val="90000"/>
              </a:lnSpc>
            </a:pPr>
            <a:r>
              <a:rPr lang="tr-TR" sz="26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      </a:t>
            </a:r>
            <a:r>
              <a:rPr lang="tr-TR" sz="26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Fragil</a:t>
            </a:r>
            <a:r>
              <a:rPr lang="tr-TR" sz="26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X Sendromu</a:t>
            </a: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31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Metabolizma bozuklukları</a:t>
            </a:r>
            <a:r>
              <a:rPr lang="tr-TR" sz="26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:</a:t>
            </a:r>
            <a:endParaRPr lang="tr-TR" sz="2600" b="1" dirty="0"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6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      FKU</a:t>
            </a:r>
          </a:p>
          <a:p>
            <a:pPr>
              <a:lnSpc>
                <a:spcPct val="90000"/>
              </a:lnSpc>
            </a:pPr>
            <a:r>
              <a:rPr lang="tr-TR" sz="26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      </a:t>
            </a:r>
            <a:r>
              <a:rPr lang="tr-TR" sz="26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Gaucher</a:t>
            </a:r>
            <a:endParaRPr lang="tr-TR" sz="2600" b="1" dirty="0">
              <a:solidFill>
                <a:srgbClr val="FFC000"/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6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      </a:t>
            </a:r>
            <a:r>
              <a:rPr lang="tr-TR" sz="26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Galaktozemi</a:t>
            </a:r>
            <a:endParaRPr lang="tr-TR" sz="2600" b="1" dirty="0">
              <a:solidFill>
                <a:srgbClr val="FFC000"/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6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      </a:t>
            </a:r>
            <a:r>
              <a:rPr lang="tr-TR" sz="26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Lesch</a:t>
            </a:r>
            <a:r>
              <a:rPr lang="tr-TR" sz="26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tr-TR" sz="26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nyhan</a:t>
            </a:r>
            <a:r>
              <a:rPr lang="tr-TR" sz="26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sendrom</a:t>
            </a:r>
            <a:r>
              <a:rPr lang="tr-TR" sz="26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u</a:t>
            </a:r>
            <a:endParaRPr lang="tr-TR" sz="2600" b="1" dirty="0"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31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Tek gen bozuklukları</a:t>
            </a:r>
            <a:r>
              <a:rPr lang="tr-TR" sz="26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:</a:t>
            </a:r>
            <a:endParaRPr lang="tr-TR" sz="2600" b="1" dirty="0"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6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       </a:t>
            </a:r>
            <a:r>
              <a:rPr lang="tr-TR" sz="26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Tuberosklerozis</a:t>
            </a:r>
            <a:endParaRPr lang="tr-TR" sz="2600" b="1" dirty="0">
              <a:solidFill>
                <a:srgbClr val="FFC000"/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6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      </a:t>
            </a:r>
            <a:r>
              <a:rPr lang="tr-TR" sz="26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Nörofibromatozis</a:t>
            </a:r>
            <a:endParaRPr lang="tr-TR" sz="2600" b="1" dirty="0">
              <a:solidFill>
                <a:srgbClr val="FFC000"/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3100" b="1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Kranial</a:t>
            </a:r>
            <a:r>
              <a:rPr lang="tr-TR" sz="31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 anomaliler</a:t>
            </a:r>
          </a:p>
          <a:p>
            <a:pPr>
              <a:lnSpc>
                <a:spcPct val="90000"/>
              </a:lnSpc>
            </a:pPr>
            <a:r>
              <a:rPr lang="tr-TR" sz="26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       </a:t>
            </a:r>
            <a:r>
              <a:rPr lang="tr-TR" sz="26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Mikrosefali</a:t>
            </a:r>
          </a:p>
          <a:p>
            <a:pPr>
              <a:lnSpc>
                <a:spcPct val="90000"/>
              </a:lnSpc>
            </a:pPr>
            <a:r>
              <a:rPr lang="tr-TR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    </a:t>
            </a:r>
            <a:endParaRPr lang="tr-TR" b="1" dirty="0">
              <a:latin typeface="Century Schoolbook" panose="020406040505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79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836751" y="1049572"/>
            <a:ext cx="745832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NÖROGELİŞİMSEL BOZUKLIKLARIN DSM-5 GÖRE SINIFLANDIRILMASI</a:t>
            </a:r>
          </a:p>
          <a:p>
            <a:pPr algn="just"/>
            <a:r>
              <a:rPr lang="tr-TR" b="1" dirty="0" smtClean="0">
                <a:solidFill>
                  <a:srgbClr val="FFC000"/>
                </a:solidFill>
              </a:rPr>
              <a:t> </a:t>
            </a:r>
            <a:r>
              <a:rPr lang="tr-TR" sz="2400" b="1" dirty="0" smtClean="0">
                <a:solidFill>
                  <a:srgbClr val="FFC000"/>
                </a:solidFill>
              </a:rPr>
              <a:t>a</a:t>
            </a:r>
            <a:r>
              <a:rPr lang="tr-TR" sz="2400" b="1" dirty="0">
                <a:solidFill>
                  <a:srgbClr val="FFC000"/>
                </a:solidFill>
              </a:rPr>
              <a:t>) Anlıksal Yeti yitimi  </a:t>
            </a:r>
          </a:p>
          <a:p>
            <a:pPr algn="just"/>
            <a:r>
              <a:rPr lang="tr-TR" sz="2400" b="1" dirty="0" smtClean="0">
                <a:solidFill>
                  <a:srgbClr val="FFC000"/>
                </a:solidFill>
              </a:rPr>
              <a:t> b)İletişim </a:t>
            </a:r>
            <a:r>
              <a:rPr lang="tr-TR" sz="2400" b="1" dirty="0">
                <a:solidFill>
                  <a:srgbClr val="FFC000"/>
                </a:solidFill>
              </a:rPr>
              <a:t>Bozuklukları </a:t>
            </a:r>
          </a:p>
          <a:p>
            <a:pPr algn="just"/>
            <a:r>
              <a:rPr lang="tr-TR" sz="2400" b="1" dirty="0" smtClean="0">
                <a:solidFill>
                  <a:srgbClr val="FFC000"/>
                </a:solidFill>
              </a:rPr>
              <a:t> c)</a:t>
            </a:r>
            <a:r>
              <a:rPr lang="tr-TR" sz="2400" b="1" dirty="0" err="1" smtClean="0">
                <a:solidFill>
                  <a:srgbClr val="FFC000"/>
                </a:solidFill>
              </a:rPr>
              <a:t>Otizim</a:t>
            </a:r>
            <a:r>
              <a:rPr lang="tr-TR" sz="2400" b="1" dirty="0" smtClean="0">
                <a:solidFill>
                  <a:srgbClr val="FFC000"/>
                </a:solidFill>
              </a:rPr>
              <a:t> </a:t>
            </a:r>
            <a:r>
              <a:rPr lang="tr-TR" sz="2400" b="1" dirty="0">
                <a:solidFill>
                  <a:srgbClr val="FFC000"/>
                </a:solidFill>
              </a:rPr>
              <a:t>Açılımı Kapsamındaki Bozukluklar </a:t>
            </a:r>
          </a:p>
          <a:p>
            <a:pPr algn="just"/>
            <a:r>
              <a:rPr lang="tr-TR" sz="2400" b="1" dirty="0" smtClean="0">
                <a:solidFill>
                  <a:srgbClr val="FFC000"/>
                </a:solidFill>
              </a:rPr>
              <a:t> ç)Dikkat </a:t>
            </a:r>
            <a:r>
              <a:rPr lang="tr-TR" sz="2400" b="1" dirty="0">
                <a:solidFill>
                  <a:srgbClr val="FFC000"/>
                </a:solidFill>
              </a:rPr>
              <a:t>eksikliği/Aşırı Haraketlilik Bozukluğu               </a:t>
            </a:r>
            <a:endParaRPr lang="tr-TR" sz="2400" b="1" dirty="0" smtClean="0">
              <a:solidFill>
                <a:srgbClr val="FFC000"/>
              </a:solidFill>
            </a:endParaRPr>
          </a:p>
          <a:p>
            <a:pPr algn="just"/>
            <a:r>
              <a:rPr lang="tr-TR" sz="2400" b="1" dirty="0" smtClean="0">
                <a:solidFill>
                  <a:srgbClr val="FFC000"/>
                </a:solidFill>
              </a:rPr>
              <a:t> d)Özgül       Öğrenme </a:t>
            </a:r>
            <a:r>
              <a:rPr lang="tr-TR" sz="2400" b="1" dirty="0">
                <a:solidFill>
                  <a:srgbClr val="FFC000"/>
                </a:solidFill>
              </a:rPr>
              <a:t>Bozukluğu</a:t>
            </a:r>
          </a:p>
          <a:p>
            <a:pPr algn="just"/>
            <a:r>
              <a:rPr lang="tr-TR" sz="2400" b="1" dirty="0" smtClean="0">
                <a:solidFill>
                  <a:srgbClr val="FFC000"/>
                </a:solidFill>
              </a:rPr>
              <a:t> e</a:t>
            </a:r>
            <a:r>
              <a:rPr lang="tr-TR" sz="2400" b="1" dirty="0">
                <a:solidFill>
                  <a:srgbClr val="FFC000"/>
                </a:solidFill>
              </a:rPr>
              <a:t>) </a:t>
            </a:r>
            <a:r>
              <a:rPr lang="tr-TR" sz="2400" b="1" dirty="0" err="1">
                <a:solidFill>
                  <a:srgbClr val="FFC000"/>
                </a:solidFill>
              </a:rPr>
              <a:t>Devinsel</a:t>
            </a:r>
            <a:r>
              <a:rPr lang="tr-TR" sz="2400" b="1" dirty="0">
                <a:solidFill>
                  <a:srgbClr val="FFC000"/>
                </a:solidFill>
              </a:rPr>
              <a:t>   Bozukluklar</a:t>
            </a:r>
          </a:p>
          <a:p>
            <a:pPr algn="just"/>
            <a:r>
              <a:rPr lang="tr-TR" sz="2400" b="1" dirty="0" smtClean="0">
                <a:solidFill>
                  <a:srgbClr val="FFC000"/>
                </a:solidFill>
              </a:rPr>
              <a:t> f)İstenç  </a:t>
            </a:r>
            <a:r>
              <a:rPr lang="tr-TR" sz="2400" b="1" dirty="0">
                <a:solidFill>
                  <a:srgbClr val="FFC000"/>
                </a:solidFill>
              </a:rPr>
              <a:t>Devinim (tik) Bozuklukları</a:t>
            </a:r>
          </a:p>
        </p:txBody>
      </p:sp>
    </p:spTree>
    <p:extLst>
      <p:ext uri="{BB962C8B-B14F-4D97-AF65-F5344CB8AC3E}">
        <p14:creationId xmlns:p14="http://schemas.microsoft.com/office/powerpoint/2010/main" val="19257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66"/>
                </a:solidFill>
                <a:latin typeface="Century" panose="02040604050505020304" pitchFamily="18" charset="0"/>
              </a:rPr>
              <a:t>                     </a:t>
            </a:r>
            <a:r>
              <a:rPr lang="tr-TR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PERİNATAL:</a:t>
            </a: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SzPct val="95000"/>
              <a:buNone/>
            </a:pPr>
            <a:endParaRPr lang="tr-TR" dirty="0"/>
          </a:p>
          <a:p>
            <a:pPr>
              <a:lnSpc>
                <a:spcPct val="90000"/>
              </a:lnSpc>
            </a:pPr>
            <a:r>
              <a:rPr lang="tr-TR" sz="2800" dirty="0">
                <a:solidFill>
                  <a:srgbClr val="FFC000"/>
                </a:solidFill>
                <a:latin typeface="Comic Sans MS"/>
              </a:rPr>
              <a:t>    </a:t>
            </a:r>
            <a:r>
              <a:rPr lang="tr-TR" sz="2800" b="1" dirty="0">
                <a:solidFill>
                  <a:srgbClr val="FFC000"/>
                </a:solidFill>
                <a:latin typeface="Comic Sans MS"/>
              </a:rPr>
              <a:t>Enfeksiyonlar</a:t>
            </a:r>
            <a:endParaRPr lang="tr-TR" sz="2800" b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800" b="1" dirty="0">
                <a:solidFill>
                  <a:srgbClr val="FFC000"/>
                </a:solidFill>
                <a:latin typeface="Comic Sans MS"/>
              </a:rPr>
              <a:t>    </a:t>
            </a:r>
            <a:r>
              <a:rPr lang="tr-TR" sz="2800" b="1" dirty="0" err="1">
                <a:solidFill>
                  <a:srgbClr val="FFC000"/>
                </a:solidFill>
                <a:latin typeface="Comic Sans MS"/>
              </a:rPr>
              <a:t>Prematürite</a:t>
            </a:r>
            <a:endParaRPr lang="tr-TR" sz="2800" b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800" b="1" dirty="0">
                <a:solidFill>
                  <a:srgbClr val="FFC000"/>
                </a:solidFill>
                <a:latin typeface="Comic Sans MS"/>
              </a:rPr>
              <a:t>    Doğum travması</a:t>
            </a:r>
            <a:endParaRPr lang="tr-TR" sz="2800" b="1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800" b="1" dirty="0">
                <a:solidFill>
                  <a:srgbClr val="FFC000"/>
                </a:solidFill>
                <a:latin typeface="Comic Sans MS"/>
              </a:rPr>
              <a:t>    </a:t>
            </a:r>
            <a:r>
              <a:rPr lang="tr-TR" sz="2800" b="1" dirty="0" err="1">
                <a:solidFill>
                  <a:srgbClr val="FFC000"/>
                </a:solidFill>
                <a:latin typeface="Comic Sans MS"/>
              </a:rPr>
              <a:t>Hipoksi</a:t>
            </a:r>
            <a:r>
              <a:rPr lang="tr-TR" sz="2800" b="1" dirty="0">
                <a:solidFill>
                  <a:srgbClr val="FFC000"/>
                </a:solidFill>
                <a:latin typeface="Comic Sans MS"/>
              </a:rPr>
              <a:t> </a:t>
            </a:r>
            <a:endParaRPr lang="tr-TR" sz="2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8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77725" y="1407381"/>
            <a:ext cx="74662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90000"/>
              </a:lnSpc>
              <a:buSzPct val="95000"/>
            </a:pPr>
            <a:r>
              <a:rPr lang="tr-TR" sz="28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SOSYOKÜLTÜREL SEBEPLER</a:t>
            </a:r>
            <a:r>
              <a:rPr lang="tr-TR" sz="2800" dirty="0" smtClean="0">
                <a:solidFill>
                  <a:srgbClr val="FF0000"/>
                </a:solidFill>
                <a:latin typeface="Comic Sans MS"/>
              </a:rPr>
              <a:t>:</a:t>
            </a:r>
            <a:endParaRPr lang="tr-TR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800" dirty="0">
                <a:solidFill>
                  <a:srgbClr val="000000"/>
                </a:solidFill>
                <a:latin typeface="Comic Sans MS"/>
              </a:rPr>
              <a:t>    </a:t>
            </a:r>
            <a:endParaRPr lang="tr-TR" sz="2800" dirty="0" smtClean="0">
              <a:solidFill>
                <a:srgbClr val="000000"/>
              </a:solidFill>
              <a:latin typeface="Comic Sans MS"/>
            </a:endParaRPr>
          </a:p>
          <a:p>
            <a:pPr>
              <a:lnSpc>
                <a:spcPct val="90000"/>
              </a:lnSpc>
            </a:pPr>
            <a:r>
              <a:rPr lang="tr-TR" sz="280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tr-TR" sz="2800" dirty="0" smtClean="0">
                <a:solidFill>
                  <a:srgbClr val="000000"/>
                </a:solidFill>
                <a:latin typeface="Comic Sans MS"/>
              </a:rPr>
              <a:t>    </a:t>
            </a:r>
            <a:r>
              <a:rPr lang="tr-TR" sz="2800" dirty="0" smtClean="0">
                <a:solidFill>
                  <a:srgbClr val="FFC000"/>
                </a:solidFill>
                <a:latin typeface="Comic Sans MS"/>
              </a:rPr>
              <a:t>Sosyokültürel </a:t>
            </a:r>
            <a:r>
              <a:rPr lang="tr-TR" sz="2800" dirty="0">
                <a:solidFill>
                  <a:srgbClr val="FFC000"/>
                </a:solidFill>
                <a:latin typeface="Comic Sans MS"/>
              </a:rPr>
              <a:t>uyaran eksikliği</a:t>
            </a:r>
            <a:endParaRPr lang="tr-TR" sz="28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  <a:buSzPct val="95000"/>
            </a:pPr>
            <a:r>
              <a:rPr lang="tr-TR" sz="2800" dirty="0" smtClean="0">
                <a:solidFill>
                  <a:srgbClr val="FF0066"/>
                </a:solidFill>
                <a:latin typeface="Comic Sans MS"/>
              </a:rPr>
              <a:t>         </a:t>
            </a:r>
            <a:r>
              <a:rPr lang="tr-TR" sz="28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PSİKİYATRİK HASTALIKLAR</a:t>
            </a:r>
            <a:r>
              <a:rPr lang="tr-TR" sz="2800" b="1" dirty="0" smtClean="0">
                <a:solidFill>
                  <a:srgbClr val="FF0066"/>
                </a:solidFill>
                <a:latin typeface="Century" panose="02040604050505020304" pitchFamily="18" charset="0"/>
              </a:rPr>
              <a:t>:</a:t>
            </a:r>
            <a:endParaRPr lang="tr-TR" sz="2800" b="1" dirty="0" smtClean="0">
              <a:latin typeface="Century" panose="02040604050505020304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800" dirty="0" smtClean="0">
                <a:solidFill>
                  <a:srgbClr val="000000"/>
                </a:solidFill>
                <a:latin typeface="Comic Sans MS"/>
              </a:rPr>
              <a:t>   </a:t>
            </a:r>
          </a:p>
          <a:p>
            <a:pPr>
              <a:lnSpc>
                <a:spcPct val="90000"/>
              </a:lnSpc>
            </a:pPr>
            <a:r>
              <a:rPr lang="tr-TR" sz="280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tr-TR" sz="2800" dirty="0" smtClean="0">
                <a:solidFill>
                  <a:srgbClr val="000000"/>
                </a:solidFill>
                <a:latin typeface="Comic Sans MS"/>
              </a:rPr>
              <a:t>   </a:t>
            </a:r>
            <a:r>
              <a:rPr lang="tr-TR" sz="2800" dirty="0" smtClean="0">
                <a:solidFill>
                  <a:srgbClr val="FFC000"/>
                </a:solidFill>
                <a:latin typeface="Comic Sans MS"/>
              </a:rPr>
              <a:t>Yaygın </a:t>
            </a:r>
            <a:r>
              <a:rPr lang="tr-TR" sz="2800" dirty="0">
                <a:solidFill>
                  <a:srgbClr val="FFC000"/>
                </a:solidFill>
                <a:latin typeface="Comic Sans MS"/>
              </a:rPr>
              <a:t>gelişimsel bozukluk</a:t>
            </a:r>
            <a:endParaRPr lang="tr-TR" sz="28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800" dirty="0">
                <a:solidFill>
                  <a:srgbClr val="FFC000"/>
                </a:solidFill>
                <a:latin typeface="Comic Sans MS"/>
              </a:rPr>
              <a:t>   </a:t>
            </a:r>
            <a:endParaRPr lang="tr-TR" sz="2800" dirty="0" smtClean="0">
              <a:solidFill>
                <a:srgbClr val="FFC000"/>
              </a:solidFill>
              <a:latin typeface="Comic Sans MS"/>
            </a:endParaRPr>
          </a:p>
          <a:p>
            <a:pPr>
              <a:lnSpc>
                <a:spcPct val="90000"/>
              </a:lnSpc>
            </a:pPr>
            <a:r>
              <a:rPr lang="tr-TR" sz="2800" dirty="0">
                <a:solidFill>
                  <a:srgbClr val="FFC000"/>
                </a:solidFill>
                <a:latin typeface="Comic Sans MS"/>
              </a:rPr>
              <a:t> </a:t>
            </a:r>
            <a:r>
              <a:rPr lang="tr-TR" sz="2800" dirty="0" smtClean="0">
                <a:solidFill>
                  <a:srgbClr val="FFC000"/>
                </a:solidFill>
                <a:latin typeface="Comic Sans MS"/>
              </a:rPr>
              <a:t>   Çocukluk </a:t>
            </a:r>
            <a:r>
              <a:rPr lang="tr-TR" sz="2800" dirty="0">
                <a:solidFill>
                  <a:srgbClr val="FFC000"/>
                </a:solidFill>
                <a:latin typeface="Comic Sans MS"/>
              </a:rPr>
              <a:t>başlangıçlı şizofreni</a:t>
            </a:r>
            <a:endParaRPr lang="tr-TR" sz="28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800" dirty="0">
                <a:solidFill>
                  <a:srgbClr val="000000"/>
                </a:solidFill>
                <a:latin typeface="Comic Sans MS"/>
              </a:rPr>
              <a:t>   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1643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/>
          <p:nvPr/>
        </p:nvPicPr>
        <p:blipFill>
          <a:blip r:embed="rId2"/>
          <a:stretch/>
        </p:blipFill>
        <p:spPr>
          <a:xfrm>
            <a:off x="1506772" y="3721211"/>
            <a:ext cx="4536360" cy="253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ikdörtgen 3"/>
          <p:cNvSpPr/>
          <p:nvPr/>
        </p:nvSpPr>
        <p:spPr>
          <a:xfrm>
            <a:off x="1781092" y="341906"/>
            <a:ext cx="6178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r-TR" sz="36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FRAGİL X SENDROMU</a:t>
            </a:r>
            <a:endParaRPr lang="tr-TR" sz="3600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pic>
        <p:nvPicPr>
          <p:cNvPr id="8" name="Picture 4"/>
          <p:cNvPicPr/>
          <p:nvPr/>
        </p:nvPicPr>
        <p:blipFill>
          <a:blip r:embed="rId3"/>
          <a:stretch/>
        </p:blipFill>
        <p:spPr>
          <a:xfrm>
            <a:off x="7354957" y="3832529"/>
            <a:ext cx="3601940" cy="2009909"/>
          </a:xfrm>
          <a:prstGeom prst="rect">
            <a:avLst/>
          </a:prstGeom>
          <a:ln>
            <a:noFill/>
          </a:ln>
        </p:spPr>
      </p:pic>
      <p:sp>
        <p:nvSpPr>
          <p:cNvPr id="9" name="Dikdörtgen 8"/>
          <p:cNvSpPr/>
          <p:nvPr/>
        </p:nvSpPr>
        <p:spPr>
          <a:xfrm>
            <a:off x="1049572" y="1073426"/>
            <a:ext cx="80944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tr-TR" sz="2000" b="1" dirty="0">
                <a:solidFill>
                  <a:srgbClr val="FFC000"/>
                </a:solidFill>
                <a:latin typeface="Comic Sans MS"/>
              </a:rPr>
              <a:t>En sık kalıtsal nedendir, </a:t>
            </a:r>
            <a:r>
              <a:rPr lang="tr-TR" sz="2000" b="1" dirty="0" err="1">
                <a:solidFill>
                  <a:srgbClr val="FFC000"/>
                </a:solidFill>
                <a:latin typeface="Comic Sans MS"/>
              </a:rPr>
              <a:t>MR’nin</a:t>
            </a:r>
            <a:r>
              <a:rPr lang="tr-TR" sz="2000" b="1" dirty="0">
                <a:solidFill>
                  <a:srgbClr val="FFC000"/>
                </a:solidFill>
                <a:latin typeface="Comic Sans MS"/>
              </a:rPr>
              <a:t> %10-12 sini oluşturur</a:t>
            </a:r>
            <a:endParaRPr lang="tr-TR" sz="2000" b="1" dirty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tr-TR" sz="2000" b="1" dirty="0" err="1">
                <a:solidFill>
                  <a:srgbClr val="FFC000"/>
                </a:solidFill>
                <a:latin typeface="Comic Sans MS"/>
              </a:rPr>
              <a:t>X’e</a:t>
            </a:r>
            <a:r>
              <a:rPr lang="tr-TR" sz="2000" b="1" dirty="0">
                <a:solidFill>
                  <a:srgbClr val="FFC000"/>
                </a:solidFill>
                <a:latin typeface="Comic Sans MS"/>
              </a:rPr>
              <a:t> bağlı </a:t>
            </a:r>
            <a:r>
              <a:rPr lang="tr-TR" sz="2000" b="1" dirty="0" err="1">
                <a:solidFill>
                  <a:srgbClr val="FFC000"/>
                </a:solidFill>
                <a:latin typeface="Comic Sans MS"/>
              </a:rPr>
              <a:t>MR’nin</a:t>
            </a:r>
            <a:r>
              <a:rPr lang="tr-TR" sz="2000" b="1" dirty="0">
                <a:solidFill>
                  <a:srgbClr val="FFC000"/>
                </a:solidFill>
                <a:latin typeface="Comic Sans MS"/>
              </a:rPr>
              <a:t> 1/3’ünü oluşturur</a:t>
            </a:r>
            <a:endParaRPr lang="tr-TR" sz="2000" b="1" dirty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tr-TR" sz="2000" b="1" dirty="0" err="1">
                <a:solidFill>
                  <a:srgbClr val="FFC000"/>
                </a:solidFill>
                <a:latin typeface="Comic Sans MS"/>
              </a:rPr>
              <a:t>Frajil</a:t>
            </a:r>
            <a:r>
              <a:rPr lang="tr-TR" sz="2000" b="1" dirty="0">
                <a:solidFill>
                  <a:srgbClr val="FFC000"/>
                </a:solidFill>
                <a:latin typeface="Comic Sans MS"/>
              </a:rPr>
              <a:t> x geni(FMR-1) DNA yapımındaki CGG aşırı tekrarı nedeniyle oluşur, 200den fazla tekrar sendromdan etkilenmeye sebep olur. </a:t>
            </a:r>
            <a:endParaRPr lang="tr-TR" sz="2000" b="1" dirty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tr-TR" sz="2000" b="1" dirty="0">
                <a:solidFill>
                  <a:srgbClr val="FFC000"/>
                </a:solidFill>
                <a:latin typeface="Comic Sans MS"/>
              </a:rPr>
              <a:t>Sıklık: E&gt;K, E’de daha </a:t>
            </a:r>
            <a:r>
              <a:rPr lang="tr-TR" sz="2000" b="1" dirty="0" err="1" smtClean="0">
                <a:solidFill>
                  <a:srgbClr val="FFC000"/>
                </a:solidFill>
                <a:latin typeface="Comic Sans MS"/>
              </a:rPr>
              <a:t>şiddetli</a:t>
            </a:r>
            <a:r>
              <a:rPr lang="tr-TR" sz="2000" b="1" dirty="0" err="1">
                <a:solidFill>
                  <a:srgbClr val="FFC000"/>
                </a:solidFill>
                <a:latin typeface="Comic Sans MS"/>
              </a:rPr>
              <a:t>En</a:t>
            </a:r>
            <a:r>
              <a:rPr lang="tr-TR" sz="2000" b="1" dirty="0">
                <a:solidFill>
                  <a:srgbClr val="FFC000"/>
                </a:solidFill>
                <a:latin typeface="Comic Sans MS"/>
              </a:rPr>
              <a:t> sık kalıtsal nedendir, </a:t>
            </a:r>
            <a:r>
              <a:rPr lang="tr-TR" sz="2000" b="1" dirty="0" err="1">
                <a:solidFill>
                  <a:srgbClr val="FFC000"/>
                </a:solidFill>
                <a:latin typeface="Comic Sans MS"/>
              </a:rPr>
              <a:t>MR’nin</a:t>
            </a:r>
            <a:r>
              <a:rPr lang="tr-TR" sz="2000" b="1" dirty="0">
                <a:solidFill>
                  <a:srgbClr val="FFC000"/>
                </a:solidFill>
                <a:latin typeface="Comic Sans MS"/>
              </a:rPr>
              <a:t> %10-12 sini </a:t>
            </a:r>
            <a:r>
              <a:rPr lang="tr-TR" sz="2000" b="1" dirty="0" smtClean="0">
                <a:solidFill>
                  <a:srgbClr val="FFC000"/>
                </a:solidFill>
                <a:latin typeface="Comic Sans MS"/>
              </a:rPr>
              <a:t>oluşturur</a:t>
            </a: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tr-TR" sz="2000" b="1" dirty="0">
                <a:solidFill>
                  <a:srgbClr val="FFC000"/>
                </a:solidFill>
                <a:latin typeface="Comic Sans MS"/>
              </a:rPr>
              <a:t>Fenotip: uzun yüz-büyük kulak, orta hat </a:t>
            </a:r>
            <a:r>
              <a:rPr lang="tr-TR" sz="2000" b="1" dirty="0" err="1">
                <a:solidFill>
                  <a:srgbClr val="FFC000"/>
                </a:solidFill>
                <a:latin typeface="Comic Sans MS"/>
              </a:rPr>
              <a:t>hipoplazisi</a:t>
            </a:r>
            <a:r>
              <a:rPr lang="tr-TR" sz="2000" b="1" dirty="0">
                <a:solidFill>
                  <a:srgbClr val="FFC000"/>
                </a:solidFill>
                <a:latin typeface="Comic Sans MS"/>
              </a:rPr>
              <a:t>, kısa boy</a:t>
            </a:r>
            <a:r>
              <a:rPr lang="tr-TR" b="1" dirty="0">
                <a:solidFill>
                  <a:srgbClr val="000000"/>
                </a:solidFill>
                <a:latin typeface="Comic Sans MS"/>
              </a:rPr>
              <a:t>, </a:t>
            </a:r>
            <a:r>
              <a:rPr lang="tr-TR" sz="2000" b="1" dirty="0" err="1">
                <a:solidFill>
                  <a:srgbClr val="FFC000"/>
                </a:solidFill>
                <a:latin typeface="Comic Sans MS"/>
              </a:rPr>
              <a:t>makroorşidizm</a:t>
            </a:r>
            <a:endParaRPr lang="tr-TR" sz="2000" b="1" dirty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buSzPct val="95000"/>
            </a:pPr>
            <a:endParaRPr lang="tr-TR" dirty="0"/>
          </a:p>
          <a:p>
            <a:pPr>
              <a:lnSpc>
                <a:spcPct val="100000"/>
              </a:lnSpc>
              <a:buSzPct val="95000"/>
            </a:pPr>
            <a:endParaRPr lang="tr-TR" dirty="0"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tr-TR" dirty="0" smtClean="0">
              <a:solidFill>
                <a:srgbClr val="000000"/>
              </a:solidFill>
              <a:latin typeface="Comic Sans MS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15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/>
          <p:nvPr/>
        </p:nvPicPr>
        <p:blipFill>
          <a:blip r:embed="rId2"/>
          <a:stretch/>
        </p:blipFill>
        <p:spPr>
          <a:xfrm>
            <a:off x="1431235" y="691764"/>
            <a:ext cx="8412479" cy="53602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603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/>
          <p:nvPr/>
        </p:nvPicPr>
        <p:blipFill>
          <a:blip r:embed="rId2"/>
          <a:stretch/>
        </p:blipFill>
        <p:spPr>
          <a:xfrm>
            <a:off x="6690678" y="3482671"/>
            <a:ext cx="3479040" cy="3112216"/>
          </a:xfrm>
          <a:prstGeom prst="rect">
            <a:avLst/>
          </a:prstGeom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2711395" y="206734"/>
            <a:ext cx="62258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r-TR" sz="44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DOWN SENDROMU</a:t>
            </a:r>
            <a:endParaRPr lang="tr-TR" sz="4400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129085" y="1097279"/>
            <a:ext cx="80785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95000"/>
            </a:pPr>
            <a:endParaRPr lang="tr-TR" sz="2400" dirty="0" smtClean="0">
              <a:solidFill>
                <a:srgbClr val="FFC000"/>
              </a:solidFill>
              <a:latin typeface="Comic Sans MS"/>
            </a:endParaRPr>
          </a:p>
          <a:p>
            <a:pPr lvl="1">
              <a:buSzPct val="95000"/>
            </a:pPr>
            <a:r>
              <a:rPr lang="tr-TR" sz="2400" dirty="0" smtClean="0">
                <a:solidFill>
                  <a:srgbClr val="FFC000"/>
                </a:solidFill>
                <a:latin typeface="Comic Sans MS"/>
              </a:rPr>
              <a:t>MR’ye </a:t>
            </a:r>
            <a:r>
              <a:rPr lang="tr-TR" sz="2400" dirty="0">
                <a:solidFill>
                  <a:srgbClr val="FFC000"/>
                </a:solidFill>
                <a:latin typeface="Comic Sans MS"/>
              </a:rPr>
              <a:t>yol açan en sık </a:t>
            </a:r>
            <a:r>
              <a:rPr lang="tr-TR" sz="2400" dirty="0" err="1">
                <a:solidFill>
                  <a:srgbClr val="FFC000"/>
                </a:solidFill>
                <a:latin typeface="Comic Sans MS"/>
              </a:rPr>
              <a:t>kromozomal</a:t>
            </a:r>
            <a:r>
              <a:rPr lang="tr-TR" sz="2400" dirty="0">
                <a:solidFill>
                  <a:srgbClr val="FFC000"/>
                </a:solidFill>
                <a:latin typeface="Comic Sans MS"/>
              </a:rPr>
              <a:t> hastalıktır.</a:t>
            </a:r>
            <a:endParaRPr lang="tr-TR" sz="2400" dirty="0">
              <a:solidFill>
                <a:srgbClr val="FFC000"/>
              </a:solidFill>
            </a:endParaRPr>
          </a:p>
          <a:p>
            <a:pPr lvl="1">
              <a:buSzPct val="95000"/>
            </a:pPr>
            <a:r>
              <a:rPr lang="tr-TR" sz="2400" dirty="0" smtClean="0">
                <a:solidFill>
                  <a:srgbClr val="FFC000"/>
                </a:solidFill>
                <a:latin typeface="Comic Sans MS"/>
              </a:rPr>
              <a:t>21</a:t>
            </a:r>
            <a:r>
              <a:rPr lang="tr-TR" sz="2400" dirty="0">
                <a:solidFill>
                  <a:srgbClr val="FFC000"/>
                </a:solidFill>
                <a:latin typeface="Comic Sans MS"/>
              </a:rPr>
              <a:t>. kromozomun ayrılmamasına bağlı gelişir.</a:t>
            </a:r>
            <a:endParaRPr lang="tr-TR" sz="2400" dirty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buSzPct val="95000"/>
            </a:pPr>
            <a:r>
              <a:rPr lang="tr-TR" sz="2400" dirty="0" smtClean="0">
                <a:solidFill>
                  <a:srgbClr val="FFC000"/>
                </a:solidFill>
                <a:latin typeface="Comic Sans MS"/>
              </a:rPr>
              <a:t>     </a:t>
            </a:r>
            <a:r>
              <a:rPr lang="tr-TR" sz="2400" dirty="0" err="1" smtClean="0">
                <a:solidFill>
                  <a:srgbClr val="FFC000"/>
                </a:solidFill>
                <a:latin typeface="Comic Sans MS"/>
              </a:rPr>
              <a:t>Fenotip:hipotoni</a:t>
            </a:r>
            <a:r>
              <a:rPr lang="tr-TR" sz="2400" dirty="0">
                <a:solidFill>
                  <a:srgbClr val="FFC000"/>
                </a:solidFill>
                <a:latin typeface="Comic Sans MS"/>
              </a:rPr>
              <a:t>, yukarı doğru </a:t>
            </a:r>
            <a:r>
              <a:rPr lang="tr-TR" sz="2400" dirty="0" err="1">
                <a:solidFill>
                  <a:srgbClr val="FFC000"/>
                </a:solidFill>
                <a:latin typeface="Comic Sans MS"/>
              </a:rPr>
              <a:t>palpebral</a:t>
            </a:r>
            <a:r>
              <a:rPr lang="tr-TR" sz="2400" dirty="0">
                <a:solidFill>
                  <a:srgbClr val="FFC000"/>
                </a:solidFill>
                <a:latin typeface="Comic Sans MS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Comic Sans MS"/>
              </a:rPr>
              <a:t>fissür</a:t>
            </a:r>
            <a:r>
              <a:rPr lang="tr-TR" sz="2400" dirty="0">
                <a:solidFill>
                  <a:srgbClr val="FFC000"/>
                </a:solidFill>
                <a:latin typeface="Comic Sans MS"/>
              </a:rPr>
              <a:t>, yassı yüz, geniş burun kökü, </a:t>
            </a:r>
            <a:r>
              <a:rPr lang="tr-TR" sz="2400" dirty="0" err="1">
                <a:solidFill>
                  <a:srgbClr val="FFC000"/>
                </a:solidFill>
                <a:latin typeface="Comic Sans MS"/>
              </a:rPr>
              <a:t>simian</a:t>
            </a:r>
            <a:r>
              <a:rPr lang="tr-TR" sz="2400" dirty="0">
                <a:solidFill>
                  <a:srgbClr val="FFC000"/>
                </a:solidFill>
                <a:latin typeface="Comic Sans MS"/>
              </a:rPr>
              <a:t> çizgi, kısa boy, </a:t>
            </a:r>
            <a:r>
              <a:rPr lang="tr-TR" sz="2400" dirty="0" err="1">
                <a:solidFill>
                  <a:srgbClr val="FFC000"/>
                </a:solidFill>
                <a:latin typeface="Comic Sans MS"/>
              </a:rPr>
              <a:t>tiroid</a:t>
            </a:r>
            <a:r>
              <a:rPr lang="tr-TR" sz="2400" dirty="0">
                <a:solidFill>
                  <a:srgbClr val="FFC000"/>
                </a:solidFill>
                <a:latin typeface="Comic Sans MS"/>
              </a:rPr>
              <a:t> anomalisi, </a:t>
            </a:r>
            <a:r>
              <a:rPr lang="tr-TR" sz="2400" dirty="0" err="1">
                <a:solidFill>
                  <a:srgbClr val="FFC000"/>
                </a:solidFill>
                <a:latin typeface="Comic Sans MS"/>
              </a:rPr>
              <a:t>konjenital</a:t>
            </a:r>
            <a:r>
              <a:rPr lang="tr-TR" sz="2400" dirty="0">
                <a:solidFill>
                  <a:srgbClr val="FFC000"/>
                </a:solidFill>
                <a:latin typeface="Comic Sans MS"/>
              </a:rPr>
              <a:t> kalp hastalıkları</a:t>
            </a:r>
            <a:endParaRPr lang="tr-T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75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/>
          <p:nvPr/>
        </p:nvPicPr>
        <p:blipFill>
          <a:blip r:embed="rId2"/>
          <a:stretch/>
        </p:blipFill>
        <p:spPr>
          <a:xfrm>
            <a:off x="2314095" y="1030100"/>
            <a:ext cx="7416000" cy="4863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258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       DOWN SENDROMU</a:t>
            </a:r>
            <a:r>
              <a:rPr lang="tr-TR" sz="5400" dirty="0" smtClean="0">
                <a:solidFill>
                  <a:srgbClr val="FF0000"/>
                </a:solidFill>
              </a:rPr>
              <a:t/>
            </a:r>
            <a:br>
              <a:rPr lang="tr-TR" sz="5400" dirty="0" smtClean="0">
                <a:solidFill>
                  <a:srgbClr val="FF0000"/>
                </a:solidFill>
              </a:rPr>
            </a:br>
            <a:endParaRPr lang="tr-TR" sz="5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8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Çocukluk döneminde pasif, cana yakın, </a:t>
            </a:r>
            <a:r>
              <a:rPr lang="tr-TR" sz="28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hiperaktif</a:t>
            </a:r>
            <a:r>
              <a:rPr lang="tr-TR" sz="28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, inatçıdır, dil gelişim sorunları yaygındır, konuşma, gramer, telaffuz güçlükleri olabilir, yetişkinlikte sözel işitsel yönlendirme, artmış depresyon, </a:t>
            </a:r>
            <a:r>
              <a:rPr lang="tr-TR" sz="28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alzheimer</a:t>
            </a:r>
            <a:r>
              <a:rPr lang="tr-TR" sz="28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tipi </a:t>
            </a:r>
            <a:r>
              <a:rPr lang="tr-TR" sz="28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demans</a:t>
            </a:r>
            <a:r>
              <a:rPr lang="tr-TR" sz="28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riski vardır.</a:t>
            </a:r>
          </a:p>
          <a:p>
            <a:pPr>
              <a:lnSpc>
                <a:spcPct val="90000"/>
              </a:lnSpc>
            </a:pPr>
            <a:endParaRPr lang="tr-TR" sz="2800" b="1" dirty="0">
              <a:solidFill>
                <a:srgbClr val="FFC000"/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8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Diğer zeka gerilikleriyle karşılaştırılınca daha hafiftir, bu grubun psikiyatrik sorunları genel toplumdan fazla, fakat </a:t>
            </a:r>
            <a:r>
              <a:rPr lang="tr-TR" sz="28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MR’li</a:t>
            </a:r>
            <a:r>
              <a:rPr lang="tr-TR" sz="28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diğer gruplardan daha azdır.</a:t>
            </a:r>
          </a:p>
          <a:p>
            <a:pPr>
              <a:lnSpc>
                <a:spcPct val="90000"/>
              </a:lnSpc>
            </a:pPr>
            <a:endParaRPr lang="tr-TR" sz="2800" b="1" dirty="0">
              <a:solidFill>
                <a:srgbClr val="FFC000"/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8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Dikkat sorunları, </a:t>
            </a:r>
            <a:r>
              <a:rPr lang="tr-TR" sz="28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dürtüsellik</a:t>
            </a:r>
            <a:r>
              <a:rPr lang="tr-TR" sz="28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, </a:t>
            </a:r>
            <a:r>
              <a:rPr lang="tr-TR" sz="28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hiperaktivite</a:t>
            </a:r>
            <a:r>
              <a:rPr lang="tr-TR" sz="28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tr-TR" sz="2800" b="1" dirty="0" smtClean="0">
                <a:solidFill>
                  <a:srgbClr val="FFC000"/>
                </a:solidFill>
                <a:latin typeface="Century Schoolbook" panose="02040604050505020304" pitchFamily="18" charset="0"/>
              </a:rPr>
              <a:t>sıktır</a:t>
            </a:r>
            <a:r>
              <a:rPr lang="tr-TR" sz="2800" dirty="0" smtClean="0">
                <a:solidFill>
                  <a:srgbClr val="FFC000"/>
                </a:solidFill>
                <a:latin typeface="Calibri"/>
              </a:rPr>
              <a:t>.</a:t>
            </a:r>
            <a:endParaRPr lang="tr-TR" sz="2800" dirty="0">
              <a:solidFill>
                <a:srgbClr val="FFC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3522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9965" y="301643"/>
            <a:ext cx="9404723" cy="1400530"/>
          </a:xfrm>
        </p:spPr>
        <p:txBody>
          <a:bodyPr/>
          <a:lstStyle/>
          <a:p>
            <a:r>
              <a:rPr lang="tr-TR" sz="44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                   YAKLAŞIM</a:t>
            </a:r>
            <a:r>
              <a:rPr lang="tr-TR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/>
            </a:r>
            <a:br>
              <a:rPr lang="tr-TR" b="1" dirty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endParaRPr lang="tr-TR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6936" y="1606163"/>
            <a:ext cx="9548922" cy="462633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Hafif </a:t>
            </a:r>
            <a:r>
              <a:rPr lang="tr-TR" sz="24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mental</a:t>
            </a: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tr-TR" sz="24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retardasyon</a:t>
            </a: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genellikle izole bir problemdir. Oysaki ağır </a:t>
            </a:r>
            <a:r>
              <a:rPr lang="tr-TR" sz="24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mental</a:t>
            </a: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tr-TR" sz="24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retardasyon</a:t>
            </a: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sıklıkla birçok problemle birlikte olup bunlar çocuğun yaşamının daha kısıtlı olmasına ve </a:t>
            </a:r>
            <a:r>
              <a:rPr lang="tr-TR" sz="24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prognozun</a:t>
            </a: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daha kötü olmasına yol açarlar.</a:t>
            </a:r>
          </a:p>
          <a:p>
            <a:pPr>
              <a:lnSpc>
                <a:spcPct val="90000"/>
              </a:lnSpc>
            </a:pPr>
            <a:endParaRPr lang="tr-TR" sz="2400" b="1" dirty="0">
              <a:solidFill>
                <a:srgbClr val="FFC000"/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Küçük yaşlarda </a:t>
            </a:r>
            <a:r>
              <a:rPr lang="tr-TR" sz="24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mental</a:t>
            </a: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tr-TR" sz="24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retardasyonun</a:t>
            </a: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derecesi artabilir, azalabilir veya sabit kalabilir.</a:t>
            </a:r>
          </a:p>
          <a:p>
            <a:pPr>
              <a:lnSpc>
                <a:spcPct val="90000"/>
              </a:lnSpc>
            </a:pPr>
            <a:endParaRPr lang="tr-TR" sz="2400" b="1" dirty="0">
              <a:solidFill>
                <a:srgbClr val="FFC000"/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Mental </a:t>
            </a:r>
            <a:r>
              <a:rPr lang="tr-TR" sz="24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retardasyonlu</a:t>
            </a: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çocuk değerlendirilirken bunun; organik mi, statik veya ilerleyici mi, tedavi edilebilir mi, ailesel mi, anne-baba arasında akrabalık var mı sorularına yanıt alınmalıdır.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8768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7666" y="452718"/>
            <a:ext cx="9343168" cy="906955"/>
          </a:xfrm>
        </p:spPr>
        <p:txBody>
          <a:bodyPr/>
          <a:lstStyle/>
          <a:p>
            <a:r>
              <a:rPr lang="tr-TR" sz="44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               KOMORBİDİTE</a:t>
            </a:r>
            <a:r>
              <a:rPr lang="tr-TR" sz="4400" dirty="0" smtClean="0">
                <a:solidFill>
                  <a:srgbClr val="04617B"/>
                </a:solidFill>
                <a:latin typeface="Comic Sans MS"/>
              </a:rPr>
              <a:t>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0059" y="1598212"/>
            <a:ext cx="9079795" cy="465018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SzPct val="95000"/>
              <a:buFont typeface="Wingdings 2" charset="2"/>
              <a:buChar char=""/>
            </a:pPr>
            <a:r>
              <a:rPr lang="tr-TR" sz="24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EPİLEPSİ</a:t>
            </a:r>
            <a:r>
              <a:rPr lang="tr-TR" sz="2400" b="1" dirty="0" smtClean="0">
                <a:solidFill>
                  <a:srgbClr val="FF0000"/>
                </a:solidFill>
                <a:latin typeface="Comic Sans MS"/>
              </a:rPr>
              <a:t>:</a:t>
            </a:r>
            <a:r>
              <a:rPr lang="tr-TR" sz="24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tr-TR" sz="2400" b="1" dirty="0">
                <a:solidFill>
                  <a:srgbClr val="FFFF00"/>
                </a:solidFill>
                <a:latin typeface="Comic Sans MS"/>
              </a:rPr>
              <a:t>%40’ında </a:t>
            </a:r>
            <a:r>
              <a:rPr lang="tr-TR" sz="2400" b="1" dirty="0" err="1" smtClean="0">
                <a:solidFill>
                  <a:srgbClr val="FFC000"/>
                </a:solidFill>
                <a:latin typeface="Comic Sans MS"/>
              </a:rPr>
              <a:t>görülür.Ciddi</a:t>
            </a:r>
            <a:r>
              <a:rPr lang="tr-TR" sz="2400" b="1" dirty="0" smtClean="0">
                <a:solidFill>
                  <a:srgbClr val="FFC000"/>
                </a:solidFill>
                <a:latin typeface="Comic Sans MS"/>
              </a:rPr>
              <a:t>/ağır </a:t>
            </a:r>
            <a:r>
              <a:rPr lang="tr-TR" sz="2400" b="1" dirty="0" err="1">
                <a:solidFill>
                  <a:srgbClr val="FFC000"/>
                </a:solidFill>
                <a:latin typeface="Comic Sans MS"/>
              </a:rPr>
              <a:t>MR’de</a:t>
            </a:r>
            <a:r>
              <a:rPr lang="tr-TR" sz="2400" b="1" dirty="0">
                <a:solidFill>
                  <a:srgbClr val="FFC000"/>
                </a:solidFill>
                <a:latin typeface="Comic Sans MS"/>
              </a:rPr>
              <a:t> daha sıktır</a:t>
            </a:r>
            <a:r>
              <a:rPr lang="tr-TR" sz="2400" dirty="0">
                <a:solidFill>
                  <a:srgbClr val="000000"/>
                </a:solidFill>
                <a:latin typeface="Comic Sans MS"/>
              </a:rPr>
              <a:t>.</a:t>
            </a:r>
            <a:endParaRPr lang="tr-TR" sz="2400" dirty="0"/>
          </a:p>
          <a:p>
            <a:pPr>
              <a:lnSpc>
                <a:spcPct val="80000"/>
              </a:lnSpc>
            </a:pPr>
            <a:endParaRPr lang="tr-TR" sz="2400" dirty="0"/>
          </a:p>
          <a:p>
            <a:pPr>
              <a:lnSpc>
                <a:spcPct val="80000"/>
              </a:lnSpc>
              <a:buSzPct val="95000"/>
              <a:buFont typeface="Wingdings 2" charset="2"/>
              <a:buChar char=""/>
            </a:pPr>
            <a:r>
              <a:rPr lang="tr-TR" sz="2400" dirty="0">
                <a:solidFill>
                  <a:srgbClr val="FF0000"/>
                </a:solidFill>
                <a:latin typeface="Century" panose="02040604050505020304" pitchFamily="18" charset="0"/>
              </a:rPr>
              <a:t>DEHB</a:t>
            </a:r>
            <a:r>
              <a:rPr lang="tr-TR" sz="2400" dirty="0">
                <a:solidFill>
                  <a:srgbClr val="FF0000"/>
                </a:solidFill>
                <a:latin typeface="Comic Sans MS"/>
              </a:rPr>
              <a:t>:</a:t>
            </a:r>
            <a:r>
              <a:rPr lang="tr-TR" sz="240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tr-TR" sz="2400" b="1" dirty="0">
                <a:solidFill>
                  <a:srgbClr val="FFFF00"/>
                </a:solidFill>
                <a:latin typeface="Comic Sans MS"/>
              </a:rPr>
              <a:t>%9-18’inde </a:t>
            </a:r>
            <a:r>
              <a:rPr lang="tr-TR" sz="2400" b="1" dirty="0">
                <a:solidFill>
                  <a:srgbClr val="FFC000"/>
                </a:solidFill>
                <a:latin typeface="Comic Sans MS"/>
              </a:rPr>
              <a:t>görülür</a:t>
            </a:r>
            <a:r>
              <a:rPr lang="tr-TR" sz="2400" dirty="0">
                <a:solidFill>
                  <a:srgbClr val="000000"/>
                </a:solidFill>
                <a:latin typeface="Comic Sans MS"/>
              </a:rPr>
              <a:t>.</a:t>
            </a:r>
            <a:endParaRPr lang="tr-TR" sz="2400" dirty="0"/>
          </a:p>
          <a:p>
            <a:pPr>
              <a:lnSpc>
                <a:spcPct val="80000"/>
              </a:lnSpc>
            </a:pPr>
            <a:r>
              <a:rPr lang="tr-TR" sz="2400" dirty="0">
                <a:solidFill>
                  <a:srgbClr val="000000"/>
                </a:solidFill>
                <a:latin typeface="Comic Sans MS"/>
              </a:rPr>
              <a:t>               </a:t>
            </a:r>
            <a:endParaRPr lang="tr-TR" sz="2400" dirty="0"/>
          </a:p>
          <a:p>
            <a:pPr>
              <a:lnSpc>
                <a:spcPct val="80000"/>
              </a:lnSpc>
              <a:buSzPct val="95000"/>
              <a:buFont typeface="Wingdings 2" charset="2"/>
              <a:buChar char=""/>
            </a:pPr>
            <a:r>
              <a:rPr lang="tr-TR" sz="24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DÜRTÜ KONTROL BOZUKLUĞU-KENDİ KENDİNE ZARAR VERME</a:t>
            </a:r>
            <a:r>
              <a:rPr lang="tr-TR" sz="2400" b="1" dirty="0" smtClean="0">
                <a:solidFill>
                  <a:srgbClr val="FF0000"/>
                </a:solidFill>
                <a:latin typeface="Comic Sans MS"/>
              </a:rPr>
              <a:t>: </a:t>
            </a:r>
            <a:r>
              <a:rPr lang="tr-TR" sz="2400" dirty="0" smtClean="0">
                <a:solidFill>
                  <a:srgbClr val="FFC000"/>
                </a:solidFill>
                <a:latin typeface="Comic Sans MS"/>
              </a:rPr>
              <a:t>Sık </a:t>
            </a:r>
            <a:r>
              <a:rPr lang="tr-TR" sz="2400" dirty="0">
                <a:solidFill>
                  <a:srgbClr val="FFC000"/>
                </a:solidFill>
                <a:latin typeface="Comic Sans MS"/>
              </a:rPr>
              <a:t>görülür. Kronik, tekrarlayıcı ve sıklıkla travmaya sebep veren </a:t>
            </a:r>
            <a:r>
              <a:rPr lang="tr-TR" sz="2400" dirty="0" err="1">
                <a:solidFill>
                  <a:srgbClr val="FFC000"/>
                </a:solidFill>
                <a:latin typeface="Comic Sans MS"/>
              </a:rPr>
              <a:t>stereotip</a:t>
            </a:r>
            <a:r>
              <a:rPr lang="tr-TR" sz="2400" dirty="0">
                <a:solidFill>
                  <a:srgbClr val="FFC000"/>
                </a:solidFill>
                <a:latin typeface="Comic Sans MS"/>
              </a:rPr>
              <a:t> davranışlar görülür. Bilhassa </a:t>
            </a:r>
            <a:r>
              <a:rPr lang="tr-TR" sz="2400" dirty="0" err="1">
                <a:solidFill>
                  <a:srgbClr val="FFC000"/>
                </a:solidFill>
                <a:latin typeface="Comic Sans MS"/>
              </a:rPr>
              <a:t>Lesch-nyhan</a:t>
            </a:r>
            <a:r>
              <a:rPr lang="tr-TR" sz="2400" dirty="0">
                <a:solidFill>
                  <a:srgbClr val="FFC000"/>
                </a:solidFill>
                <a:latin typeface="Comic Sans MS"/>
              </a:rPr>
              <a:t> sendromu ve Smith </a:t>
            </a:r>
            <a:r>
              <a:rPr lang="tr-TR" sz="2400" dirty="0" err="1">
                <a:solidFill>
                  <a:srgbClr val="FFC000"/>
                </a:solidFill>
                <a:latin typeface="Comic Sans MS"/>
              </a:rPr>
              <a:t>Magenis</a:t>
            </a:r>
            <a:r>
              <a:rPr lang="tr-TR" sz="2400" dirty="0">
                <a:solidFill>
                  <a:srgbClr val="FFC000"/>
                </a:solidFill>
                <a:latin typeface="Comic Sans MS"/>
              </a:rPr>
              <a:t> sendromunda sıktır</a:t>
            </a:r>
            <a:endParaRPr lang="tr-TR" sz="2400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endParaRPr lang="tr-TR" sz="2400" dirty="0"/>
          </a:p>
          <a:p>
            <a:pPr>
              <a:lnSpc>
                <a:spcPct val="80000"/>
              </a:lnSpc>
              <a:buSzPct val="95000"/>
              <a:buFont typeface="Wingdings 2" charset="2"/>
              <a:buChar char=""/>
            </a:pPr>
            <a:r>
              <a:rPr lang="tr-TR" sz="2400" b="1" dirty="0" smtClean="0">
                <a:solidFill>
                  <a:srgbClr val="FF0000"/>
                </a:solidFill>
                <a:latin typeface="Comic Sans MS"/>
              </a:rPr>
              <a:t>ANKSİYETE BOZUKLUĞU</a:t>
            </a:r>
            <a:r>
              <a:rPr lang="tr-TR" sz="2400" dirty="0" smtClean="0">
                <a:solidFill>
                  <a:srgbClr val="04576F"/>
                </a:solidFill>
                <a:latin typeface="Comic Sans MS"/>
              </a:rPr>
              <a:t>:</a:t>
            </a:r>
            <a:r>
              <a:rPr lang="tr-TR" sz="24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tr-TR" sz="24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%1-25’inde </a:t>
            </a: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görülür. </a:t>
            </a:r>
            <a:r>
              <a:rPr lang="tr-TR" sz="24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Seperasyon</a:t>
            </a: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tr-TR" sz="24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anksiyetesi</a:t>
            </a: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, OKB, panik bozukluk görülebilir</a:t>
            </a:r>
          </a:p>
          <a:p>
            <a:pPr>
              <a:lnSpc>
                <a:spcPct val="80000"/>
              </a:lnSpc>
            </a:pPr>
            <a:endParaRPr lang="tr-TR" dirty="0"/>
          </a:p>
          <a:p>
            <a:pPr marL="0" indent="0">
              <a:lnSpc>
                <a:spcPct val="80000"/>
              </a:lnSpc>
              <a:buSzPct val="95000"/>
              <a:buNone/>
            </a:pPr>
            <a:endParaRPr lang="tr-TR" dirty="0"/>
          </a:p>
          <a:p>
            <a:pPr marL="0" indent="0">
              <a:lnSpc>
                <a:spcPct val="80000"/>
              </a:lnSpc>
              <a:buSzPct val="95000"/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5156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80000"/>
              </a:lnSpc>
              <a:buSzPct val="95000"/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PSİKOZ</a:t>
            </a:r>
            <a:r>
              <a:rPr lang="tr-TR" sz="16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:</a:t>
            </a:r>
            <a:r>
              <a:rPr lang="tr-TR" sz="1600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G</a:t>
            </a:r>
            <a:r>
              <a:rPr lang="tr-TR" sz="2400" b="1" dirty="0" smtClean="0">
                <a:solidFill>
                  <a:srgbClr val="FFC000"/>
                </a:solidFill>
                <a:latin typeface="Century Schoolbook" panose="02040604050505020304" pitchFamily="18" charset="0"/>
              </a:rPr>
              <a:t>elişim </a:t>
            </a:r>
            <a:r>
              <a:rPr lang="tr-TR" sz="2400" b="1" dirty="0">
                <a:solidFill>
                  <a:srgbClr val="FFC000"/>
                </a:solidFill>
                <a:latin typeface="Century" panose="02040604050505020304" pitchFamily="18" charset="0"/>
              </a:rPr>
              <a:t>bozukluğu olan hastalar </a:t>
            </a:r>
            <a:r>
              <a:rPr lang="tr-TR" sz="2400" b="1" dirty="0" smtClean="0">
                <a:solidFill>
                  <a:srgbClr val="FFC000"/>
                </a:solidFill>
                <a:latin typeface="Century" panose="02040604050505020304" pitchFamily="18" charset="0"/>
              </a:rPr>
              <a:t>psikoz </a:t>
            </a:r>
            <a:r>
              <a:rPr lang="tr-TR" sz="2400" b="1" dirty="0">
                <a:solidFill>
                  <a:srgbClr val="FFC000"/>
                </a:solidFill>
                <a:latin typeface="Century" panose="02040604050505020304" pitchFamily="18" charset="0"/>
              </a:rPr>
              <a:t>için artmış risk grubundadır</a:t>
            </a:r>
          </a:p>
          <a:p>
            <a:pPr>
              <a:lnSpc>
                <a:spcPct val="80000"/>
              </a:lnSpc>
            </a:pPr>
            <a:endParaRPr lang="tr-TR" sz="2400" b="1" dirty="0">
              <a:latin typeface="Century" panose="02040604050505020304" pitchFamily="18" charset="0"/>
            </a:endParaRPr>
          </a:p>
          <a:p>
            <a:pPr marL="0" indent="0">
              <a:lnSpc>
                <a:spcPct val="80000"/>
              </a:lnSpc>
              <a:buSzPct val="95000"/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     </a:t>
            </a:r>
            <a:r>
              <a:rPr lang="tr-TR" sz="24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DUYGUDURUM BOZUKLUĞU</a:t>
            </a:r>
            <a:r>
              <a:rPr lang="tr-TR" sz="2400" b="1" dirty="0" smtClean="0">
                <a:solidFill>
                  <a:srgbClr val="04576F"/>
                </a:solidFill>
                <a:latin typeface="Century" panose="02040604050505020304" pitchFamily="18" charset="0"/>
              </a:rPr>
              <a:t>:</a:t>
            </a:r>
            <a:r>
              <a:rPr lang="tr-TR" sz="2400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tr-TR" sz="2400" b="1" dirty="0" smtClean="0">
                <a:solidFill>
                  <a:srgbClr val="FFC000"/>
                </a:solidFill>
                <a:latin typeface="Century Schoolbook" panose="02040604050505020304" pitchFamily="18" charset="0"/>
              </a:rPr>
              <a:t>Ani </a:t>
            </a: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başlangıçlı </a:t>
            </a:r>
            <a:r>
              <a:rPr lang="tr-TR" sz="24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labilite</a:t>
            </a: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, </a:t>
            </a:r>
            <a:r>
              <a:rPr lang="tr-TR" sz="24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mood</a:t>
            </a: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</a:t>
            </a:r>
            <a:r>
              <a:rPr lang="tr-TR" sz="24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elevasyonu</a:t>
            </a: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, </a:t>
            </a:r>
            <a:r>
              <a:rPr lang="tr-TR" sz="24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iritabilite</a:t>
            </a: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, uyku bozuklukları</a:t>
            </a:r>
          </a:p>
          <a:p>
            <a:pPr>
              <a:lnSpc>
                <a:spcPct val="80000"/>
              </a:lnSpc>
            </a:pPr>
            <a:endParaRPr lang="tr-TR" sz="2400" b="1" dirty="0">
              <a:latin typeface="Century" panose="02040604050505020304" pitchFamily="18" charset="0"/>
            </a:endParaRPr>
          </a:p>
          <a:p>
            <a:pPr marL="0" indent="0">
              <a:lnSpc>
                <a:spcPct val="80000"/>
              </a:lnSpc>
              <a:buSzPct val="95000"/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     </a:t>
            </a:r>
            <a:r>
              <a:rPr lang="tr-TR" sz="24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DİĞER PSİKOPATOLOJİLER</a:t>
            </a:r>
            <a:r>
              <a:rPr lang="tr-TR" sz="2400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: </a:t>
            </a:r>
            <a:r>
              <a:rPr lang="tr-TR" sz="2400" b="1" dirty="0" smtClean="0">
                <a:solidFill>
                  <a:srgbClr val="FFC000"/>
                </a:solidFill>
                <a:latin typeface="Century Schoolbook" panose="02040604050505020304" pitchFamily="18" charset="0"/>
              </a:rPr>
              <a:t>Yeme </a:t>
            </a: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bozuklukları, organik </a:t>
            </a:r>
            <a:r>
              <a:rPr lang="tr-TR" sz="2400" b="1" dirty="0" err="1">
                <a:solidFill>
                  <a:srgbClr val="FFC000"/>
                </a:solidFill>
                <a:latin typeface="Century Schoolbook" panose="02040604050505020304" pitchFamily="18" charset="0"/>
              </a:rPr>
              <a:t>mental</a:t>
            </a:r>
            <a:r>
              <a:rPr lang="tr-TR" sz="2400" b="1" dirty="0">
                <a:solidFill>
                  <a:srgbClr val="FFC000"/>
                </a:solidFill>
                <a:latin typeface="Century Schoolbook" panose="02040604050505020304" pitchFamily="18" charset="0"/>
              </a:rPr>
              <a:t> bozukluklar</a:t>
            </a:r>
          </a:p>
          <a:p>
            <a:endParaRPr lang="tr-TR" sz="24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0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nstantia"/>
              </a:rPr>
              <a:t>      </a:t>
            </a:r>
            <a:r>
              <a:rPr lang="tr-TR" sz="6000" dirty="0" smtClean="0">
                <a:solidFill>
                  <a:srgbClr val="FF0000"/>
                </a:solidFill>
                <a:latin typeface="Constantia"/>
              </a:rPr>
              <a:t> </a:t>
            </a:r>
            <a:br>
              <a:rPr lang="tr-TR" sz="6000" dirty="0" smtClean="0">
                <a:solidFill>
                  <a:srgbClr val="FF0000"/>
                </a:solidFill>
                <a:latin typeface="Constantia"/>
              </a:rPr>
            </a:br>
            <a:r>
              <a:rPr lang="tr-TR" sz="6000" dirty="0" smtClean="0">
                <a:solidFill>
                  <a:srgbClr val="FF0000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MENTAL</a:t>
            </a:r>
            <a:r>
              <a:rPr lang="tr-TR" sz="6000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tr-TR" sz="5400" dirty="0" smtClean="0">
                <a:solidFill>
                  <a:srgbClr val="FF0000"/>
                </a:solidFill>
                <a:latin typeface="Constantia"/>
              </a:rPr>
              <a:t>   RETARDASYON</a:t>
            </a:r>
            <a:r>
              <a:rPr lang="tr-TR" sz="6000" dirty="0">
                <a:solidFill>
                  <a:srgbClr val="FF0000"/>
                </a:solidFill>
                <a:latin typeface="Constantia"/>
              </a:rPr>
              <a:t/>
            </a:r>
            <a:br>
              <a:rPr lang="tr-TR" sz="6000" dirty="0">
                <a:solidFill>
                  <a:srgbClr val="FF0000"/>
                </a:solidFill>
                <a:latin typeface="Constantia"/>
              </a:rPr>
            </a:br>
            <a:r>
              <a:rPr lang="tr-TR" sz="6000" dirty="0"/>
              <a:t/>
            </a:r>
            <a:br>
              <a:rPr lang="tr-TR" sz="6000" dirty="0"/>
            </a:br>
            <a:endParaRPr lang="tr-TR" sz="600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04014" y="3085107"/>
            <a:ext cx="8676599" cy="2553694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FFC000"/>
                </a:solidFill>
                <a:latin typeface="Algerian" panose="04020705040A02060702" pitchFamily="82" charset="0"/>
              </a:rPr>
              <a:t>     Anlıksal  </a:t>
            </a:r>
            <a:r>
              <a:rPr lang="tr-TR" sz="2400" b="1" dirty="0" err="1" smtClean="0">
                <a:solidFill>
                  <a:srgbClr val="FFC000"/>
                </a:solidFill>
                <a:latin typeface="Algerian" panose="04020705040A02060702" pitchFamily="82" charset="0"/>
              </a:rPr>
              <a:t>entellektüel</a:t>
            </a:r>
            <a:r>
              <a:rPr lang="tr-TR" sz="2400" b="1" dirty="0" smtClean="0">
                <a:solidFill>
                  <a:srgbClr val="FFC000"/>
                </a:solidFill>
                <a:latin typeface="Algerian" panose="04020705040A02060702" pitchFamily="82" charset="0"/>
              </a:rPr>
              <a:t>  </a:t>
            </a:r>
            <a:r>
              <a:rPr lang="tr-TR" sz="2400" b="1" dirty="0" err="1" smtClean="0">
                <a:solidFill>
                  <a:srgbClr val="FFC000"/>
                </a:solidFill>
                <a:latin typeface="Algerian" panose="04020705040A02060702" pitchFamily="82" charset="0"/>
              </a:rPr>
              <a:t>yetiyitimleri</a:t>
            </a:r>
            <a:endParaRPr lang="tr-TR" sz="2400" b="1" dirty="0" smtClean="0">
              <a:solidFill>
                <a:srgbClr val="FFC000"/>
              </a:solidFill>
              <a:latin typeface="Algerian" panose="04020705040A02060702" pitchFamily="82" charset="0"/>
            </a:endParaRPr>
          </a:p>
          <a:p>
            <a:endParaRPr lang="tr-TR" sz="2400" b="1" dirty="0">
              <a:solidFill>
                <a:srgbClr val="FFC000"/>
              </a:solidFill>
              <a:latin typeface="Algerian" panose="04020705040A02060702" pitchFamily="82" charset="0"/>
            </a:endParaRPr>
          </a:p>
          <a:p>
            <a:r>
              <a:rPr lang="tr-TR" sz="2400" b="1" dirty="0" smtClean="0">
                <a:solidFill>
                  <a:srgbClr val="FFC000"/>
                </a:solidFill>
                <a:latin typeface="Algerian" panose="04020705040A02060702" pitchFamily="82" charset="0"/>
              </a:rPr>
              <a:t>     Anlıksal yetersizlik       (ANLIKSAL GELİŞİMSEL BOZUKLUK</a:t>
            </a:r>
            <a:r>
              <a:rPr lang="tr-TR" sz="2400" b="1" dirty="0" smtClean="0">
                <a:solidFill>
                  <a:srgbClr val="FFC000"/>
                </a:solidFill>
              </a:rPr>
              <a:t>)</a:t>
            </a:r>
            <a:endParaRPr lang="tr-T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18699" y="779229"/>
            <a:ext cx="762530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r-TR" sz="4400" b="1" dirty="0">
                <a:solidFill>
                  <a:srgbClr val="FF0000"/>
                </a:solidFill>
                <a:latin typeface="Gill Sans MT"/>
              </a:rPr>
              <a:t>AYIRICI </a:t>
            </a:r>
            <a:r>
              <a:rPr lang="tr-TR" sz="4400" b="1" dirty="0" smtClean="0">
                <a:solidFill>
                  <a:srgbClr val="FF0000"/>
                </a:solidFill>
                <a:latin typeface="Gill Sans MT"/>
              </a:rPr>
              <a:t>TANI:</a:t>
            </a:r>
            <a:endParaRPr lang="tr-TR" sz="4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tr-TR" sz="2800" b="1" dirty="0">
                <a:solidFill>
                  <a:srgbClr val="FFFF00"/>
                </a:solidFill>
                <a:latin typeface="Gill Sans MT"/>
              </a:rPr>
              <a:t>İletişim Bozuklukları ve Özgül Öğrenme Bozukluğu gibi </a:t>
            </a:r>
            <a:r>
              <a:rPr lang="tr-TR" sz="2800" b="1" dirty="0" err="1">
                <a:solidFill>
                  <a:srgbClr val="FFFF00"/>
                </a:solidFill>
                <a:latin typeface="Gill Sans MT"/>
              </a:rPr>
              <a:t>Nörogelişimsel</a:t>
            </a:r>
            <a:r>
              <a:rPr lang="tr-TR" sz="2800" b="1" dirty="0">
                <a:solidFill>
                  <a:srgbClr val="FFFF00"/>
                </a:solidFill>
                <a:latin typeface="Gill Sans MT"/>
              </a:rPr>
              <a:t> Bozukluklardan ayırt edilmeli</a:t>
            </a:r>
            <a:endParaRPr lang="tr-TR" sz="2800" b="1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</a:pPr>
            <a:endParaRPr lang="tr-TR" sz="2800" b="1" dirty="0" smtClean="0">
              <a:solidFill>
                <a:srgbClr val="0070C0"/>
              </a:solidFill>
              <a:latin typeface="Gill Sans MT"/>
            </a:endParaRPr>
          </a:p>
          <a:p>
            <a:pPr>
              <a:lnSpc>
                <a:spcPct val="100000"/>
              </a:lnSpc>
            </a:pPr>
            <a:r>
              <a:rPr lang="tr-TR" sz="4400" b="1" dirty="0" smtClean="0">
                <a:solidFill>
                  <a:srgbClr val="FF0000"/>
                </a:solidFill>
                <a:latin typeface="Gill Sans MT"/>
              </a:rPr>
              <a:t>EŞ TANI:</a:t>
            </a:r>
            <a:endParaRPr lang="tr-TR" sz="4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tr-TR" sz="2800" b="1" dirty="0">
                <a:solidFill>
                  <a:srgbClr val="FFFF00"/>
                </a:solidFill>
                <a:latin typeface="Gill Sans MT"/>
              </a:rPr>
              <a:t>En çok Depresif Bozukluklar ve diğer</a:t>
            </a:r>
            <a:endParaRPr lang="tr-TR" sz="2800" b="1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</a:pPr>
            <a:r>
              <a:rPr lang="tr-TR" sz="2800" b="1" dirty="0" err="1">
                <a:solidFill>
                  <a:srgbClr val="FFFF00"/>
                </a:solidFill>
                <a:latin typeface="Gill Sans MT"/>
              </a:rPr>
              <a:t>Nörogelişimsel</a:t>
            </a:r>
            <a:r>
              <a:rPr lang="tr-TR" sz="2800" b="1" dirty="0">
                <a:solidFill>
                  <a:srgbClr val="FFFF00"/>
                </a:solidFill>
                <a:latin typeface="Gill Sans MT"/>
              </a:rPr>
              <a:t> Bozuklar</a:t>
            </a:r>
            <a:endParaRPr lang="tr-T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8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8640" y="572494"/>
            <a:ext cx="9501214" cy="567590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sz="5800" b="1" dirty="0">
                <a:solidFill>
                  <a:srgbClr val="C00000"/>
                </a:solidFill>
              </a:rPr>
              <a:t>ANLIKSAL YETERSİZLİK-  ANLIKSAL GELİŞİM   BOZUKLUĞU- ANLIKSAL  GELİŞİMSEL  </a:t>
            </a:r>
          </a:p>
          <a:p>
            <a:pPr marL="0" indent="0">
              <a:buNone/>
            </a:pPr>
            <a:r>
              <a:rPr lang="tr-TR" sz="5800" b="1" dirty="0">
                <a:solidFill>
                  <a:srgbClr val="C00000"/>
                </a:solidFill>
              </a:rPr>
              <a:t>BOZUKLUK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9600" b="1" dirty="0" smtClean="0">
                <a:solidFill>
                  <a:srgbClr val="FFFF00"/>
                </a:solidFill>
              </a:rPr>
              <a:t>1-TANIMI</a:t>
            </a:r>
            <a:r>
              <a:rPr lang="tr-TR" sz="9600" dirty="0">
                <a:solidFill>
                  <a:srgbClr val="FFFF0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tr-TR" sz="9600" dirty="0"/>
              <a:t>    </a:t>
            </a:r>
            <a:r>
              <a:rPr lang="tr-TR" sz="5100" b="1" dirty="0">
                <a:solidFill>
                  <a:srgbClr val="FFC000"/>
                </a:solidFill>
              </a:rPr>
              <a:t>Anlıksal yetersizlik gelişimsel evrede başlayan kavramsal ,toplumsal ve uygulamalı alanlarda hem  </a:t>
            </a:r>
            <a:r>
              <a:rPr lang="tr-TR" sz="5100" b="1" dirty="0" err="1">
                <a:solidFill>
                  <a:srgbClr val="FFC000"/>
                </a:solidFill>
              </a:rPr>
              <a:t>anlıksal</a:t>
            </a:r>
            <a:r>
              <a:rPr lang="tr-TR" sz="5100" b="1" dirty="0">
                <a:solidFill>
                  <a:srgbClr val="FFC000"/>
                </a:solidFill>
              </a:rPr>
              <a:t>, hem de uyumsal işlev eksikliklerini kapsayan bir bozukluktur.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42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6000" smtClean="0">
                <a:solidFill>
                  <a:srgbClr val="04617B"/>
                </a:solidFill>
                <a:latin typeface="Comic Sans MS"/>
              </a:rPr>
              <a:t>              </a:t>
            </a:r>
            <a:r>
              <a:rPr lang="tr-TR" sz="6000" b="1" smtClean="0">
                <a:solidFill>
                  <a:srgbClr val="FFFF00"/>
                </a:solidFill>
                <a:latin typeface="Century Gothic" panose="020B0502020202020204" pitchFamily="34" charset="0"/>
              </a:rPr>
              <a:t>2.TANIMI</a:t>
            </a:r>
            <a:r>
              <a:rPr lang="tr-TR" sz="6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/>
            </a:r>
            <a:br>
              <a:rPr lang="tr-TR" sz="6000" b="1" dirty="0">
                <a:solidFill>
                  <a:srgbClr val="FFFF00"/>
                </a:solidFill>
                <a:latin typeface="Century Gothic" panose="020B0502020202020204" pitchFamily="34" charset="0"/>
              </a:rPr>
            </a:br>
            <a:endParaRPr lang="tr-TR" sz="60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tr-T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Mental </a:t>
            </a:r>
            <a:r>
              <a:rPr lang="tr-T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retardasyon</a:t>
            </a:r>
            <a:r>
              <a:rPr lang="tr-T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; gelişim dönemlerinde ortaya çıkan, </a:t>
            </a:r>
            <a:r>
              <a:rPr lang="tr-TR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çevreye uyum </a:t>
            </a:r>
            <a:r>
              <a:rPr lang="tr-T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ve davranışlardaki bozulma ile birlikte olan, genel </a:t>
            </a:r>
            <a:r>
              <a:rPr lang="tr-TR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zihinsel fonksiyonların </a:t>
            </a:r>
            <a:r>
              <a:rPr lang="tr-T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ortalamanın anlamlı derecede altında </a:t>
            </a:r>
            <a:r>
              <a:rPr lang="tr-TR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olması şeklinde </a:t>
            </a:r>
            <a:r>
              <a:rPr lang="tr-T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tanımlanabilir. </a:t>
            </a:r>
          </a:p>
          <a:p>
            <a:pPr>
              <a:lnSpc>
                <a:spcPct val="100000"/>
              </a:lnSpc>
            </a:pPr>
            <a:endParaRPr lang="tr-TR" sz="24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tr-T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Kısaca zihinsel yeteneklerin  yetersiz gelişimidir.</a:t>
            </a:r>
          </a:p>
          <a:p>
            <a:pPr>
              <a:lnSpc>
                <a:spcPct val="100000"/>
              </a:lnSpc>
            </a:pPr>
            <a:endParaRPr lang="tr-TR" sz="24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13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6000" b="1" dirty="0" smtClean="0">
                <a:solidFill>
                  <a:srgbClr val="FFFF00"/>
                </a:solidFill>
              </a:rPr>
              <a:t>       TANI </a:t>
            </a:r>
            <a:r>
              <a:rPr lang="tr-TR" sz="6000" b="1" dirty="0">
                <a:solidFill>
                  <a:srgbClr val="FFFF00"/>
                </a:solidFill>
              </a:rPr>
              <a:t>ÖLÇÜTLERİ</a:t>
            </a:r>
            <a:r>
              <a:rPr lang="tr-TR" sz="6000" dirty="0">
                <a:solidFill>
                  <a:srgbClr val="FFFF00"/>
                </a:solidFill>
              </a:rPr>
              <a:t>:</a:t>
            </a:r>
            <a:r>
              <a:rPr lang="tr-TR" sz="4400" dirty="0"/>
              <a:t> </a:t>
            </a:r>
            <a:br>
              <a:rPr lang="tr-TR" sz="4400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1864" y="2520563"/>
            <a:ext cx="9047989" cy="3727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>
                <a:solidFill>
                  <a:srgbClr val="FFC000"/>
                </a:solidFill>
              </a:rPr>
              <a:t>Tanı koymak </a:t>
            </a:r>
            <a:r>
              <a:rPr lang="tr-TR" sz="2800" b="1" dirty="0" smtClean="0">
                <a:solidFill>
                  <a:srgbClr val="FFC000"/>
                </a:solidFill>
              </a:rPr>
              <a:t>için, </a:t>
            </a:r>
            <a:endParaRPr lang="tr-TR" sz="2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tr-TR" sz="2800" b="1" dirty="0">
                <a:solidFill>
                  <a:srgbClr val="FFC000"/>
                </a:solidFill>
              </a:rPr>
              <a:t>DSM </a:t>
            </a:r>
            <a:r>
              <a:rPr lang="tr-TR" sz="2800" b="1" dirty="0" smtClean="0">
                <a:solidFill>
                  <a:srgbClr val="FFC000"/>
                </a:solidFill>
              </a:rPr>
              <a:t>-5 </a:t>
            </a:r>
            <a:r>
              <a:rPr lang="tr-TR" sz="2800" b="1" dirty="0">
                <a:solidFill>
                  <a:srgbClr val="FFC000"/>
                </a:solidFill>
              </a:rPr>
              <a:t>göre üç tanı</a:t>
            </a:r>
            <a:r>
              <a:rPr lang="tr-TR" sz="2800" dirty="0">
                <a:solidFill>
                  <a:srgbClr val="FFC000"/>
                </a:solidFill>
              </a:rPr>
              <a:t> </a:t>
            </a:r>
            <a:r>
              <a:rPr lang="tr-TR" sz="2800" b="1" dirty="0">
                <a:solidFill>
                  <a:srgbClr val="FFC000"/>
                </a:solidFill>
              </a:rPr>
              <a:t>ölçütünü karşılaması gerekir</a:t>
            </a:r>
            <a:endParaRPr lang="tr-TR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707665" y="659959"/>
            <a:ext cx="9819861" cy="5588442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rgbClr val="FFFF00"/>
                </a:solidFill>
              </a:rPr>
              <a:t>A-</a:t>
            </a:r>
            <a:r>
              <a:rPr lang="tr-TR" sz="2400" b="1" dirty="0" smtClean="0">
                <a:solidFill>
                  <a:srgbClr val="FFC000"/>
                </a:solidFill>
              </a:rPr>
              <a:t>mantık </a:t>
            </a:r>
            <a:r>
              <a:rPr lang="tr-TR" sz="2400" b="1" dirty="0" err="1" smtClean="0">
                <a:solidFill>
                  <a:srgbClr val="FFC000"/>
                </a:solidFill>
              </a:rPr>
              <a:t>yürütme,sorun</a:t>
            </a:r>
            <a:r>
              <a:rPr lang="tr-TR" sz="2400" b="1" dirty="0" smtClean="0">
                <a:solidFill>
                  <a:srgbClr val="FFC000"/>
                </a:solidFill>
              </a:rPr>
              <a:t> </a:t>
            </a:r>
            <a:r>
              <a:rPr lang="tr-TR" sz="2400" b="1" dirty="0" err="1" smtClean="0">
                <a:solidFill>
                  <a:srgbClr val="FFC000"/>
                </a:solidFill>
              </a:rPr>
              <a:t>çözme,planlama,soyut</a:t>
            </a:r>
            <a:r>
              <a:rPr lang="tr-TR" sz="2400" b="1" dirty="0" smtClean="0">
                <a:solidFill>
                  <a:srgbClr val="FFC000"/>
                </a:solidFill>
              </a:rPr>
              <a:t> </a:t>
            </a:r>
            <a:r>
              <a:rPr lang="tr-TR" sz="2400" b="1" dirty="0" err="1" smtClean="0">
                <a:solidFill>
                  <a:srgbClr val="FFC000"/>
                </a:solidFill>
              </a:rPr>
              <a:t>düşünme,yargılama</a:t>
            </a:r>
            <a:r>
              <a:rPr lang="tr-TR" sz="2400" b="1" dirty="0" smtClean="0">
                <a:solidFill>
                  <a:srgbClr val="FFC000"/>
                </a:solidFill>
              </a:rPr>
              <a:t> eğitsel öğrenme ve deneyimlerinden öğrenme gibi </a:t>
            </a:r>
            <a:r>
              <a:rPr lang="tr-TR" sz="2400" b="1" dirty="0" err="1" smtClean="0">
                <a:solidFill>
                  <a:srgbClr val="FFC000"/>
                </a:solidFill>
              </a:rPr>
              <a:t>anlıksal</a:t>
            </a:r>
            <a:r>
              <a:rPr lang="tr-TR" sz="2400" b="1" dirty="0" smtClean="0">
                <a:solidFill>
                  <a:srgbClr val="FFC000"/>
                </a:solidFill>
              </a:rPr>
              <a:t> işlevlerde eksiklikler </a:t>
            </a:r>
            <a:r>
              <a:rPr lang="tr-TR" sz="2400" b="1" dirty="0" err="1" smtClean="0">
                <a:solidFill>
                  <a:srgbClr val="FFC000"/>
                </a:solidFill>
              </a:rPr>
              <a:t>olduğu,hem</a:t>
            </a:r>
            <a:r>
              <a:rPr lang="tr-TR" sz="2400" b="1" dirty="0" smtClean="0">
                <a:solidFill>
                  <a:srgbClr val="FFC000"/>
                </a:solidFill>
              </a:rPr>
              <a:t> klinik </a:t>
            </a:r>
            <a:r>
              <a:rPr lang="tr-TR" sz="2400" b="1" dirty="0" err="1" smtClean="0">
                <a:solidFill>
                  <a:srgbClr val="FFC000"/>
                </a:solidFill>
              </a:rPr>
              <a:t>değerlendirme,hem</a:t>
            </a:r>
            <a:r>
              <a:rPr lang="tr-TR" sz="2400" b="1" dirty="0" smtClean="0">
                <a:solidFill>
                  <a:srgbClr val="FFC000"/>
                </a:solidFill>
              </a:rPr>
              <a:t> de bireye uygulanan </a:t>
            </a:r>
            <a:r>
              <a:rPr lang="tr-TR" sz="2400" b="1" dirty="0" err="1" smtClean="0">
                <a:solidFill>
                  <a:srgbClr val="FFC000"/>
                </a:solidFill>
              </a:rPr>
              <a:t>standarize</a:t>
            </a:r>
            <a:r>
              <a:rPr lang="tr-TR" sz="2400" b="1" dirty="0" smtClean="0">
                <a:solidFill>
                  <a:srgbClr val="FFC000"/>
                </a:solidFill>
              </a:rPr>
              <a:t> zeka testi ile doğrulanmalıdır.</a:t>
            </a:r>
          </a:p>
          <a:p>
            <a:r>
              <a:rPr lang="tr-TR" sz="2400" b="1" dirty="0" smtClean="0">
                <a:solidFill>
                  <a:srgbClr val="FFFF00"/>
                </a:solidFill>
              </a:rPr>
              <a:t>B-</a:t>
            </a:r>
            <a:r>
              <a:rPr lang="tr-TR" sz="2400" b="1" dirty="0" smtClean="0">
                <a:solidFill>
                  <a:srgbClr val="FFC000"/>
                </a:solidFill>
              </a:rPr>
              <a:t>Gelişimsel ve sosyokültürel standartlarda kişisel bağımsızlık ve toplumsal sorumluluk gösterememeye yol açan uyumsal işlev eksiklikleri </a:t>
            </a:r>
            <a:r>
              <a:rPr lang="tr-TR" sz="2400" b="1" dirty="0" err="1" smtClean="0">
                <a:solidFill>
                  <a:srgbClr val="FFC000"/>
                </a:solidFill>
              </a:rPr>
              <a:t>vardır.Sürekli</a:t>
            </a:r>
            <a:r>
              <a:rPr lang="tr-TR" sz="2400" b="1" dirty="0" smtClean="0">
                <a:solidFill>
                  <a:srgbClr val="FFC000"/>
                </a:solidFill>
              </a:rPr>
              <a:t> destek sağlanmazsa uyumsal işlev </a:t>
            </a:r>
            <a:r>
              <a:rPr lang="tr-TR" sz="2400" b="1" dirty="0" err="1" smtClean="0">
                <a:solidFill>
                  <a:srgbClr val="FFC000"/>
                </a:solidFill>
              </a:rPr>
              <a:t>eksiklikleri,ev,okul,iş</a:t>
            </a:r>
            <a:r>
              <a:rPr lang="tr-TR" sz="2400" b="1" dirty="0" smtClean="0">
                <a:solidFill>
                  <a:srgbClr val="FFC000"/>
                </a:solidFill>
              </a:rPr>
              <a:t> ve toplum içi birçok ortamda </a:t>
            </a:r>
            <a:r>
              <a:rPr lang="tr-TR" sz="2400" b="1" dirty="0" err="1" smtClean="0">
                <a:solidFill>
                  <a:srgbClr val="FFC000"/>
                </a:solidFill>
              </a:rPr>
              <a:t>iletişim,toplumsal</a:t>
            </a:r>
            <a:r>
              <a:rPr lang="tr-TR" sz="2400" b="1" dirty="0" smtClean="0">
                <a:solidFill>
                  <a:srgbClr val="FFC000"/>
                </a:solidFill>
              </a:rPr>
              <a:t> katılım ve bağımsız yaşam gibi bir ya da birden çok günlük yaşam aktivitesindeki işlem kapasitesini kısıtlar.</a:t>
            </a:r>
          </a:p>
          <a:p>
            <a:r>
              <a:rPr lang="tr-TR" sz="2400" b="1" dirty="0" smtClean="0">
                <a:solidFill>
                  <a:srgbClr val="FFFF00"/>
                </a:solidFill>
              </a:rPr>
              <a:t>C-</a:t>
            </a:r>
            <a:r>
              <a:rPr lang="tr-TR" sz="2400" b="1" dirty="0" smtClean="0">
                <a:solidFill>
                  <a:srgbClr val="FFC000"/>
                </a:solidFill>
              </a:rPr>
              <a:t>Anlıksal ve uyumsal eksikliklerin başlangıcı gelişimsel dönemdedir.</a:t>
            </a:r>
            <a:endParaRPr lang="tr-T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smtClean="0">
                <a:solidFill>
                  <a:srgbClr val="04617B"/>
                </a:solidFill>
                <a:latin typeface="Comic Sans MS"/>
              </a:rPr>
              <a:t>      </a:t>
            </a:r>
            <a:r>
              <a:rPr lang="tr-TR" sz="60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Epidemiyoloji</a:t>
            </a: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112" y="1439186"/>
            <a:ext cx="9332776" cy="480921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800" dirty="0">
                <a:solidFill>
                  <a:srgbClr val="FFC000"/>
                </a:solidFill>
                <a:latin typeface="Calibri"/>
              </a:rPr>
              <a:t>Görülme sıklığı erkeklerde bayanlara göre biraz daha fazla olup, bu oran </a:t>
            </a:r>
            <a:r>
              <a:rPr lang="tr-TR" sz="2800" b="1" dirty="0">
                <a:solidFill>
                  <a:srgbClr val="FFFF00"/>
                </a:solidFill>
                <a:latin typeface="Calibri"/>
              </a:rPr>
              <a:t>1,3/1-1,9/1</a:t>
            </a:r>
            <a:r>
              <a:rPr lang="tr-TR" sz="2800" dirty="0">
                <a:solidFill>
                  <a:srgbClr val="FFC000"/>
                </a:solidFill>
                <a:latin typeface="Calibri"/>
              </a:rPr>
              <a:t> arasında değişmektedir.</a:t>
            </a:r>
            <a:endParaRPr lang="tr-TR" sz="28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endParaRPr lang="tr-TR" sz="28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800" dirty="0">
                <a:solidFill>
                  <a:srgbClr val="FFC000"/>
                </a:solidFill>
                <a:latin typeface="Calibri"/>
              </a:rPr>
              <a:t>Vakaların </a:t>
            </a:r>
            <a:r>
              <a:rPr lang="tr-TR" sz="2800" b="1" dirty="0">
                <a:solidFill>
                  <a:srgbClr val="FFFF00"/>
                </a:solidFill>
                <a:latin typeface="Calibri"/>
              </a:rPr>
              <a:t>% 75’i </a:t>
            </a:r>
            <a:r>
              <a:rPr lang="tr-TR" sz="2800" dirty="0">
                <a:solidFill>
                  <a:srgbClr val="FFC000"/>
                </a:solidFill>
                <a:latin typeface="Calibri"/>
              </a:rPr>
              <a:t>hafif, </a:t>
            </a:r>
            <a:r>
              <a:rPr lang="tr-TR" sz="2800" b="1" dirty="0">
                <a:solidFill>
                  <a:srgbClr val="FFFF00"/>
                </a:solidFill>
                <a:latin typeface="Calibri"/>
              </a:rPr>
              <a:t>% 10’u </a:t>
            </a:r>
            <a:r>
              <a:rPr lang="tr-TR" sz="2800" dirty="0">
                <a:solidFill>
                  <a:srgbClr val="FFC000"/>
                </a:solidFill>
                <a:latin typeface="Calibri"/>
              </a:rPr>
              <a:t>orta, </a:t>
            </a:r>
            <a:r>
              <a:rPr lang="tr-TR" sz="2800" b="1" dirty="0">
                <a:solidFill>
                  <a:srgbClr val="FFFF00"/>
                </a:solidFill>
                <a:latin typeface="Calibri"/>
              </a:rPr>
              <a:t>% 5</a:t>
            </a:r>
            <a:r>
              <a:rPr lang="tr-TR" sz="2800" dirty="0">
                <a:solidFill>
                  <a:srgbClr val="FFC000"/>
                </a:solidFill>
                <a:latin typeface="Calibri"/>
              </a:rPr>
              <a:t>’i ise ağır gruba girer. </a:t>
            </a:r>
            <a:endParaRPr lang="tr-TR" sz="28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endParaRPr lang="tr-TR" sz="28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800" dirty="0">
                <a:solidFill>
                  <a:srgbClr val="FFC000"/>
                </a:solidFill>
                <a:latin typeface="Calibri"/>
              </a:rPr>
              <a:t>Sosyoekonomik düzeyi düşük gruplarda hafif </a:t>
            </a:r>
            <a:r>
              <a:rPr lang="tr-TR" sz="2800" dirty="0" err="1">
                <a:solidFill>
                  <a:srgbClr val="FFC000"/>
                </a:solidFill>
                <a:latin typeface="Calibri"/>
              </a:rPr>
              <a:t>mental</a:t>
            </a:r>
            <a:r>
              <a:rPr lang="tr-TR" sz="2800" dirty="0">
                <a:solidFill>
                  <a:srgbClr val="FFC000"/>
                </a:solidFill>
                <a:latin typeface="Calibri"/>
              </a:rPr>
              <a:t> </a:t>
            </a:r>
            <a:r>
              <a:rPr lang="tr-TR" sz="2800" dirty="0" err="1">
                <a:solidFill>
                  <a:srgbClr val="FFC000"/>
                </a:solidFill>
                <a:latin typeface="Calibri"/>
              </a:rPr>
              <a:t>retardasyon</a:t>
            </a:r>
            <a:r>
              <a:rPr lang="tr-TR" sz="2800" dirty="0">
                <a:solidFill>
                  <a:srgbClr val="FFC000"/>
                </a:solidFill>
                <a:latin typeface="Calibri"/>
              </a:rPr>
              <a:t> oranı yüksektir. </a:t>
            </a:r>
            <a:endParaRPr lang="tr-TR" sz="28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endParaRPr lang="tr-TR" sz="2800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buSzPct val="95000"/>
              <a:buFont typeface="Wingdings 2" charset="2"/>
              <a:buChar char=""/>
            </a:pPr>
            <a:r>
              <a:rPr lang="tr-TR" sz="2800" dirty="0">
                <a:solidFill>
                  <a:srgbClr val="FFC000"/>
                </a:solidFill>
                <a:latin typeface="Calibri"/>
              </a:rPr>
              <a:t>Orta ve ağır </a:t>
            </a:r>
            <a:r>
              <a:rPr lang="tr-TR" sz="2800" dirty="0" err="1">
                <a:solidFill>
                  <a:srgbClr val="FFC000"/>
                </a:solidFill>
                <a:latin typeface="Calibri"/>
              </a:rPr>
              <a:t>mental</a:t>
            </a:r>
            <a:r>
              <a:rPr lang="tr-TR" sz="2800" dirty="0">
                <a:solidFill>
                  <a:srgbClr val="FFC000"/>
                </a:solidFill>
                <a:latin typeface="Calibri"/>
              </a:rPr>
              <a:t> </a:t>
            </a:r>
            <a:r>
              <a:rPr lang="tr-TR" sz="2800" dirty="0" err="1">
                <a:solidFill>
                  <a:srgbClr val="FFC000"/>
                </a:solidFill>
                <a:latin typeface="Calibri"/>
              </a:rPr>
              <a:t>retardasyon</a:t>
            </a:r>
            <a:r>
              <a:rPr lang="tr-TR" sz="2800" dirty="0">
                <a:solidFill>
                  <a:srgbClr val="FFC000"/>
                </a:solidFill>
                <a:latin typeface="Calibri"/>
              </a:rPr>
              <a:t> ise, toplumun her sosyoekonomik kesiminde aynı oranda görülür. Tıbbi bakımın yüksek düzeylere çıkması ile de bu oranlar fazla değişmemektedir.</a:t>
            </a:r>
            <a:endParaRPr lang="tr-TR" sz="2800" dirty="0">
              <a:solidFill>
                <a:srgbClr val="FFC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91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6000" b="1" dirty="0" smtClean="0">
                <a:solidFill>
                  <a:srgbClr val="FF0000"/>
                </a:solidFill>
              </a:rPr>
              <a:t>          ZEKA TANIMI</a:t>
            </a:r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318" y="1789043"/>
            <a:ext cx="11998519" cy="4460684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C000"/>
                </a:solidFill>
              </a:rPr>
              <a:t>Kişinin, </a:t>
            </a:r>
            <a:r>
              <a:rPr lang="tr-TR" sz="2800" b="1" dirty="0" err="1" smtClean="0">
                <a:solidFill>
                  <a:srgbClr val="FFC000"/>
                </a:solidFill>
              </a:rPr>
              <a:t>algılama,yönelim,hafıza,soyutlama,kavramsallaştırma,neden</a:t>
            </a:r>
            <a:r>
              <a:rPr lang="tr-TR" sz="2800" b="1" dirty="0" smtClean="0">
                <a:solidFill>
                  <a:srgbClr val="FFC000"/>
                </a:solidFill>
              </a:rPr>
              <a:t> sonuç bağlantıları kurabilme gerçeği  değerlendirebilme, yargılama, düşünebilme, </a:t>
            </a:r>
            <a:r>
              <a:rPr lang="tr-TR" sz="2800" b="1" dirty="0" err="1" smtClean="0">
                <a:solidFill>
                  <a:srgbClr val="FFC000"/>
                </a:solidFill>
              </a:rPr>
              <a:t>anlatabilme,öğrenme</a:t>
            </a:r>
            <a:r>
              <a:rPr lang="tr-TR" sz="2800" b="1" dirty="0" smtClean="0">
                <a:solidFill>
                  <a:srgbClr val="FFC000"/>
                </a:solidFill>
              </a:rPr>
              <a:t> ve uyum amaçları için bu fonksiyonlarını bütünleştirerek kullanabilme yetisidir. </a:t>
            </a:r>
          </a:p>
          <a:p>
            <a:r>
              <a:rPr lang="tr-TR" sz="2800" b="1" dirty="0" smtClean="0">
                <a:solidFill>
                  <a:srgbClr val="FFC000"/>
                </a:solidFill>
              </a:rPr>
              <a:t>Zeka kısaca bütün kognitif fonksiyonları yansıtır</a:t>
            </a:r>
            <a:r>
              <a:rPr lang="tr-TR" sz="3200" b="1" dirty="0" smtClean="0">
                <a:solidFill>
                  <a:srgbClr val="FFC000"/>
                </a:solidFill>
              </a:rPr>
              <a:t>.</a:t>
            </a:r>
            <a:endParaRPr lang="tr-TR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211</TotalTime>
  <Words>1166</Words>
  <Application>Microsoft Office PowerPoint</Application>
  <PresentationFormat>Geniş ekran</PresentationFormat>
  <Paragraphs>173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42" baseType="lpstr">
      <vt:lpstr>Algerian</vt:lpstr>
      <vt:lpstr>Arial</vt:lpstr>
      <vt:lpstr>Calibri</vt:lpstr>
      <vt:lpstr>Century</vt:lpstr>
      <vt:lpstr>Century Gothic</vt:lpstr>
      <vt:lpstr>Century Schoolbook</vt:lpstr>
      <vt:lpstr>Comic Sans MS</vt:lpstr>
      <vt:lpstr>Constantia</vt:lpstr>
      <vt:lpstr>Gill Sans MT</vt:lpstr>
      <vt:lpstr>Wingdings 2</vt:lpstr>
      <vt:lpstr>Wingdings 3</vt:lpstr>
      <vt:lpstr>İyon</vt:lpstr>
      <vt:lpstr>PowerPoint Sunusu</vt:lpstr>
      <vt:lpstr>PowerPoint Sunusu</vt:lpstr>
      <vt:lpstr>        MENTAL    RETARDASYON  </vt:lpstr>
      <vt:lpstr>PowerPoint Sunusu</vt:lpstr>
      <vt:lpstr>              2.TANIMI </vt:lpstr>
      <vt:lpstr>       TANI ÖLÇÜTLERİ:  </vt:lpstr>
      <vt:lpstr>PowerPoint Sunusu</vt:lpstr>
      <vt:lpstr>      Epidemiyoloji </vt:lpstr>
      <vt:lpstr>          ZEKA TANIMI</vt:lpstr>
      <vt:lpstr>PowerPoint Sunusu</vt:lpstr>
      <vt:lpstr>                       DİKKAT</vt:lpstr>
      <vt:lpstr>                           BİLGİ</vt:lpstr>
      <vt:lpstr>PowerPoint Sunusu</vt:lpstr>
      <vt:lpstr>PowerPoint Sunusu</vt:lpstr>
      <vt:lpstr>     DSM-5 GÖRE ANLIKSAL   YETERSİZLİĞİN           AĞIRLIK DERECELERİNE GÖRE     SINIFLANDIRILMASI </vt:lpstr>
      <vt:lpstr>SIKLIKLA KULLANILAN TESTLER:  </vt:lpstr>
      <vt:lpstr>                   ETİYOLOJİSİ</vt:lpstr>
      <vt:lpstr>          ANLIKSAL YETERSİZLİK         RİSK NEDENLERİ VE SÜRECİ BELİRLEYEN               ETKENLER      </vt:lpstr>
      <vt:lpstr>                  GENETİK(%5)</vt:lpstr>
      <vt:lpstr>                     PERİNATAL: </vt:lpstr>
      <vt:lpstr>PowerPoint Sunusu</vt:lpstr>
      <vt:lpstr>PowerPoint Sunusu</vt:lpstr>
      <vt:lpstr>PowerPoint Sunusu</vt:lpstr>
      <vt:lpstr>PowerPoint Sunusu</vt:lpstr>
      <vt:lpstr>PowerPoint Sunusu</vt:lpstr>
      <vt:lpstr>       DOWN SENDROMU </vt:lpstr>
      <vt:lpstr>                    YAKLAŞIM </vt:lpstr>
      <vt:lpstr>               KOMORBİDİTE 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   RETARDASYON</dc:title>
  <dc:creator>Dell</dc:creator>
  <cp:lastModifiedBy>Dell</cp:lastModifiedBy>
  <cp:revision>25</cp:revision>
  <dcterms:created xsi:type="dcterms:W3CDTF">2020-11-02T18:43:08Z</dcterms:created>
  <dcterms:modified xsi:type="dcterms:W3CDTF">2020-11-02T22:38:24Z</dcterms:modified>
</cp:coreProperties>
</file>