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70" r:id="rId16"/>
    <p:sldId id="273" r:id="rId17"/>
    <p:sldId id="271" r:id="rId18"/>
    <p:sldId id="274" r:id="rId19"/>
    <p:sldId id="275" r:id="rId20"/>
    <p:sldId id="276" r:id="rId21"/>
    <p:sldId id="277" r:id="rId22"/>
    <p:sldId id="278" r:id="rId23"/>
    <p:sldId id="279" r:id="rId24"/>
    <p:sldId id="282" r:id="rId25"/>
    <p:sldId id="281" r:id="rId26"/>
    <p:sldId id="297"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12192000" cy="6858000"/>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36"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D959B315-A450-4B6F-9C2F-AFB76231B09E}" type="datetimeFigureOut">
              <a:rPr lang="tr-TR"/>
              <a:pPr>
                <a:defRPr/>
              </a:pPr>
              <a:t>11.12.2020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1B68C45B-2C1A-4C94-88C4-0E8B6DFA1777}"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512167A6-D789-4773-91CE-1224D202C9FB}" type="datetimeFigureOut">
              <a:rPr lang="tr-TR"/>
              <a:pPr>
                <a:defRPr/>
              </a:pPr>
              <a:t>11.12.2020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55715F61-6365-41E5-80A6-BD5763C9F50B}"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734C42EC-74F2-41A5-A5F4-2234C38C8319}" type="datetimeFigureOut">
              <a:rPr lang="tr-TR"/>
              <a:pPr>
                <a:defRPr/>
              </a:pPr>
              <a:t>11.12.2020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3B5F6ECF-8EC8-443A-97E5-37993B4FF7C2}"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8921CCD7-2C89-460D-B69C-9A3AE54613C4}" type="datetimeFigureOut">
              <a:rPr lang="tr-TR"/>
              <a:pPr>
                <a:defRPr/>
              </a:pPr>
              <a:t>11.12.2020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1615CB9A-55C3-4522-8C94-A714BC753F14}"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4F8F72B6-487E-41B0-B826-49FDCED8204D}" type="datetimeFigureOut">
              <a:rPr lang="tr-TR"/>
              <a:pPr>
                <a:defRPr/>
              </a:pPr>
              <a:t>11.12.2020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9A9E4D9E-2AFF-48F5-A1AD-BA9E2EA9E442}"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5CD9294A-C71A-4702-8413-BBA9837157C2}" type="datetimeFigureOut">
              <a:rPr lang="tr-TR"/>
              <a:pPr>
                <a:defRPr/>
              </a:pPr>
              <a:t>11.12.2020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1CCD44B9-E698-4238-9BEC-84893883E0CC}"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064370F1-20EE-4D12-AFD9-31A29D8562FB}" type="datetimeFigureOut">
              <a:rPr lang="tr-TR"/>
              <a:pPr>
                <a:defRPr/>
              </a:pPr>
              <a:t>11.12.2020</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61B2421D-C6FC-4282-96C9-9D5550B07BB3}"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C2307B6C-41A5-4058-AAA7-13FC9550EB17}" type="datetimeFigureOut">
              <a:rPr lang="tr-TR"/>
              <a:pPr>
                <a:defRPr/>
              </a:pPr>
              <a:t>11.12.2020</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92925D78-47E4-4115-8422-83304C6B9060}"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DDE05CB6-F222-4CCA-9BB6-11BF7303E3FA}" type="datetimeFigureOut">
              <a:rPr lang="tr-TR"/>
              <a:pPr>
                <a:defRPr/>
              </a:pPr>
              <a:t>11.12.2020</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E142ABBD-B552-42A2-BEFA-4977B6292A29}"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A5B50B15-708F-409A-B295-1AE0F4C6CE9F}" type="datetimeFigureOut">
              <a:rPr lang="tr-TR"/>
              <a:pPr>
                <a:defRPr/>
              </a:pPr>
              <a:t>11.12.2020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D9BC3C39-96D7-4E91-8C4F-3A69B6D5EECB}"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660FBD6B-36D7-4C9B-8622-E4AABF27DE29}" type="datetimeFigureOut">
              <a:rPr lang="tr-TR"/>
              <a:pPr>
                <a:defRPr/>
              </a:pPr>
              <a:t>11.12.2020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1D99576B-D255-4891-9BC9-479F01D9FDB5}"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9F3F9BF-8203-49FC-8642-DA058A0AB219}" type="datetimeFigureOut">
              <a:rPr lang="tr-TR"/>
              <a:pPr>
                <a:defRPr/>
              </a:pPr>
              <a:t>11.12.2020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2BACFE3-4B13-45BF-82EA-5F2987B96C67}"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Unvan 1"/>
          <p:cNvSpPr>
            <a:spLocks noGrp="1"/>
          </p:cNvSpPr>
          <p:nvPr>
            <p:ph type="ctrTitle"/>
          </p:nvPr>
        </p:nvSpPr>
        <p:spPr/>
        <p:txBody>
          <a:bodyPr/>
          <a:lstStyle/>
          <a:p>
            <a:r>
              <a:rPr lang="tr-TR" b="1" smtClean="0"/>
              <a:t>Zihin Teorisi</a:t>
            </a:r>
            <a:endParaRPr lang="tr-TR" smtClean="0"/>
          </a:p>
        </p:txBody>
      </p:sp>
      <p:sp>
        <p:nvSpPr>
          <p:cNvPr id="13314" name="Alt Başlık 2"/>
          <p:cNvSpPr>
            <a:spLocks noGrp="1"/>
          </p:cNvSpPr>
          <p:nvPr>
            <p:ph type="subTitle" idx="1"/>
          </p:nvPr>
        </p:nvSpPr>
        <p:spPr/>
        <p:txBody>
          <a:bodyPr/>
          <a:lstStyle/>
          <a:p>
            <a:endParaRPr lang="tr-T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Unvan 1"/>
          <p:cNvSpPr>
            <a:spLocks noGrp="1"/>
          </p:cNvSpPr>
          <p:nvPr>
            <p:ph type="title"/>
          </p:nvPr>
        </p:nvSpPr>
        <p:spPr/>
        <p:txBody>
          <a:bodyPr/>
          <a:lstStyle/>
          <a:p>
            <a:endParaRPr lang="tr-TR" smtClean="0"/>
          </a:p>
        </p:txBody>
      </p:sp>
      <p:sp>
        <p:nvSpPr>
          <p:cNvPr id="22530" name="İçerik Yer Tutucusu 2"/>
          <p:cNvSpPr>
            <a:spLocks noGrp="1"/>
          </p:cNvSpPr>
          <p:nvPr>
            <p:ph idx="1"/>
          </p:nvPr>
        </p:nvSpPr>
        <p:spPr/>
        <p:txBody>
          <a:bodyPr/>
          <a:lstStyle/>
          <a:p>
            <a:r>
              <a:rPr lang="tr-TR" smtClean="0"/>
              <a:t>Ortak dikkat becerisinde çocuğun sadece kendinin ve diğerlerinin neye baktığını anlaması yeterli gelmemekte, diğer kişiyle kendisinin aynı şeye baktığını anlayabilmesi gerekmektedir. </a:t>
            </a:r>
          </a:p>
          <a:p>
            <a:r>
              <a:rPr lang="tr-TR" smtClean="0"/>
              <a:t>Ortak dikkatin varlığından bahsedebilmek için birinin devamlı ve doğrudan bir nesneye bakarak, diğerinin dikkatini o nesneye çekebilmek gerekmektedir. </a:t>
            </a:r>
          </a:p>
          <a:p>
            <a:r>
              <a:rPr lang="tr-TR" smtClean="0"/>
              <a:t>Ortak dikkat dikkatin başkalarının bakışını takip ederek bir nesneden başka nesneye yönlendirilebileceğini göstermektedir.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Unvan 1"/>
          <p:cNvSpPr>
            <a:spLocks noGrp="1"/>
          </p:cNvSpPr>
          <p:nvPr>
            <p:ph type="title"/>
          </p:nvPr>
        </p:nvSpPr>
        <p:spPr/>
        <p:txBody>
          <a:bodyPr/>
          <a:lstStyle/>
          <a:p>
            <a:endParaRPr lang="tr-TR" smtClean="0"/>
          </a:p>
        </p:txBody>
      </p:sp>
      <p:sp>
        <p:nvSpPr>
          <p:cNvPr id="23554" name="İçerik Yer Tutucusu 2"/>
          <p:cNvSpPr>
            <a:spLocks noGrp="1"/>
          </p:cNvSpPr>
          <p:nvPr>
            <p:ph idx="1"/>
          </p:nvPr>
        </p:nvSpPr>
        <p:spPr/>
        <p:txBody>
          <a:bodyPr/>
          <a:lstStyle/>
          <a:p>
            <a:r>
              <a:rPr lang="tr-TR" smtClean="0"/>
              <a:t>Zihin kuramı gelişiminde 18 ile 24 ay arasında ilk kez  “-mış gibi” oyunun (pretend play) yeni ve önemli bir adımına geçilmektedir </a:t>
            </a:r>
          </a:p>
          <a:p>
            <a:r>
              <a:rPr lang="tr-TR" smtClean="0"/>
              <a:t>‘Mış gibi’ oyunun başlamasının asıl sebebi bebeğin artık gerçek ve sahte arasındaki farkı anlayabilmesi, oyunda fantazi ve gerçek temsilleri ayırt edebilmesidir </a:t>
            </a:r>
          </a:p>
          <a:p>
            <a:r>
              <a:rPr lang="tr-TR" smtClean="0"/>
              <a:t>Çocuklar 2 yaşına geldiklerinde “-mış gibi” oyununu kullanarak kendilerinin ve başkalarının zihinsel durumlarını örtük bir şekilde anlayıp, davranışlarını o yönde şekillendirirler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Unvan 1"/>
          <p:cNvSpPr>
            <a:spLocks noGrp="1"/>
          </p:cNvSpPr>
          <p:nvPr>
            <p:ph type="title"/>
          </p:nvPr>
        </p:nvSpPr>
        <p:spPr/>
        <p:txBody>
          <a:bodyPr/>
          <a:lstStyle/>
          <a:p>
            <a:endParaRPr lang="tr-TR" smtClean="0"/>
          </a:p>
        </p:txBody>
      </p:sp>
      <p:sp>
        <p:nvSpPr>
          <p:cNvPr id="24578" name="İçerik Yer Tutucusu 2"/>
          <p:cNvSpPr>
            <a:spLocks noGrp="1"/>
          </p:cNvSpPr>
          <p:nvPr>
            <p:ph idx="1"/>
          </p:nvPr>
        </p:nvSpPr>
        <p:spPr/>
        <p:txBody>
          <a:bodyPr/>
          <a:lstStyle/>
          <a:p>
            <a:r>
              <a:rPr lang="tr-TR" smtClean="0"/>
              <a:t>Çocuklar sembolik oyunda değişik nesnelerle fikirlerini hayata geçirebilirler. </a:t>
            </a:r>
          </a:p>
          <a:p>
            <a:r>
              <a:rPr lang="tr-TR" smtClean="0"/>
              <a:t>Bir çocuk kaşığı araba gibi oynatabilir, burada kaşık araba yerine geçer</a:t>
            </a:r>
          </a:p>
          <a:p>
            <a:r>
              <a:rPr lang="tr-TR" smtClean="0"/>
              <a:t>Hayali oyun çocukların zihinsel durumlarının ortaya çıkması için önemli bir araçtır</a:t>
            </a:r>
          </a:p>
          <a:p>
            <a:r>
              <a:rPr lang="tr-TR" smtClean="0"/>
              <a:t>Bu dönemde çocuklar özne, nesne, yer, zaman gibi sözcükler kullanır </a:t>
            </a:r>
          </a:p>
          <a:p>
            <a:r>
              <a:rPr lang="tr-TR" smtClean="0"/>
              <a:t>Çocuklar dil yardımıyla kendilerinin ve başkalarının rollerini fark eder ve dil ile başkalarının zihin ve davranışlarını etkileyebileceklerini anlar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Unvan 1"/>
          <p:cNvSpPr>
            <a:spLocks noGrp="1"/>
          </p:cNvSpPr>
          <p:nvPr>
            <p:ph type="title"/>
          </p:nvPr>
        </p:nvSpPr>
        <p:spPr/>
        <p:txBody>
          <a:bodyPr/>
          <a:lstStyle/>
          <a:p>
            <a:endParaRPr lang="tr-TR" smtClean="0"/>
          </a:p>
        </p:txBody>
      </p:sp>
      <p:sp>
        <p:nvSpPr>
          <p:cNvPr id="25602" name="İçerik Yer Tutucusu 2"/>
          <p:cNvSpPr>
            <a:spLocks noGrp="1"/>
          </p:cNvSpPr>
          <p:nvPr>
            <p:ph idx="1"/>
          </p:nvPr>
        </p:nvSpPr>
        <p:spPr/>
        <p:txBody>
          <a:bodyPr/>
          <a:lstStyle/>
          <a:p>
            <a:r>
              <a:rPr lang="tr-TR" smtClean="0"/>
              <a:t>Çocuklar 3-4 yaşlarına kadar başkalarının kendinden farklı inançları olabileceğini anlayamazlar, 3-4 yaşına kadar diğer insanların dünya görüşlerinin ve bilgilerinin kendileriyle aynı olduğu görüşüne sahipler </a:t>
            </a:r>
          </a:p>
          <a:p>
            <a:r>
              <a:rPr lang="tr-TR" smtClean="0"/>
              <a:t>Çocuklar 4 yaşında diğerlerinin zihinsel durumunu anlama becerisine sahip olurlar ve bu sayede başkalarının davranışlarını ve düşüncelerini anlamlandırabilirler. </a:t>
            </a:r>
          </a:p>
          <a:p>
            <a:r>
              <a:rPr lang="tr-TR" smtClean="0"/>
              <a:t>Bu dönemde çocuklar karşısındaki kişinin düşüncesi yanlış olsa da, yani yanlış inanca sahip olsa da, kişinin kendi düşüncesi ve inancı doğrultusunda harekete geçebileceğini kavramaktadırlar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Unvan 1"/>
          <p:cNvSpPr>
            <a:spLocks noGrp="1"/>
          </p:cNvSpPr>
          <p:nvPr>
            <p:ph type="title"/>
          </p:nvPr>
        </p:nvSpPr>
        <p:spPr/>
        <p:txBody>
          <a:bodyPr/>
          <a:lstStyle/>
          <a:p>
            <a:endParaRPr lang="tr-TR" smtClean="0"/>
          </a:p>
        </p:txBody>
      </p:sp>
      <p:sp>
        <p:nvSpPr>
          <p:cNvPr id="26626" name="İçerik Yer Tutucusu 2"/>
          <p:cNvSpPr>
            <a:spLocks noGrp="1"/>
          </p:cNvSpPr>
          <p:nvPr>
            <p:ph idx="1"/>
          </p:nvPr>
        </p:nvSpPr>
        <p:spPr/>
        <p:txBody>
          <a:bodyPr/>
          <a:lstStyle/>
          <a:p>
            <a:r>
              <a:rPr lang="tr-TR" smtClean="0"/>
              <a:t>Bu aşamada çocuklar kendi zihinlerinde diğer kişilerin zihinsel durumlarını temsil edebilme yetisi geliştirirler ve bu karşısındakinin davranışını tahmin etme (yanlış inanç) paradigması oluşturur </a:t>
            </a:r>
          </a:p>
          <a:p>
            <a:r>
              <a:rPr lang="tr-TR" smtClean="0"/>
              <a:t>Yapılan araştırmada birinci düzey yanlış inanç test edilmiştir. Kişi sadece kendini ve ötekini, yani tek bir kişiyi dikkate alıp zihinsel çıkarsamayı o doğrultuda yaptığı için bu işlem birinci derece yanlış inanç olarak tanımlanmıştır.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Unvan 1"/>
          <p:cNvSpPr>
            <a:spLocks noGrp="1"/>
          </p:cNvSpPr>
          <p:nvPr>
            <p:ph type="title"/>
          </p:nvPr>
        </p:nvSpPr>
        <p:spPr/>
        <p:txBody>
          <a:bodyPr/>
          <a:lstStyle/>
          <a:p>
            <a:endParaRPr lang="tr-TR" smtClean="0"/>
          </a:p>
        </p:txBody>
      </p:sp>
      <p:sp>
        <p:nvSpPr>
          <p:cNvPr id="27650" name="İçerik Yer Tutucusu 2"/>
          <p:cNvSpPr>
            <a:spLocks noGrp="1"/>
          </p:cNvSpPr>
          <p:nvPr>
            <p:ph idx="1"/>
          </p:nvPr>
        </p:nvSpPr>
        <p:spPr/>
        <p:txBody>
          <a:bodyPr/>
          <a:lstStyle/>
          <a:p>
            <a:r>
              <a:rPr lang="tr-TR" smtClean="0"/>
              <a:t>Birinci derece yanlış inanç becerisini değerlendirmek için genelde beklenilmeyen mekan ve içerik değişikliği, görünüm ve gerçeklik gibi değişik uygulamalar kullanılmaktadır. </a:t>
            </a:r>
          </a:p>
          <a:p>
            <a:r>
              <a:rPr lang="tr-TR" smtClean="0"/>
              <a:t>Bu uygulamalarda çoğunlukla çocuklara karakterlerle ilgili bilgiler verip, edindikleri bilgiler doğrultusunda onların istek ve inançlarını nasıl eyleme dönüştüreceklerini tahmin etmeleri beklenmektedir. Bütün bu işlemler farklı dil becerileri gerektirir. Bu sebeple aynı becerileri değerlendiren farklı işlemler uygulanır.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Unvan 1"/>
          <p:cNvSpPr>
            <a:spLocks noGrp="1"/>
          </p:cNvSpPr>
          <p:nvPr>
            <p:ph type="title"/>
          </p:nvPr>
        </p:nvSpPr>
        <p:spPr/>
        <p:txBody>
          <a:bodyPr/>
          <a:lstStyle/>
          <a:p>
            <a:endParaRPr lang="tr-TR" smtClean="0"/>
          </a:p>
        </p:txBody>
      </p:sp>
      <p:sp>
        <p:nvSpPr>
          <p:cNvPr id="28674" name="İçerik Yer Tutucusu 2"/>
          <p:cNvSpPr>
            <a:spLocks noGrp="1"/>
          </p:cNvSpPr>
          <p:nvPr>
            <p:ph idx="1"/>
          </p:nvPr>
        </p:nvSpPr>
        <p:spPr/>
        <p:txBody>
          <a:bodyPr/>
          <a:lstStyle/>
          <a:p>
            <a:r>
              <a:rPr lang="tr-TR" smtClean="0"/>
              <a:t>Diğer bir işlem de birden çok kişinin zihinsel durumuyla ilgili çıkarsama yapmayı gerektiren ikinci derece yanlış inanç işlemidir. </a:t>
            </a:r>
          </a:p>
          <a:p>
            <a:r>
              <a:rPr lang="tr-TR" smtClean="0"/>
              <a:t>İkinci düzeyde yanlış inanç işleminde Zeynep’in ne düşündüğüyle ilgili Ayşe ne düşünüyor” şeklinde incelenmektedir.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Unvan 1"/>
          <p:cNvSpPr>
            <a:spLocks noGrp="1"/>
          </p:cNvSpPr>
          <p:nvPr>
            <p:ph type="title"/>
          </p:nvPr>
        </p:nvSpPr>
        <p:spPr/>
        <p:txBody>
          <a:bodyPr/>
          <a:lstStyle/>
          <a:p>
            <a:endParaRPr lang="tr-TR" smtClean="0"/>
          </a:p>
        </p:txBody>
      </p:sp>
      <p:sp>
        <p:nvSpPr>
          <p:cNvPr id="29698" name="İçerik Yer Tutucusu 2"/>
          <p:cNvSpPr>
            <a:spLocks noGrp="1"/>
          </p:cNvSpPr>
          <p:nvPr>
            <p:ph idx="1"/>
          </p:nvPr>
        </p:nvSpPr>
        <p:spPr/>
        <p:txBody>
          <a:bodyPr/>
          <a:lstStyle/>
          <a:p>
            <a:r>
              <a:rPr lang="tr-TR" smtClean="0"/>
              <a:t>6-7 yaşlarında çocukların ikinci derece yanlış inanç becerisi gelişir. Bu sayede başkalarının zihinsel durumlarını anlamaya başlarlar </a:t>
            </a:r>
          </a:p>
          <a:p>
            <a:r>
              <a:rPr lang="tr-TR" smtClean="0"/>
              <a:t>Diğer insanların gerçekten farklı zihinsel temsilleri olabileceğinin farkına varırlar </a:t>
            </a:r>
          </a:p>
          <a:p>
            <a:r>
              <a:rPr lang="tr-TR" smtClean="0"/>
              <a:t>Metafor ve ironi anlama için birinci derece ve ikinci derece zihin teorisi yeteneklerinin gelişmiş olması gerekmektedir</a:t>
            </a:r>
          </a:p>
          <a:p>
            <a:r>
              <a:rPr lang="tr-TR" smtClean="0"/>
              <a:t>Metafor ve ironi anlama becerileri de bu dönemde gelişmektedir.</a:t>
            </a:r>
          </a:p>
          <a:p>
            <a:endParaRPr lang="tr-T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rtlCol="0">
            <a:normAutofit fontScale="90000"/>
          </a:bodyPr>
          <a:lstStyle/>
          <a:p>
            <a:pPr fontAlgn="auto">
              <a:spcAft>
                <a:spcPts val="0"/>
              </a:spcAft>
              <a:defRPr/>
            </a:pPr>
            <a:r>
              <a:rPr lang="tr-TR" b="1" dirty="0" smtClean="0"/>
              <a:t/>
            </a:r>
            <a:br>
              <a:rPr lang="tr-TR" b="1" dirty="0" smtClean="0"/>
            </a:br>
            <a:r>
              <a:rPr lang="tr-TR" b="1" dirty="0" smtClean="0"/>
              <a:t>Zihin </a:t>
            </a:r>
            <a:r>
              <a:rPr lang="tr-TR" b="1" dirty="0"/>
              <a:t>Teorisi </a:t>
            </a:r>
            <a:r>
              <a:rPr lang="tr-TR" b="1" dirty="0" smtClean="0"/>
              <a:t>Teorileri</a:t>
            </a:r>
            <a:r>
              <a:rPr lang="tr-TR" b="1" dirty="0"/>
              <a:t/>
            </a:r>
            <a:br>
              <a:rPr lang="tr-TR" b="1" dirty="0"/>
            </a:br>
            <a:r>
              <a:rPr lang="tr-TR" b="1" dirty="0"/>
              <a:t>Modüler Teori</a:t>
            </a:r>
            <a:r>
              <a:rPr lang="tr-TR" dirty="0"/>
              <a:t> </a:t>
            </a:r>
            <a:br>
              <a:rPr lang="tr-TR" dirty="0"/>
            </a:br>
            <a:endParaRPr lang="tr-TR" b="1" dirty="0"/>
          </a:p>
        </p:txBody>
      </p:sp>
      <p:sp>
        <p:nvSpPr>
          <p:cNvPr id="30722" name="İçerik Yer Tutucusu 2"/>
          <p:cNvSpPr>
            <a:spLocks noGrp="1"/>
          </p:cNvSpPr>
          <p:nvPr>
            <p:ph idx="1"/>
          </p:nvPr>
        </p:nvSpPr>
        <p:spPr/>
        <p:txBody>
          <a:bodyPr/>
          <a:lstStyle/>
          <a:p>
            <a:r>
              <a:rPr lang="tr-TR" smtClean="0"/>
              <a:t>Gelişim psikolojisinin modüler teori kuramına göre zihinsel teorinin doğuştan sahip olunan bir yetenek olduğunu söyler. Davranışlardaki değişikliğin de olgunlaşma ve çevrenin etkisiyle gerçekleştiğini savunur</a:t>
            </a:r>
          </a:p>
          <a:p>
            <a:r>
              <a:rPr lang="tr-TR" smtClean="0"/>
              <a:t>Bazı kuramcılar farklı bir zihin modülü olduğunu savunmuşlardır. Bundan yola çıkarak, zihin teorisi modülünün , beyindeki diğer alanlara özgü bilişsel kapasiteleri gibi sosyal çıkarıma ait bilgileri işlemlediği öne sürülmüştür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Unvan 1"/>
          <p:cNvSpPr>
            <a:spLocks noGrp="1"/>
          </p:cNvSpPr>
          <p:nvPr>
            <p:ph type="title"/>
          </p:nvPr>
        </p:nvSpPr>
        <p:spPr/>
        <p:txBody>
          <a:bodyPr/>
          <a:lstStyle/>
          <a:p>
            <a:r>
              <a:rPr lang="tr-TR" sz="4000" b="1" smtClean="0"/>
              <a:t>Modüler Teori</a:t>
            </a:r>
            <a:r>
              <a:rPr lang="tr-TR" sz="4000" smtClean="0"/>
              <a:t> </a:t>
            </a:r>
          </a:p>
        </p:txBody>
      </p:sp>
      <p:sp>
        <p:nvSpPr>
          <p:cNvPr id="31746" name="İçerik Yer Tutucusu 2"/>
          <p:cNvSpPr>
            <a:spLocks noGrp="1"/>
          </p:cNvSpPr>
          <p:nvPr>
            <p:ph idx="1"/>
          </p:nvPr>
        </p:nvSpPr>
        <p:spPr/>
        <p:txBody>
          <a:bodyPr/>
          <a:lstStyle/>
          <a:p>
            <a:r>
              <a:rPr lang="tr-TR" smtClean="0"/>
              <a:t>Modüler kuramcılar, sadece soyut zihinsel durumları çıkarsamayı zihin teorisi yeteneği olarak tanımlarlar.  Fiziksel dünyayla ilgili çıkarsamaları zihin teorisinden bağımsız olarak genel çıkarsama becerisi olarak değerlendirirler</a:t>
            </a:r>
          </a:p>
          <a:p>
            <a:r>
              <a:rPr lang="tr-TR" smtClean="0"/>
              <a:t>Modüler teori çerçevesinde, zihin teorisi nöral yapıya sahip, diğer bilişsel işlevlerden fonksiyon olarak oldukça farklı bir yeti olarak değerlendirilmektedir </a:t>
            </a:r>
          </a:p>
          <a:p>
            <a:r>
              <a:rPr lang="tr-TR" smtClean="0"/>
              <a:t>Zihin teorisinin gelişiminde deneyim ve beyin bölgelerinin nörolojik yapının zihin teorisinin faaliyetlerini etkileyebileceği, fakat zihin teorisinin donanımına etki edemeyeceği öne sürülmüştür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Unvan 1"/>
          <p:cNvSpPr>
            <a:spLocks noGrp="1"/>
          </p:cNvSpPr>
          <p:nvPr>
            <p:ph type="title"/>
          </p:nvPr>
        </p:nvSpPr>
        <p:spPr/>
        <p:txBody>
          <a:bodyPr/>
          <a:lstStyle/>
          <a:p>
            <a:r>
              <a:rPr lang="tr-TR" b="1" smtClean="0"/>
              <a:t>Zihin Teorisi Tanımı ve Tarihçe </a:t>
            </a:r>
            <a:br>
              <a:rPr lang="tr-TR" b="1" smtClean="0"/>
            </a:br>
            <a:endParaRPr lang="tr-TR" smtClean="0"/>
          </a:p>
        </p:txBody>
      </p:sp>
      <p:sp>
        <p:nvSpPr>
          <p:cNvPr id="14338" name="İçerik Yer Tutucusu 2"/>
          <p:cNvSpPr>
            <a:spLocks noGrp="1"/>
          </p:cNvSpPr>
          <p:nvPr>
            <p:ph idx="1"/>
          </p:nvPr>
        </p:nvSpPr>
        <p:spPr/>
        <p:txBody>
          <a:bodyPr/>
          <a:lstStyle/>
          <a:p>
            <a:r>
              <a:rPr lang="tr-TR" smtClean="0"/>
              <a:t>Zihin teorisi kavramını ilk defa 1978 yılında Premack ve Woodruff kullanmaya başlamışlar</a:t>
            </a:r>
          </a:p>
          <a:p>
            <a:r>
              <a:rPr lang="tr-TR" smtClean="0"/>
              <a:t>Başkalarının zihinsel durumları hakkında çıkarsamalar yapma becerisi olarak tanımlanmıştır, düşünme, inanma ve “-mış gibi” davranma (pretending) yollarıyla kişinin kendi zihinsel durumunu ve diğer insanların zihinsel durumlarını açıklayan bilişsel kapasiteyi ifade eder (Stone, Baron-Cohen ve Knight 1998).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Unvan 1"/>
          <p:cNvSpPr>
            <a:spLocks noGrp="1"/>
          </p:cNvSpPr>
          <p:nvPr>
            <p:ph type="title"/>
          </p:nvPr>
        </p:nvSpPr>
        <p:spPr/>
        <p:txBody>
          <a:bodyPr/>
          <a:lstStyle/>
          <a:p>
            <a:r>
              <a:rPr lang="tr-TR" sz="4000" b="1" smtClean="0"/>
              <a:t>Simülasyon Teorisi</a:t>
            </a:r>
            <a:endParaRPr lang="tr-TR" sz="4000" smtClean="0"/>
          </a:p>
        </p:txBody>
      </p:sp>
      <p:sp>
        <p:nvSpPr>
          <p:cNvPr id="32770" name="İçerik Yer Tutucusu 2"/>
          <p:cNvSpPr>
            <a:spLocks noGrp="1"/>
          </p:cNvSpPr>
          <p:nvPr>
            <p:ph idx="1"/>
          </p:nvPr>
        </p:nvSpPr>
        <p:spPr/>
        <p:txBody>
          <a:bodyPr/>
          <a:lstStyle/>
          <a:p>
            <a:r>
              <a:rPr lang="tr-TR" smtClean="0"/>
              <a:t>Gelişim psikolojisinin bağlantıcılık (connectionism) kuramına göre kişinin davranışlarında doğuştan gelen bir etkinin bulunmadığı, dışsal etkenlerin ve sosyal ilişkilerin davranışlarımızı etkilediğini iddia eder </a:t>
            </a:r>
          </a:p>
          <a:p>
            <a:r>
              <a:rPr lang="tr-TR" smtClean="0"/>
              <a:t>Bu kurama göre, insanlar iç gözlem sayesinde kendi zihinsel durumlarını  ya da simülasyon yaparak başkalarının zihinsel durumlarını içselleştirebilirler. Kendi zihinsel durumlarında da role bürünme (role taking) davranışı geliştirebilirler. </a:t>
            </a:r>
          </a:p>
          <a:p>
            <a:r>
              <a:rPr lang="tr-TR" smtClean="0"/>
              <a:t>Yani bu teori  zihin teorisindeki   zihinsel durumları diğerlerine atfetme yeteneğini role-bürünmenin eyleme geçmesi gibi görmekte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Unvan 1"/>
          <p:cNvSpPr>
            <a:spLocks noGrp="1"/>
          </p:cNvSpPr>
          <p:nvPr>
            <p:ph type="title"/>
          </p:nvPr>
        </p:nvSpPr>
        <p:spPr/>
        <p:txBody>
          <a:bodyPr/>
          <a:lstStyle/>
          <a:p>
            <a:r>
              <a:rPr lang="tr-TR" sz="4000" b="1" smtClean="0"/>
              <a:t>Simülasyon Teorisi</a:t>
            </a:r>
            <a:endParaRPr lang="tr-TR" sz="4000" smtClean="0"/>
          </a:p>
        </p:txBody>
      </p:sp>
      <p:sp>
        <p:nvSpPr>
          <p:cNvPr id="33794" name="İçerik Yer Tutucusu 2"/>
          <p:cNvSpPr>
            <a:spLocks noGrp="1"/>
          </p:cNvSpPr>
          <p:nvPr>
            <p:ph idx="1"/>
          </p:nvPr>
        </p:nvSpPr>
        <p:spPr/>
        <p:txBody>
          <a:bodyPr/>
          <a:lstStyle/>
          <a:p>
            <a:r>
              <a:rPr lang="tr-TR" smtClean="0"/>
              <a:t>Kişilerin dünyevi algıları, zihinsel olarak kendilerini başkalarının yerine koydukları insanın gözünden gerçekliğin ne olduğunu benzetim yaparak (to simulate) ve sonra kendini diğer insanın yerine koyarak nasıl davranacağını yordayarak şekillenir </a:t>
            </a:r>
          </a:p>
          <a:p>
            <a:r>
              <a:rPr lang="tr-TR" smtClean="0"/>
              <a:t>Bir başka deyişle, zihin teorisinin temsili olarak ‘bir kişinin kendini diğerlerinin yerine koyabilme’ (put oneself into the shoes of others) yetisi ile alakalı olduğu iddia edilmektedir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rtlCol="0">
            <a:normAutofit fontScale="90000"/>
          </a:bodyPr>
          <a:lstStyle/>
          <a:p>
            <a:pPr fontAlgn="auto">
              <a:spcAft>
                <a:spcPts val="0"/>
              </a:spcAft>
              <a:defRPr/>
            </a:pPr>
            <a:r>
              <a:rPr lang="tr-TR" b="1" dirty="0" smtClean="0"/>
              <a:t/>
            </a:r>
            <a:br>
              <a:rPr lang="tr-TR" b="1" dirty="0" smtClean="0"/>
            </a:br>
            <a:r>
              <a:rPr lang="tr-TR" b="1" dirty="0" smtClean="0"/>
              <a:t>Teori-Teori</a:t>
            </a:r>
            <a:r>
              <a:rPr lang="tr-TR" dirty="0" smtClean="0"/>
              <a:t/>
            </a:r>
            <a:br>
              <a:rPr lang="tr-TR" dirty="0" smtClean="0"/>
            </a:br>
            <a:endParaRPr lang="tr-TR" dirty="0"/>
          </a:p>
        </p:txBody>
      </p:sp>
      <p:sp>
        <p:nvSpPr>
          <p:cNvPr id="34818" name="İçerik Yer Tutucusu 2"/>
          <p:cNvSpPr>
            <a:spLocks noGrp="1"/>
          </p:cNvSpPr>
          <p:nvPr>
            <p:ph idx="1"/>
          </p:nvPr>
        </p:nvSpPr>
        <p:spPr/>
        <p:txBody>
          <a:bodyPr/>
          <a:lstStyle/>
          <a:p>
            <a:r>
              <a:rPr lang="tr-TR" smtClean="0"/>
              <a:t>Gelişim psikolojisinin teori-teori görüşü, hem doğuştan gelen temsil sisteminin hem de  zaman içinde yaşanılan niteliksel değişimin zihinsel temsillerimizde etkisi olduğunu savunur </a:t>
            </a:r>
          </a:p>
          <a:p>
            <a:r>
              <a:rPr lang="tr-TR" smtClean="0"/>
              <a:t>Buna göre, zihin teorisi zamanla değişen, gelişen, evrim geçiren bir durumdur</a:t>
            </a:r>
          </a:p>
          <a:p>
            <a:r>
              <a:rPr lang="tr-TR" smtClean="0"/>
              <a:t>Bu görüş,  modüler teori gibi zihin teorisinin de var olma ve nedensellik özelliklerinin kendine özel olduğu öne sürmektedir; ancak modüler teorinin aksine zihin teorisi yeteneğinin gelişimsel oluşumunda dışsal kazanımların önemli etkisi olduğu öne sürmektedir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Unvan 1"/>
          <p:cNvSpPr>
            <a:spLocks noGrp="1"/>
          </p:cNvSpPr>
          <p:nvPr>
            <p:ph type="title"/>
          </p:nvPr>
        </p:nvSpPr>
        <p:spPr/>
        <p:txBody>
          <a:bodyPr/>
          <a:lstStyle/>
          <a:p>
            <a:r>
              <a:rPr lang="tr-TR" b="1" smtClean="0"/>
              <a:t>Teori-Teori</a:t>
            </a:r>
            <a:endParaRPr lang="tr-TR" smtClean="0"/>
          </a:p>
        </p:txBody>
      </p:sp>
      <p:sp>
        <p:nvSpPr>
          <p:cNvPr id="35842" name="İçerik Yer Tutucusu 2"/>
          <p:cNvSpPr>
            <a:spLocks noGrp="1"/>
          </p:cNvSpPr>
          <p:nvPr>
            <p:ph idx="1"/>
          </p:nvPr>
        </p:nvSpPr>
        <p:spPr/>
        <p:txBody>
          <a:bodyPr/>
          <a:lstStyle/>
          <a:p>
            <a:r>
              <a:rPr lang="tr-TR" smtClean="0"/>
              <a:t>Teori  teorisine göre dışsal kazanımlar, kişilere doğuştan getirdikleri zihin kuramı yeteneği ile desteklenemeyecek bilgilere ulaştırmaktadır </a:t>
            </a:r>
          </a:p>
          <a:p>
            <a:r>
              <a:rPr lang="tr-TR" smtClean="0"/>
              <a:t>Katı modüler teorinin tersine, teori-teori gerçek ile zihinsel temsillerinin ayırt edilmesindeki tek role zihin teorisi sahip değildir;  karşılaştırılabilme kapasitesi de buna katkı sağlamaktadır</a:t>
            </a:r>
          </a:p>
          <a:p>
            <a:r>
              <a:rPr lang="tr-TR" smtClean="0"/>
              <a:t>Kısaca, bilişsel süreçlerden farklı bir modüler zihin teorisi düşülmemekte ve bundan dolayı zihin teorisi için farklı bir nöral sistem olduğu düşünülmemektedir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Unvan 1"/>
          <p:cNvSpPr>
            <a:spLocks noGrp="1"/>
          </p:cNvSpPr>
          <p:nvPr>
            <p:ph type="title"/>
          </p:nvPr>
        </p:nvSpPr>
        <p:spPr/>
        <p:txBody>
          <a:bodyPr/>
          <a:lstStyle/>
          <a:p>
            <a:r>
              <a:rPr lang="tr-TR" sz="4800" b="1" smtClean="0"/>
              <a:t>Zihin Kuramının Değerlendirilmesi</a:t>
            </a:r>
            <a:endParaRPr lang="tr-TR" sz="4800" smtClean="0"/>
          </a:p>
        </p:txBody>
      </p:sp>
      <p:sp>
        <p:nvSpPr>
          <p:cNvPr id="3" name="Metin Yer Tutucusu 2"/>
          <p:cNvSpPr>
            <a:spLocks noGrp="1"/>
          </p:cNvSpPr>
          <p:nvPr>
            <p:ph type="body" idx="1"/>
          </p:nvPr>
        </p:nvSpPr>
        <p:spPr/>
        <p:txBody>
          <a:bodyPr rtlCol="0">
            <a:normAutofit/>
          </a:bodyPr>
          <a:lstStyle/>
          <a:p>
            <a:pPr fontAlgn="auto">
              <a:spcAft>
                <a:spcPts val="0"/>
              </a:spcAft>
              <a:buFont typeface="Arial" panose="020B0604020202020204" pitchFamily="34" charset="0"/>
              <a:buNone/>
              <a:defRPr/>
            </a:pPr>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Unvan 1"/>
          <p:cNvSpPr>
            <a:spLocks noGrp="1"/>
          </p:cNvSpPr>
          <p:nvPr>
            <p:ph type="title"/>
          </p:nvPr>
        </p:nvSpPr>
        <p:spPr/>
        <p:txBody>
          <a:bodyPr/>
          <a:lstStyle/>
          <a:p>
            <a:r>
              <a:rPr lang="tr-TR" b="1" smtClean="0"/>
              <a:t>Birinci Derece Yanlış İnanç Görevi</a:t>
            </a:r>
            <a:r>
              <a:rPr lang="tr-TR" smtClean="0"/>
              <a:t> </a:t>
            </a:r>
          </a:p>
        </p:txBody>
      </p:sp>
      <p:sp>
        <p:nvSpPr>
          <p:cNvPr id="3" name="İçerik Yer Tutucusu 2"/>
          <p:cNvSpPr>
            <a:spLocks noGrp="1"/>
          </p:cNvSpPr>
          <p:nvPr>
            <p:ph idx="1"/>
          </p:nvPr>
        </p:nvSpPr>
        <p:spPr/>
        <p:txBody>
          <a:bodyPr rtlCol="0">
            <a:normAutofit fontScale="92500"/>
          </a:bodyPr>
          <a:lstStyle/>
          <a:p>
            <a:pPr fontAlgn="auto">
              <a:spcAft>
                <a:spcPts val="0"/>
              </a:spcAft>
              <a:buFont typeface="Arial" panose="020B0604020202020204" pitchFamily="34" charset="0"/>
              <a:buChar char="•"/>
              <a:defRPr/>
            </a:pPr>
            <a:r>
              <a:rPr lang="tr-TR" dirty="0"/>
              <a:t>Birinci derece yanlış inanç görevi zihin teorisindeki en kolay beceridir. Bir inancı, bir duyguyu karşındakine yöneltme </a:t>
            </a:r>
            <a:r>
              <a:rPr lang="tr-TR" dirty="0" smtClean="0"/>
              <a:t>yetisidir. Yani</a:t>
            </a:r>
            <a:r>
              <a:rPr lang="tr-TR" dirty="0"/>
              <a:t>, bir kişinin dünyevi algısının anlaşılmasıdır </a:t>
            </a:r>
            <a:endParaRPr lang="tr-TR" dirty="0" smtClean="0"/>
          </a:p>
          <a:p>
            <a:pPr fontAlgn="auto">
              <a:spcAft>
                <a:spcPts val="0"/>
              </a:spcAft>
              <a:buFont typeface="Arial" panose="020B0604020202020204" pitchFamily="34" charset="0"/>
              <a:buChar char="•"/>
              <a:defRPr/>
            </a:pPr>
            <a:r>
              <a:rPr lang="tr-TR" dirty="0" smtClean="0"/>
              <a:t>1983 </a:t>
            </a:r>
            <a:r>
              <a:rPr lang="tr-TR" dirty="0"/>
              <a:t>yılında </a:t>
            </a:r>
            <a:r>
              <a:rPr lang="tr-TR" dirty="0" err="1"/>
              <a:t>Wimmer</a:t>
            </a:r>
            <a:r>
              <a:rPr lang="tr-TR" dirty="0"/>
              <a:t> ve </a:t>
            </a:r>
            <a:r>
              <a:rPr lang="tr-TR" dirty="0" err="1"/>
              <a:t>Perner</a:t>
            </a:r>
            <a:r>
              <a:rPr lang="tr-TR" dirty="0"/>
              <a:t> uygulamalı olarak </a:t>
            </a:r>
            <a:r>
              <a:rPr lang="tr-TR" dirty="0" smtClean="0"/>
              <a:t>inceledikleri çalışmalarında </a:t>
            </a:r>
            <a:r>
              <a:rPr lang="tr-TR" dirty="0"/>
              <a:t>4 yaşındaki çocuklar diğer kişilerin kendileriyle aynı olmayan inançlar geliştirebileceği göstermişlerdir. </a:t>
            </a:r>
            <a:endParaRPr lang="tr-TR" dirty="0" smtClean="0"/>
          </a:p>
          <a:p>
            <a:pPr fontAlgn="auto">
              <a:spcAft>
                <a:spcPts val="0"/>
              </a:spcAft>
              <a:buFont typeface="Arial" panose="020B0604020202020204" pitchFamily="34" charset="0"/>
              <a:buChar char="•"/>
              <a:defRPr/>
            </a:pPr>
            <a:r>
              <a:rPr lang="tr-TR" dirty="0" smtClean="0"/>
              <a:t>Sonraki çalışmalardan en yaygınlaşan  </a:t>
            </a:r>
            <a:r>
              <a:rPr lang="tr-TR" dirty="0" err="1" smtClean="0"/>
              <a:t>Sally</a:t>
            </a:r>
            <a:r>
              <a:rPr lang="tr-TR" dirty="0" smtClean="0"/>
              <a:t> ve Anne paradigması olmuştur. </a:t>
            </a:r>
          </a:p>
          <a:p>
            <a:pPr fontAlgn="auto">
              <a:spcAft>
                <a:spcPts val="0"/>
              </a:spcAft>
              <a:buFont typeface="Arial" panose="020B0604020202020204" pitchFamily="34" charset="0"/>
              <a:buChar char="•"/>
              <a:defRPr/>
            </a:pPr>
            <a:r>
              <a:rPr lang="tr-TR" dirty="0" smtClean="0"/>
              <a:t>Stone ve arkadaşları (1998) birinci-derece yanlış inanç sorusunu cevaplayabilmek için diğerlerinin hatalı inançları olabileceğini </a:t>
            </a:r>
            <a:r>
              <a:rPr lang="tr-TR" dirty="0" err="1" smtClean="0"/>
              <a:t>farketme</a:t>
            </a:r>
            <a:r>
              <a:rPr lang="tr-TR" dirty="0" smtClean="0"/>
              <a:t> becerisine sahip olunmasının gerekliliğinden bahsetmişlerdir. </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Başlık"/>
          <p:cNvSpPr>
            <a:spLocks noGrp="1"/>
          </p:cNvSpPr>
          <p:nvPr>
            <p:ph type="title"/>
          </p:nvPr>
        </p:nvSpPr>
        <p:spPr>
          <a:xfrm>
            <a:off x="609600" y="274638"/>
            <a:ext cx="10972800" cy="922337"/>
          </a:xfrm>
        </p:spPr>
        <p:txBody>
          <a:bodyPr/>
          <a:lstStyle/>
          <a:p>
            <a:r>
              <a:rPr lang="tr-TR" altLang="tr-TR" sz="2400" b="1" smtClean="0"/>
              <a:t>Sally- Anne Test</a:t>
            </a:r>
          </a:p>
        </p:txBody>
      </p:sp>
      <p:pic>
        <p:nvPicPr>
          <p:cNvPr id="38914" name="Picture 2"/>
          <p:cNvPicPr>
            <a:picLocks noGrp="1" noChangeAspect="1" noChangeArrowheads="1"/>
          </p:cNvPicPr>
          <p:nvPr>
            <p:ph idx="1"/>
          </p:nvPr>
        </p:nvPicPr>
        <p:blipFill>
          <a:blip r:embed="rId2"/>
          <a:srcRect/>
          <a:stretch>
            <a:fillRect/>
          </a:stretch>
        </p:blipFill>
        <p:spPr>
          <a:xfrm>
            <a:off x="4271963" y="549275"/>
            <a:ext cx="6719887" cy="6048375"/>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rtlCol="0">
            <a:normAutofit fontScale="90000"/>
          </a:bodyPr>
          <a:lstStyle/>
          <a:p>
            <a:pPr fontAlgn="auto">
              <a:spcAft>
                <a:spcPts val="0"/>
              </a:spcAft>
              <a:defRPr/>
            </a:pPr>
            <a:r>
              <a:rPr lang="tr-TR" sz="4000" b="1" dirty="0" smtClean="0"/>
              <a:t/>
            </a:r>
            <a:br>
              <a:rPr lang="tr-TR" sz="4000" b="1" dirty="0" smtClean="0"/>
            </a:br>
            <a:r>
              <a:rPr lang="tr-TR" sz="4000" b="1" dirty="0" smtClean="0"/>
              <a:t>BİRİNCİ DERECE YANLIŞ İNANÇ GÖREVİ</a:t>
            </a:r>
            <a:br>
              <a:rPr lang="tr-TR" sz="4000" b="1" dirty="0" smtClean="0"/>
            </a:br>
            <a:r>
              <a:rPr lang="tr-TR" sz="4000" b="1" dirty="0" err="1" smtClean="0"/>
              <a:t>Sally</a:t>
            </a:r>
            <a:r>
              <a:rPr lang="tr-TR" sz="4000" b="1" dirty="0" smtClean="0"/>
              <a:t>-Anne hikayesi (Baron-</a:t>
            </a:r>
            <a:r>
              <a:rPr lang="tr-TR" sz="4000" b="1" dirty="0" err="1" smtClean="0"/>
              <a:t>Cohen</a:t>
            </a:r>
            <a:r>
              <a:rPr lang="tr-TR" sz="4000" b="1" dirty="0" smtClean="0"/>
              <a:t> ve ark. 1985)</a:t>
            </a:r>
            <a:br>
              <a:rPr lang="tr-TR" sz="4000" b="1" dirty="0" smtClean="0"/>
            </a:br>
            <a:endParaRPr lang="tr-TR" sz="4000" b="1" dirty="0"/>
          </a:p>
        </p:txBody>
      </p:sp>
      <p:sp>
        <p:nvSpPr>
          <p:cNvPr id="3" name="İçerik Yer Tutucusu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tr-TR" dirty="0" err="1" smtClean="0"/>
              <a:t>Sally</a:t>
            </a:r>
            <a:r>
              <a:rPr lang="tr-TR" dirty="0" smtClean="0"/>
              <a:t> </a:t>
            </a:r>
            <a:r>
              <a:rPr lang="tr-TR" dirty="0"/>
              <a:t>ve Anne oyunda geçen iki kahramandır</a:t>
            </a:r>
            <a:r>
              <a:rPr lang="tr-TR" dirty="0" smtClean="0"/>
              <a:t>.</a:t>
            </a:r>
            <a:endParaRPr lang="tr-TR" dirty="0"/>
          </a:p>
          <a:p>
            <a:pPr fontAlgn="auto">
              <a:spcAft>
                <a:spcPts val="0"/>
              </a:spcAft>
              <a:buFont typeface="Arial" panose="020B0604020202020204" pitchFamily="34" charset="0"/>
              <a:buChar char="•"/>
              <a:defRPr/>
            </a:pPr>
            <a:r>
              <a:rPr lang="tr-TR" b="1" dirty="0"/>
              <a:t>Hikaye: </a:t>
            </a:r>
            <a:r>
              <a:rPr lang="tr-TR" dirty="0" err="1"/>
              <a:t>Sally</a:t>
            </a:r>
            <a:r>
              <a:rPr lang="tr-TR" dirty="0"/>
              <a:t> başta kendi kutusuna 1 tane misket koyar.</a:t>
            </a:r>
          </a:p>
          <a:p>
            <a:pPr fontAlgn="auto">
              <a:spcAft>
                <a:spcPts val="0"/>
              </a:spcAft>
              <a:buFont typeface="Arial" panose="020B0604020202020204" pitchFamily="34" charset="0"/>
              <a:buChar char="•"/>
              <a:defRPr/>
            </a:pPr>
            <a:r>
              <a:rPr lang="tr-TR" dirty="0" smtClean="0"/>
              <a:t>Sonra </a:t>
            </a:r>
            <a:r>
              <a:rPr lang="tr-TR" dirty="0"/>
              <a:t>sahneden ayrılıp</a:t>
            </a:r>
            <a:r>
              <a:rPr lang="tr-TR" dirty="0" smtClean="0"/>
              <a:t>, gider</a:t>
            </a:r>
            <a:r>
              <a:rPr lang="tr-TR" dirty="0"/>
              <a:t>.</a:t>
            </a:r>
          </a:p>
          <a:p>
            <a:pPr fontAlgn="auto">
              <a:spcAft>
                <a:spcPts val="0"/>
              </a:spcAft>
              <a:buFont typeface="Arial" panose="020B0604020202020204" pitchFamily="34" charset="0"/>
              <a:buChar char="•"/>
              <a:defRPr/>
            </a:pPr>
            <a:r>
              <a:rPr lang="tr-TR" dirty="0"/>
              <a:t>Ve Anne misketin yerini değiştirip kendi kutusuna koyar.</a:t>
            </a:r>
          </a:p>
          <a:p>
            <a:pPr fontAlgn="auto">
              <a:spcAft>
                <a:spcPts val="0"/>
              </a:spcAft>
              <a:buFont typeface="Arial" panose="020B0604020202020204" pitchFamily="34" charset="0"/>
              <a:buChar char="•"/>
              <a:defRPr/>
            </a:pPr>
            <a:r>
              <a:rPr lang="tr-TR" dirty="0"/>
              <a:t>Sonra </a:t>
            </a:r>
            <a:r>
              <a:rPr lang="tr-TR" dirty="0" err="1"/>
              <a:t>Sally</a:t>
            </a:r>
            <a:r>
              <a:rPr lang="tr-TR" dirty="0"/>
              <a:t> sahneye geri döner.</a:t>
            </a:r>
          </a:p>
          <a:p>
            <a:pPr fontAlgn="auto">
              <a:spcAft>
                <a:spcPts val="0"/>
              </a:spcAft>
              <a:buFont typeface="Arial" panose="020B0604020202020204" pitchFamily="34" charset="0"/>
              <a:buChar char="•"/>
              <a:defRPr/>
            </a:pPr>
            <a:r>
              <a:rPr lang="tr-TR" b="1" dirty="0" smtClean="0"/>
              <a:t>Soru</a:t>
            </a:r>
            <a:r>
              <a:rPr lang="tr-TR" b="1" dirty="0"/>
              <a:t>:</a:t>
            </a:r>
            <a:r>
              <a:rPr lang="tr-TR" dirty="0"/>
              <a:t> </a:t>
            </a:r>
            <a:r>
              <a:rPr lang="tr-TR" dirty="0" err="1"/>
              <a:t>Sally</a:t>
            </a:r>
            <a:r>
              <a:rPr lang="tr-TR" dirty="0" smtClean="0"/>
              <a:t>, misketini </a:t>
            </a:r>
            <a:r>
              <a:rPr lang="tr-TR" dirty="0"/>
              <a:t>nerede arayacaktır?</a:t>
            </a:r>
          </a:p>
          <a:p>
            <a:pPr fontAlgn="auto">
              <a:spcAft>
                <a:spcPts val="0"/>
              </a:spcAft>
              <a:buFont typeface="Arial" panose="020B0604020202020204" pitchFamily="34" charset="0"/>
              <a:buChar char="•"/>
              <a:defRPr/>
            </a:pPr>
            <a:r>
              <a:rPr lang="tr-TR" dirty="0" smtClean="0"/>
              <a:t>Eğer </a:t>
            </a:r>
            <a:r>
              <a:rPr lang="tr-TR" dirty="0"/>
              <a:t>katılımcı misketin eski yerini söylerse yanlış inanç sorusunda başarılı olur.</a:t>
            </a:r>
          </a:p>
          <a:p>
            <a:pPr fontAlgn="auto">
              <a:spcAft>
                <a:spcPts val="0"/>
              </a:spcAft>
              <a:buFont typeface="Arial" panose="020B0604020202020204" pitchFamily="34" charset="0"/>
              <a:buChar char="•"/>
              <a:defRPr/>
            </a:pPr>
            <a:r>
              <a:rPr lang="tr-TR" dirty="0"/>
              <a:t>Eğer katılımcı şimdiki yerini söylerse, </a:t>
            </a:r>
            <a:r>
              <a:rPr lang="tr-TR" dirty="0" err="1"/>
              <a:t>Sally’nin</a:t>
            </a:r>
            <a:r>
              <a:rPr lang="tr-TR" dirty="0"/>
              <a:t> </a:t>
            </a:r>
            <a:r>
              <a:rPr lang="tr-TR" dirty="0" smtClean="0"/>
              <a:t>inancını </a:t>
            </a:r>
            <a:r>
              <a:rPr lang="tr-TR" dirty="0"/>
              <a:t>dikkate almadığı için yanlış inanç sorusunda başarısız olur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Unvan 1"/>
          <p:cNvSpPr>
            <a:spLocks noGrp="1"/>
          </p:cNvSpPr>
          <p:nvPr>
            <p:ph type="title"/>
          </p:nvPr>
        </p:nvSpPr>
        <p:spPr/>
        <p:txBody>
          <a:bodyPr/>
          <a:lstStyle/>
          <a:p>
            <a:r>
              <a:rPr lang="tr-TR" sz="4000" b="1" smtClean="0"/>
              <a:t>İkinci Derece Yanlış İnanç Görevi</a:t>
            </a:r>
            <a:endParaRPr lang="tr-TR" sz="4000" smtClean="0"/>
          </a:p>
        </p:txBody>
      </p:sp>
      <p:sp>
        <p:nvSpPr>
          <p:cNvPr id="40962" name="İçerik Yer Tutucusu 2"/>
          <p:cNvSpPr>
            <a:spLocks noGrp="1"/>
          </p:cNvSpPr>
          <p:nvPr>
            <p:ph idx="1"/>
          </p:nvPr>
        </p:nvSpPr>
        <p:spPr/>
        <p:txBody>
          <a:bodyPr/>
          <a:lstStyle/>
          <a:p>
            <a:r>
              <a:rPr lang="tr-TR" smtClean="0"/>
              <a:t>İkinci derece zihin kuramı yetisi, ikinci kişinin, üçüncü bir kişinin düşüncesi hakkındaki düşüncelerini çıkarsama becerisi olarak tanımlanmıştır </a:t>
            </a:r>
          </a:p>
          <a:p>
            <a:r>
              <a:rPr lang="tr-TR" smtClean="0"/>
              <a:t>Perner ve Wimmer’a göre ise ikinci derece zihin kuramı becerisini gerçekleştirebilmek için “inanç hakkında inanç” sahibi olmak gerekmektedir </a:t>
            </a:r>
          </a:p>
          <a:p>
            <a:r>
              <a:rPr lang="tr-TR" smtClean="0"/>
              <a:t>Perner ve Wimmer (1985), ikinci derece yanlış inanç görevini daha karmaşık bir görev olarak tanımladılar. Bu görev bir başka insanın inancı hakkında atıfta bulunmayı gerektirmektedir. </a:t>
            </a:r>
          </a:p>
          <a:p>
            <a:endParaRPr lang="tr-TR"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Unvan 1"/>
          <p:cNvSpPr>
            <a:spLocks noGrp="1"/>
          </p:cNvSpPr>
          <p:nvPr>
            <p:ph type="title"/>
          </p:nvPr>
        </p:nvSpPr>
        <p:spPr/>
        <p:txBody>
          <a:bodyPr/>
          <a:lstStyle/>
          <a:p>
            <a:endParaRPr lang="tr-TR" smtClean="0"/>
          </a:p>
        </p:txBody>
      </p:sp>
      <p:sp>
        <p:nvSpPr>
          <p:cNvPr id="3" name="İçerik Yer Tutucusu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tr-TR" dirty="0" smtClean="0"/>
              <a:t>Bu görev Stone ve arkadaşları  tarafından yürütülen çalışmalarda  şu şekilde kullanılmıştır:</a:t>
            </a:r>
          </a:p>
          <a:p>
            <a:pPr fontAlgn="auto">
              <a:spcAft>
                <a:spcPts val="0"/>
              </a:spcAft>
              <a:buFont typeface="Arial" panose="020B0604020202020204" pitchFamily="34" charset="0"/>
              <a:buChar char="•"/>
              <a:defRPr/>
            </a:pPr>
            <a:r>
              <a:rPr lang="tr-TR" dirty="0"/>
              <a:t>Martha ve </a:t>
            </a:r>
            <a:r>
              <a:rPr lang="tr-TR" dirty="0" err="1"/>
              <a:t>Oliver</a:t>
            </a:r>
            <a:r>
              <a:rPr lang="tr-TR" dirty="0"/>
              <a:t>, mutfakta konuşmaktadır. </a:t>
            </a:r>
            <a:r>
              <a:rPr lang="tr-TR" dirty="0" err="1"/>
              <a:t>Oliver</a:t>
            </a:r>
            <a:r>
              <a:rPr lang="tr-TR" dirty="0"/>
              <a:t> o sırada kurabiye yemektedir.</a:t>
            </a:r>
          </a:p>
          <a:p>
            <a:pPr fontAlgn="auto">
              <a:spcAft>
                <a:spcPts val="0"/>
              </a:spcAft>
              <a:buFont typeface="Arial" panose="020B0604020202020204" pitchFamily="34" charset="0"/>
              <a:buChar char="•"/>
              <a:defRPr/>
            </a:pPr>
            <a:r>
              <a:rPr lang="tr-TR" dirty="0" err="1"/>
              <a:t>Oliver</a:t>
            </a:r>
            <a:r>
              <a:rPr lang="tr-TR" dirty="0"/>
              <a:t> odadan çıkar. Martha kurabiye kutusunu masadan alır ve dolaba </a:t>
            </a:r>
            <a:r>
              <a:rPr lang="tr-TR" dirty="0" smtClean="0"/>
              <a:t>saklar. </a:t>
            </a:r>
            <a:r>
              <a:rPr lang="tr-TR" dirty="0" err="1"/>
              <a:t>Oliver</a:t>
            </a:r>
            <a:r>
              <a:rPr lang="tr-TR" dirty="0"/>
              <a:t> o sırada kapının anahtar deliğinden bakar ve Martha’nın kutuyu sakladığını görür</a:t>
            </a:r>
            <a:r>
              <a:rPr lang="tr-TR" dirty="0" smtClean="0"/>
              <a:t>. Sonra </a:t>
            </a:r>
            <a:r>
              <a:rPr lang="tr-TR" dirty="0" err="1"/>
              <a:t>Oliver</a:t>
            </a:r>
            <a:r>
              <a:rPr lang="tr-TR" dirty="0"/>
              <a:t> mutfağa geri gelir.</a:t>
            </a:r>
          </a:p>
          <a:p>
            <a:pPr fontAlgn="auto">
              <a:spcAft>
                <a:spcPts val="0"/>
              </a:spcAft>
              <a:buFont typeface="Arial" panose="020B0604020202020204" pitchFamily="34" charset="0"/>
              <a:buChar char="•"/>
              <a:defRPr/>
            </a:pPr>
            <a:r>
              <a:rPr lang="tr-TR" b="1" u="sng" dirty="0" smtClean="0"/>
              <a:t>İnanç </a:t>
            </a:r>
            <a:r>
              <a:rPr lang="tr-TR" b="1" u="sng" dirty="0"/>
              <a:t>sorusu</a:t>
            </a:r>
            <a:r>
              <a:rPr lang="tr-TR" dirty="0"/>
              <a:t>: Martha, </a:t>
            </a:r>
            <a:r>
              <a:rPr lang="tr-TR" dirty="0" err="1"/>
              <a:t>Oliver’ın</a:t>
            </a:r>
            <a:r>
              <a:rPr lang="tr-TR" dirty="0"/>
              <a:t> kurabiyeleri nerede arayacağını düşünür?</a:t>
            </a:r>
          </a:p>
          <a:p>
            <a:pPr fontAlgn="auto">
              <a:spcAft>
                <a:spcPts val="0"/>
              </a:spcAft>
              <a:buFont typeface="Arial" panose="020B0604020202020204" pitchFamily="34" charset="0"/>
              <a:buChar char="•"/>
              <a:defRPr/>
            </a:pPr>
            <a:r>
              <a:rPr lang="tr-TR" dirty="0" smtClean="0"/>
              <a:t>Doğru </a:t>
            </a:r>
            <a:r>
              <a:rPr lang="tr-TR" dirty="0"/>
              <a:t>cevap: Masanın </a:t>
            </a:r>
            <a:r>
              <a:rPr lang="tr-TR" dirty="0" smtClean="0"/>
              <a:t>üzerinde</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Unvan 1"/>
          <p:cNvSpPr>
            <a:spLocks noGrp="1"/>
          </p:cNvSpPr>
          <p:nvPr>
            <p:ph type="title"/>
          </p:nvPr>
        </p:nvSpPr>
        <p:spPr/>
        <p:txBody>
          <a:bodyPr/>
          <a:lstStyle/>
          <a:p>
            <a:endParaRPr lang="tr-TR" smtClean="0"/>
          </a:p>
        </p:txBody>
      </p:sp>
      <p:sp>
        <p:nvSpPr>
          <p:cNvPr id="15362" name="İçerik Yer Tutucusu 2"/>
          <p:cNvSpPr>
            <a:spLocks noGrp="1"/>
          </p:cNvSpPr>
          <p:nvPr>
            <p:ph idx="1"/>
          </p:nvPr>
        </p:nvSpPr>
        <p:spPr/>
        <p:txBody>
          <a:bodyPr/>
          <a:lstStyle/>
          <a:p>
            <a:r>
              <a:rPr lang="tr-TR" smtClean="0"/>
              <a:t>Bir başka deyişle zihin kuramı ya da zihinselleştirme (mentalizing) diğer insanların inanç, niyet ve duygularını bir nedene bağlama becerisine sahip olmaktır. </a:t>
            </a:r>
          </a:p>
          <a:p>
            <a:r>
              <a:rPr lang="tr-TR" smtClean="0"/>
              <a:t>Zihin kuramı, bireyin kendisinin ya da diğerlerinin zihinsel, düşünsel mental durumunu anlama becerisidir ve sosyal zekânın bir diğer yönüdür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Unvan 1"/>
          <p:cNvSpPr>
            <a:spLocks noGrp="1"/>
          </p:cNvSpPr>
          <p:nvPr>
            <p:ph type="title"/>
          </p:nvPr>
        </p:nvSpPr>
        <p:spPr/>
        <p:txBody>
          <a:bodyPr/>
          <a:lstStyle/>
          <a:p>
            <a:endParaRPr lang="tr-TR" smtClean="0"/>
          </a:p>
        </p:txBody>
      </p:sp>
      <p:sp>
        <p:nvSpPr>
          <p:cNvPr id="43010" name="İçerik Yer Tutucusu 2"/>
          <p:cNvSpPr>
            <a:spLocks noGrp="1"/>
          </p:cNvSpPr>
          <p:nvPr>
            <p:ph idx="1"/>
          </p:nvPr>
        </p:nvSpPr>
        <p:spPr/>
        <p:txBody>
          <a:bodyPr/>
          <a:lstStyle/>
          <a:p>
            <a:r>
              <a:rPr lang="tr-TR" smtClean="0"/>
              <a:t>İkinci derece yanlış inanç görevi kişinin bir inanç hakkında yanlış bir inanca  yönelebileceğini  gösteren karmaşık bir görevdir </a:t>
            </a:r>
          </a:p>
          <a:p>
            <a:r>
              <a:rPr lang="tr-TR" smtClean="0"/>
              <a:t>Bu hikayede  bir karakter başka bir karakterin inancıyla ilgili yanlış bir inanç oluşturur ve oluşturduğu yanlış inancı dikkate alarak davranır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Unvan 1"/>
          <p:cNvSpPr>
            <a:spLocks noGrp="1"/>
          </p:cNvSpPr>
          <p:nvPr>
            <p:ph type="title"/>
          </p:nvPr>
        </p:nvSpPr>
        <p:spPr/>
        <p:txBody>
          <a:bodyPr/>
          <a:lstStyle/>
          <a:p>
            <a:r>
              <a:rPr lang="tr-TR" sz="4000" b="1" smtClean="0"/>
              <a:t>Metafor ve İroni Anlama Görevi</a:t>
            </a:r>
            <a:endParaRPr lang="tr-TR" sz="4000" smtClean="0"/>
          </a:p>
        </p:txBody>
      </p:sp>
      <p:sp>
        <p:nvSpPr>
          <p:cNvPr id="44034" name="İçerik Yer Tutucusu 2"/>
          <p:cNvSpPr>
            <a:spLocks noGrp="1"/>
          </p:cNvSpPr>
          <p:nvPr>
            <p:ph idx="1"/>
          </p:nvPr>
        </p:nvSpPr>
        <p:spPr/>
        <p:txBody>
          <a:bodyPr/>
          <a:lstStyle/>
          <a:p>
            <a:r>
              <a:rPr lang="tr-TR" smtClean="0"/>
              <a:t>Metaforu anlama, sözcüğün alışılmış anlamı dışında kalan bir anlamda kullanıldığının, kelime anlamının kastedilmek istenen olmadığının anlaşılmasını  içermektedir </a:t>
            </a:r>
          </a:p>
          <a:p>
            <a:r>
              <a:rPr lang="tr-TR" smtClean="0"/>
              <a:t>İroni, konuşmadaki duyguları direkt olarak iletmez, bunun için dolaylı bir yol kullanır </a:t>
            </a:r>
          </a:p>
          <a:p>
            <a:r>
              <a:rPr lang="tr-TR" smtClean="0"/>
              <a:t>Bir kişinin ironiyi anlaması, konuşmacının düz anlam kullanmadığını farketmesini gerektirir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Unvan 1"/>
          <p:cNvSpPr>
            <a:spLocks noGrp="1"/>
          </p:cNvSpPr>
          <p:nvPr>
            <p:ph type="title"/>
          </p:nvPr>
        </p:nvSpPr>
        <p:spPr/>
        <p:txBody>
          <a:bodyPr/>
          <a:lstStyle/>
          <a:p>
            <a:endParaRPr lang="tr-TR" smtClean="0"/>
          </a:p>
        </p:txBody>
      </p:sp>
      <p:sp>
        <p:nvSpPr>
          <p:cNvPr id="45058" name="İçerik Yer Tutucusu 2"/>
          <p:cNvSpPr>
            <a:spLocks noGrp="1"/>
          </p:cNvSpPr>
          <p:nvPr>
            <p:ph idx="1"/>
          </p:nvPr>
        </p:nvSpPr>
        <p:spPr/>
        <p:txBody>
          <a:bodyPr/>
          <a:lstStyle/>
          <a:p>
            <a:r>
              <a:rPr lang="tr-TR" smtClean="0"/>
              <a:t>Soyut ve düz anlamlı olmayan dilin yorumlanmasını gerektiren daha karmaşık bir görevdir. Happé (1993), yüksek düzey zihin teorisini değerlendirmek için ironi ve metaforu kavrama görevlerine bir örnek geliştirilmiş. Drury, Robinson ve Birchwood (1998) tarafından  bu örnek kullanılmıştır. Bu değerlendirmedeki hikaye hem metafor, hem de ironi görevlerini aynı anda içermektedir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Unvan 1"/>
          <p:cNvSpPr>
            <a:spLocks noGrp="1"/>
          </p:cNvSpPr>
          <p:nvPr>
            <p:ph type="title"/>
          </p:nvPr>
        </p:nvSpPr>
        <p:spPr/>
        <p:txBody>
          <a:bodyPr/>
          <a:lstStyle/>
          <a:p>
            <a:endParaRPr lang="tr-TR" smtClean="0"/>
          </a:p>
        </p:txBody>
      </p:sp>
      <p:sp>
        <p:nvSpPr>
          <p:cNvPr id="3" name="İçerik Yer Tutucusu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tr-TR" b="1" dirty="0"/>
              <a:t>Hikaye:</a:t>
            </a:r>
            <a:r>
              <a:rPr lang="tr-TR" dirty="0"/>
              <a:t> Robert, kararsız bir kişidir. </a:t>
            </a:r>
            <a:r>
              <a:rPr lang="tr-TR" dirty="0" err="1"/>
              <a:t>Ian</a:t>
            </a:r>
            <a:r>
              <a:rPr lang="tr-TR" dirty="0"/>
              <a:t> ve </a:t>
            </a:r>
            <a:r>
              <a:rPr lang="tr-TR" dirty="0" err="1"/>
              <a:t>Carol</a:t>
            </a:r>
            <a:r>
              <a:rPr lang="tr-TR" dirty="0"/>
              <a:t> onu sinemaya </a:t>
            </a:r>
            <a:r>
              <a:rPr lang="tr-TR" dirty="0" smtClean="0"/>
              <a:t>çağırırlar, </a:t>
            </a:r>
            <a:r>
              <a:rPr lang="tr-TR" dirty="0" err="1" smtClean="0"/>
              <a:t>rob</a:t>
            </a:r>
            <a:r>
              <a:rPr lang="tr-TR" dirty="0" smtClean="0"/>
              <a:t> </a:t>
            </a:r>
            <a:r>
              <a:rPr lang="tr-TR" dirty="0"/>
              <a:t>karar vermekte zorlandığı için ancak filmin yarısında sinemaya giderler</a:t>
            </a:r>
            <a:r>
              <a:rPr lang="tr-TR" dirty="0" smtClean="0"/>
              <a:t>.</a:t>
            </a:r>
            <a:endParaRPr lang="tr-TR" dirty="0"/>
          </a:p>
          <a:p>
            <a:pPr fontAlgn="auto">
              <a:spcAft>
                <a:spcPts val="0"/>
              </a:spcAft>
              <a:buFont typeface="Arial" panose="020B0604020202020204" pitchFamily="34" charset="0"/>
              <a:buChar char="•"/>
              <a:defRPr/>
            </a:pPr>
            <a:r>
              <a:rPr lang="tr-TR" dirty="0" err="1"/>
              <a:t>Carol</a:t>
            </a:r>
            <a:r>
              <a:rPr lang="tr-TR" dirty="0"/>
              <a:t>, Robert’a : ‘Kaptansız bir gemi gibisin!’ der</a:t>
            </a:r>
            <a:r>
              <a:rPr lang="tr-TR" dirty="0" smtClean="0"/>
              <a:t>.</a:t>
            </a:r>
            <a:r>
              <a:rPr lang="tr-TR" dirty="0"/>
              <a:t> </a:t>
            </a:r>
          </a:p>
          <a:p>
            <a:pPr fontAlgn="auto">
              <a:spcAft>
                <a:spcPts val="0"/>
              </a:spcAft>
              <a:buFont typeface="Arial" panose="020B0604020202020204" pitchFamily="34" charset="0"/>
              <a:buChar char="•"/>
              <a:defRPr/>
            </a:pPr>
            <a:r>
              <a:rPr lang="tr-TR" b="1" u="sng" dirty="0"/>
              <a:t>Metafor Kavrama Sorusu</a:t>
            </a:r>
            <a:r>
              <a:rPr lang="tr-TR" b="1" dirty="0"/>
              <a:t>:</a:t>
            </a:r>
            <a:r>
              <a:rPr lang="tr-TR" dirty="0"/>
              <a:t> </a:t>
            </a:r>
            <a:r>
              <a:rPr lang="tr-TR" dirty="0" err="1"/>
              <a:t>Carol</a:t>
            </a:r>
            <a:r>
              <a:rPr lang="tr-TR" dirty="0"/>
              <a:t> bununla ne demek istemiştir</a:t>
            </a:r>
            <a:r>
              <a:rPr lang="tr-TR" dirty="0" smtClean="0"/>
              <a:t>?</a:t>
            </a:r>
            <a:r>
              <a:rPr lang="tr-TR" dirty="0"/>
              <a:t> </a:t>
            </a:r>
          </a:p>
          <a:p>
            <a:pPr fontAlgn="auto">
              <a:spcAft>
                <a:spcPts val="0"/>
              </a:spcAft>
              <a:buFont typeface="Arial" panose="020B0604020202020204" pitchFamily="34" charset="0"/>
              <a:buChar char="•"/>
              <a:defRPr/>
            </a:pPr>
            <a:r>
              <a:rPr lang="tr-TR" dirty="0" err="1"/>
              <a:t>Carol</a:t>
            </a:r>
            <a:r>
              <a:rPr lang="tr-TR" dirty="0"/>
              <a:t>, Robert’ın karar vermede iyi olduğunu mu yoksa kötü olduğunu mu söylemek istemiştir</a:t>
            </a:r>
            <a:r>
              <a:rPr lang="tr-TR" dirty="0" smtClean="0"/>
              <a:t>?</a:t>
            </a:r>
            <a:endParaRPr lang="tr-TR" dirty="0"/>
          </a:p>
          <a:p>
            <a:pPr fontAlgn="auto">
              <a:spcAft>
                <a:spcPts val="0"/>
              </a:spcAft>
              <a:buFont typeface="Arial" panose="020B0604020202020204" pitchFamily="34" charset="0"/>
              <a:buChar char="•"/>
              <a:defRPr/>
            </a:pPr>
            <a:r>
              <a:rPr lang="tr-TR" dirty="0" err="1"/>
              <a:t>Ian</a:t>
            </a:r>
            <a:r>
              <a:rPr lang="tr-TR" dirty="0"/>
              <a:t>, Robert’a : ‘Robert, kararlar vermede gerçekten çok iyisin!’ der</a:t>
            </a:r>
            <a:r>
              <a:rPr lang="tr-TR" dirty="0" smtClean="0"/>
              <a:t>.</a:t>
            </a:r>
            <a:r>
              <a:rPr lang="tr-TR" dirty="0"/>
              <a:t> </a:t>
            </a:r>
          </a:p>
          <a:p>
            <a:pPr fontAlgn="auto">
              <a:spcAft>
                <a:spcPts val="0"/>
              </a:spcAft>
              <a:buFont typeface="Arial" panose="020B0604020202020204" pitchFamily="34" charset="0"/>
              <a:buChar char="•"/>
              <a:defRPr/>
            </a:pPr>
            <a:r>
              <a:rPr lang="tr-TR" b="1" u="sng" dirty="0"/>
              <a:t>İroni Kavrama Sorusu</a:t>
            </a:r>
            <a:r>
              <a:rPr lang="tr-TR" b="1" dirty="0"/>
              <a:t>:</a:t>
            </a:r>
            <a:r>
              <a:rPr lang="tr-TR" dirty="0"/>
              <a:t> </a:t>
            </a:r>
            <a:r>
              <a:rPr lang="tr-TR" dirty="0" err="1"/>
              <a:t>Ian</a:t>
            </a:r>
            <a:r>
              <a:rPr lang="tr-TR" dirty="0"/>
              <a:t> bununla acaba ne demek istemiştir</a:t>
            </a:r>
            <a:r>
              <a:rPr lang="tr-TR" dirty="0" smtClean="0"/>
              <a:t>?</a:t>
            </a:r>
            <a:r>
              <a:rPr lang="tr-TR" dirty="0"/>
              <a:t> </a:t>
            </a:r>
          </a:p>
          <a:p>
            <a:pPr fontAlgn="auto">
              <a:spcAft>
                <a:spcPts val="0"/>
              </a:spcAft>
              <a:buFont typeface="Arial" panose="020B0604020202020204" pitchFamily="34" charset="0"/>
              <a:buChar char="•"/>
              <a:defRPr/>
            </a:pPr>
            <a:r>
              <a:rPr lang="tr-TR" dirty="0" err="1"/>
              <a:t>Ian</a:t>
            </a:r>
            <a:r>
              <a:rPr lang="tr-TR" dirty="0"/>
              <a:t>, Robert’ın karar vermede iyi olduğunu mu yoksa kötü olduğunu mu söylemek istemiştir?</a:t>
            </a:r>
          </a:p>
          <a:p>
            <a:pPr fontAlgn="auto">
              <a:spcAft>
                <a:spcPts val="0"/>
              </a:spcAft>
              <a:buFont typeface="Arial" panose="020B0604020202020204" pitchFamily="34" charset="0"/>
              <a:buChar char="•"/>
              <a:defRPr/>
            </a:pP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Unvan 1"/>
          <p:cNvSpPr>
            <a:spLocks noGrp="1"/>
          </p:cNvSpPr>
          <p:nvPr>
            <p:ph type="title"/>
          </p:nvPr>
        </p:nvSpPr>
        <p:spPr/>
        <p:txBody>
          <a:bodyPr/>
          <a:lstStyle/>
          <a:p>
            <a:endParaRPr lang="tr-TR" smtClean="0"/>
          </a:p>
        </p:txBody>
      </p:sp>
      <p:sp>
        <p:nvSpPr>
          <p:cNvPr id="47106" name="İçerik Yer Tutucusu 2"/>
          <p:cNvSpPr>
            <a:spLocks noGrp="1"/>
          </p:cNvSpPr>
          <p:nvPr>
            <p:ph idx="1"/>
          </p:nvPr>
        </p:nvSpPr>
        <p:spPr/>
        <p:txBody>
          <a:bodyPr/>
          <a:lstStyle/>
          <a:p>
            <a:r>
              <a:rPr lang="tr-TR" smtClean="0"/>
              <a:t>Bu örnek metafor ve ironi anlama görevi içerir. Hikayedeki iki kişiden biri içinde metafor bulunan konuşmalar yapar ve hikaye okunan kişiye, hikayede geçen metaforla ne anlatılmak istendiği ve neden böyle denildiği sorulur ve kişinin bunu yorumlaması istenir. </a:t>
            </a:r>
          </a:p>
          <a:p>
            <a:r>
              <a:rPr lang="tr-TR" smtClean="0"/>
              <a:t>İroni görevi için ise hikayede iki kişiden biri içinde ironi olan bir benzetme yapar ve bu sefer dinleyiciye bunun doğruluğu ve bununla ne anlatılmak istenildiği sorgulanır. </a:t>
            </a:r>
          </a:p>
          <a:p>
            <a:r>
              <a:rPr lang="tr-TR" smtClean="0"/>
              <a:t>İroni, söylenilenin tam tersi bir anlam içerdiğinden metafora göre anlaşılması daha zordur ve ironiyi anlayabilmek için daha karmaşık zihinselleştirme yetisi kullanmayı gerektirir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Unvan 1"/>
          <p:cNvSpPr>
            <a:spLocks noGrp="1"/>
          </p:cNvSpPr>
          <p:nvPr>
            <p:ph type="title"/>
          </p:nvPr>
        </p:nvSpPr>
        <p:spPr/>
        <p:txBody>
          <a:bodyPr/>
          <a:lstStyle/>
          <a:p>
            <a:r>
              <a:rPr lang="tr-TR" sz="4000" b="1" smtClean="0"/>
              <a:t>Faux Pas Kavrama (pot kırmayı farketme) Görevi</a:t>
            </a:r>
            <a:endParaRPr lang="tr-TR" sz="4000" smtClean="0"/>
          </a:p>
        </p:txBody>
      </p:sp>
      <p:sp>
        <p:nvSpPr>
          <p:cNvPr id="48130" name="İçerik Yer Tutucusu 2"/>
          <p:cNvSpPr>
            <a:spLocks noGrp="1"/>
          </p:cNvSpPr>
          <p:nvPr>
            <p:ph idx="1"/>
          </p:nvPr>
        </p:nvSpPr>
        <p:spPr/>
        <p:txBody>
          <a:bodyPr/>
          <a:lstStyle/>
          <a:p>
            <a:r>
              <a:rPr lang="tr-TR" smtClean="0"/>
              <a:t>Faux pas, yani pot kırmayı fark etme, zihin teorileri içinde anlaşılması en zor ve en karmaşık beceridir </a:t>
            </a:r>
          </a:p>
          <a:p>
            <a:r>
              <a:rPr lang="tr-TR" smtClean="0"/>
              <a:t>Pot kırma, kişinin, karşıdakinin duymak istemeyebileceği ya da rencide olabileceği bir şey söylemesidir. </a:t>
            </a:r>
          </a:p>
          <a:p>
            <a:r>
              <a:rPr lang="tr-TR" smtClean="0"/>
              <a:t>Pot kırmanın fark edilebilmesi için konuşmacı ile dinleyici arasında bilgi durumlarındaki farklılıklar  dikkate alınmalıdır. Buna ek olarak dinleyicinin pot karşısında hissettikleri değerlendirilmelidir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Unvan 1"/>
          <p:cNvSpPr>
            <a:spLocks noGrp="1"/>
          </p:cNvSpPr>
          <p:nvPr>
            <p:ph type="title"/>
          </p:nvPr>
        </p:nvSpPr>
        <p:spPr/>
        <p:txBody>
          <a:bodyPr/>
          <a:lstStyle/>
          <a:p>
            <a:endParaRPr lang="tr-TR" smtClean="0"/>
          </a:p>
        </p:txBody>
      </p:sp>
      <p:sp>
        <p:nvSpPr>
          <p:cNvPr id="49154" name="İçerik Yer Tutucusu 2"/>
          <p:cNvSpPr>
            <a:spLocks noGrp="1"/>
          </p:cNvSpPr>
          <p:nvPr>
            <p:ph idx="1"/>
          </p:nvPr>
        </p:nvSpPr>
        <p:spPr/>
        <p:txBody>
          <a:bodyPr/>
          <a:lstStyle/>
          <a:p>
            <a:r>
              <a:rPr lang="tr-TR" smtClean="0"/>
              <a:t>Baron-Cohen ve ark.(1999) faux pas göreviyle; daha karmaşık zihinsel temsilleri değerlendirmişlerdir. </a:t>
            </a:r>
          </a:p>
          <a:p>
            <a:r>
              <a:rPr lang="tr-TR" smtClean="0"/>
              <a:t>Faux pas görevinde iki kişi aralarında konuşurken içlerinden biri farkında olmadan söylenmesi hoş olmayan bir şeyi gereken söyler ve dinleyicinin bununla ilgili değişik sorulara yanıt vermesi beklenir. </a:t>
            </a:r>
          </a:p>
          <a:p>
            <a:r>
              <a:rPr lang="tr-TR" smtClean="0"/>
              <a:t>Bu sorularla dinleyicinin potu anlaması ve potu duyanın hislerini anlaması beklenmektedir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Unvan 1"/>
          <p:cNvSpPr>
            <a:spLocks noGrp="1"/>
          </p:cNvSpPr>
          <p:nvPr>
            <p:ph type="title"/>
          </p:nvPr>
        </p:nvSpPr>
        <p:spPr/>
        <p:txBody>
          <a:bodyPr/>
          <a:lstStyle/>
          <a:p>
            <a:endParaRPr lang="tr-TR" smtClean="0"/>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anose="020B0604020202020204" pitchFamily="34" charset="0"/>
              <a:buChar char="•"/>
              <a:defRPr/>
            </a:pPr>
            <a:r>
              <a:rPr lang="tr-TR" b="1" dirty="0"/>
              <a:t>Hikaye:</a:t>
            </a:r>
            <a:r>
              <a:rPr lang="tr-TR" dirty="0"/>
              <a:t> Anne evlenmektedir ve arkadaşı </a:t>
            </a:r>
            <a:r>
              <a:rPr lang="tr-TR" dirty="0" err="1"/>
              <a:t>Jeanette</a:t>
            </a:r>
            <a:r>
              <a:rPr lang="tr-TR" dirty="0"/>
              <a:t> ona düğününde kristal bir vazo hediye eder. Fakat çok hediye geldiği için Anne kimin ne hediye ettiğini bilmemektedir. Düğünden bir süre sonra </a:t>
            </a:r>
            <a:r>
              <a:rPr lang="tr-TR" dirty="0" err="1"/>
              <a:t>Jeanette</a:t>
            </a:r>
            <a:r>
              <a:rPr lang="tr-TR" dirty="0"/>
              <a:t> bir akşam </a:t>
            </a:r>
            <a:r>
              <a:rPr lang="tr-TR" dirty="0" err="1"/>
              <a:t>Anne’a</a:t>
            </a:r>
            <a:r>
              <a:rPr lang="tr-TR" dirty="0"/>
              <a:t> yemeğe gider. İstemeden şişeyi kristal kasenin üzerine düşürür ve kase kırılır</a:t>
            </a:r>
            <a:r>
              <a:rPr lang="tr-TR" dirty="0" smtClean="0"/>
              <a:t>.</a:t>
            </a:r>
            <a:endParaRPr lang="tr-TR" dirty="0"/>
          </a:p>
          <a:p>
            <a:pPr fontAlgn="auto">
              <a:spcAft>
                <a:spcPts val="0"/>
              </a:spcAft>
              <a:buFont typeface="Arial" panose="020B0604020202020204" pitchFamily="34" charset="0"/>
              <a:buChar char="•"/>
              <a:defRPr/>
            </a:pPr>
            <a:r>
              <a:rPr lang="tr-TR" dirty="0" err="1"/>
              <a:t>Jeanette</a:t>
            </a:r>
            <a:r>
              <a:rPr lang="tr-TR" dirty="0"/>
              <a:t> ‘Çok üzüldüm, kaseyi kırdım’ der</a:t>
            </a:r>
          </a:p>
          <a:p>
            <a:pPr fontAlgn="auto">
              <a:spcAft>
                <a:spcPts val="0"/>
              </a:spcAft>
              <a:buFont typeface="Arial" panose="020B0604020202020204" pitchFamily="34" charset="0"/>
              <a:buChar char="•"/>
              <a:defRPr/>
            </a:pPr>
            <a:r>
              <a:rPr lang="tr-TR" dirty="0"/>
              <a:t>Anne –‘Önemli değil, biri düğünümde hediye getirmişti ve zaten hiç sevmedim’ der</a:t>
            </a:r>
            <a:r>
              <a:rPr lang="tr-TR" dirty="0" smtClean="0"/>
              <a:t>.</a:t>
            </a:r>
            <a:endParaRPr lang="tr-TR" dirty="0"/>
          </a:p>
          <a:p>
            <a:pPr fontAlgn="auto">
              <a:spcAft>
                <a:spcPts val="0"/>
              </a:spcAft>
              <a:buFont typeface="Arial" panose="020B0604020202020204" pitchFamily="34" charset="0"/>
              <a:buChar char="•"/>
              <a:defRPr/>
            </a:pPr>
            <a:r>
              <a:rPr lang="tr-TR" b="1" dirty="0"/>
              <a:t>Soru: 1</a:t>
            </a:r>
            <a:r>
              <a:rPr lang="tr-TR" dirty="0"/>
              <a:t>. Bu olayda söylememesi gereken </a:t>
            </a:r>
            <a:r>
              <a:rPr lang="tr-TR" dirty="0" err="1"/>
              <a:t>birşeyi</a:t>
            </a:r>
            <a:r>
              <a:rPr lang="tr-TR" dirty="0"/>
              <a:t> söyleyen biri var mıdır? (</a:t>
            </a:r>
            <a:r>
              <a:rPr lang="tr-TR" dirty="0" err="1"/>
              <a:t>Faux</a:t>
            </a:r>
            <a:r>
              <a:rPr lang="tr-TR" dirty="0"/>
              <a:t> </a:t>
            </a:r>
            <a:r>
              <a:rPr lang="tr-TR" dirty="0" err="1"/>
              <a:t>pas’nın</a:t>
            </a:r>
            <a:r>
              <a:rPr lang="tr-TR" dirty="0"/>
              <a:t> ortaya çıkarılmasını değerlendirir )</a:t>
            </a:r>
          </a:p>
          <a:p>
            <a:pPr fontAlgn="auto">
              <a:spcAft>
                <a:spcPts val="0"/>
              </a:spcAft>
              <a:buFont typeface="Arial" panose="020B0604020202020204" pitchFamily="34" charset="0"/>
              <a:buChar char="•"/>
              <a:defRPr/>
            </a:pPr>
            <a:r>
              <a:rPr lang="tr-TR" dirty="0"/>
              <a:t>Eğer bu soruya doğru cevap verilirse sonraki sorulara geçilir.</a:t>
            </a:r>
          </a:p>
          <a:p>
            <a:pPr fontAlgn="auto">
              <a:spcAft>
                <a:spcPts val="0"/>
              </a:spcAft>
              <a:buFont typeface="Arial" panose="020B0604020202020204" pitchFamily="34" charset="0"/>
              <a:buChar char="•"/>
              <a:defRPr/>
            </a:pPr>
            <a:r>
              <a:rPr lang="tr-TR" b="1" dirty="0"/>
              <a:t>2.</a:t>
            </a:r>
            <a:r>
              <a:rPr lang="tr-TR" dirty="0"/>
              <a:t>Söylememesi gereken bir şeyi kim söylemiştir?</a:t>
            </a:r>
          </a:p>
          <a:p>
            <a:pPr fontAlgn="auto">
              <a:spcAft>
                <a:spcPts val="0"/>
              </a:spcAft>
              <a:buFont typeface="Arial" panose="020B0604020202020204" pitchFamily="34" charset="0"/>
              <a:buChar char="•"/>
              <a:defRPr/>
            </a:pPr>
            <a:r>
              <a:rPr lang="tr-TR" dirty="0"/>
              <a:t>(</a:t>
            </a:r>
            <a:r>
              <a:rPr lang="tr-TR" dirty="0" err="1"/>
              <a:t>Faux</a:t>
            </a:r>
            <a:r>
              <a:rPr lang="tr-TR" dirty="0"/>
              <a:t> </a:t>
            </a:r>
            <a:r>
              <a:rPr lang="tr-TR" dirty="0" err="1"/>
              <a:t>pas’nın</a:t>
            </a:r>
            <a:r>
              <a:rPr lang="tr-TR" dirty="0"/>
              <a:t> anlaşılmasını değerlendirir)</a:t>
            </a:r>
          </a:p>
          <a:p>
            <a:pPr fontAlgn="auto">
              <a:spcAft>
                <a:spcPts val="0"/>
              </a:spcAft>
              <a:buFont typeface="Arial" panose="020B0604020202020204" pitchFamily="34" charset="0"/>
              <a:buChar char="•"/>
              <a:defRPr/>
            </a:pPr>
            <a:r>
              <a:rPr lang="tr-TR" b="1" dirty="0"/>
              <a:t>3.</a:t>
            </a:r>
            <a:r>
              <a:rPr lang="tr-TR" dirty="0"/>
              <a:t>Anne’ın söylediğini neden söylememesi gerekir?</a:t>
            </a:r>
          </a:p>
          <a:p>
            <a:pPr fontAlgn="auto">
              <a:spcAft>
                <a:spcPts val="0"/>
              </a:spcAft>
              <a:buFont typeface="Arial" panose="020B0604020202020204" pitchFamily="34" charset="0"/>
              <a:buChar char="•"/>
              <a:defRPr/>
            </a:pPr>
            <a:r>
              <a:rPr lang="tr-TR" dirty="0"/>
              <a:t>(Katılımcının zihinsel durumunun anlaşılmasını gerektirir)</a:t>
            </a:r>
          </a:p>
          <a:p>
            <a:pPr fontAlgn="auto">
              <a:spcAft>
                <a:spcPts val="0"/>
              </a:spcAft>
              <a:buFont typeface="Arial" panose="020B0604020202020204" pitchFamily="34" charset="0"/>
              <a:buChar char="•"/>
              <a:defRPr/>
            </a:pPr>
            <a:r>
              <a:rPr lang="tr-TR" b="1" dirty="0"/>
              <a:t>4.</a:t>
            </a:r>
            <a:r>
              <a:rPr lang="tr-TR" dirty="0"/>
              <a:t>Jeanette nasıl hissetmiştir</a:t>
            </a:r>
            <a:r>
              <a:rPr lang="tr-TR" dirty="0" smtClean="0"/>
              <a:t>? (</a:t>
            </a:r>
            <a:r>
              <a:rPr lang="tr-TR" dirty="0"/>
              <a:t>empati sorusu)</a:t>
            </a:r>
          </a:p>
          <a:p>
            <a:pPr fontAlgn="auto">
              <a:spcAft>
                <a:spcPts val="0"/>
              </a:spcAft>
              <a:buFont typeface="Arial" panose="020B0604020202020204" pitchFamily="34" charset="0"/>
              <a:buChar char="•"/>
              <a:defRPr/>
            </a:pP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Unvan 1"/>
          <p:cNvSpPr>
            <a:spLocks noGrp="1"/>
          </p:cNvSpPr>
          <p:nvPr>
            <p:ph type="title"/>
          </p:nvPr>
        </p:nvSpPr>
        <p:spPr/>
        <p:txBody>
          <a:bodyPr/>
          <a:lstStyle/>
          <a:p>
            <a:endParaRPr lang="tr-TR" smtClean="0"/>
          </a:p>
        </p:txBody>
      </p:sp>
      <p:sp>
        <p:nvSpPr>
          <p:cNvPr id="51202" name="İçerik Yer Tutucusu 2"/>
          <p:cNvSpPr>
            <a:spLocks noGrp="1"/>
          </p:cNvSpPr>
          <p:nvPr>
            <p:ph idx="1"/>
          </p:nvPr>
        </p:nvSpPr>
        <p:spPr/>
        <p:txBody>
          <a:bodyPr/>
          <a:lstStyle/>
          <a:p>
            <a:r>
              <a:rPr lang="tr-TR" smtClean="0"/>
              <a:t>Faux pas görevinde, konuşmacının söylediği şeyin neden söylememesi gerektiği (faux pas) ve dinleyenin hissettiği incinmişlik ve aşağılanma sebepleri tartışılmalıdır (9-11 yaşında gelişir)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Unvan 1"/>
          <p:cNvSpPr>
            <a:spLocks noGrp="1"/>
          </p:cNvSpPr>
          <p:nvPr>
            <p:ph type="title"/>
          </p:nvPr>
        </p:nvSpPr>
        <p:spPr/>
        <p:txBody>
          <a:bodyPr/>
          <a:lstStyle/>
          <a:p>
            <a:r>
              <a:rPr lang="tr-TR" b="1" smtClean="0"/>
              <a:t>Resim Anlama Görevi</a:t>
            </a:r>
            <a:endParaRPr lang="tr-TR" smtClean="0"/>
          </a:p>
        </p:txBody>
      </p:sp>
      <p:sp>
        <p:nvSpPr>
          <p:cNvPr id="52226" name="İçerik Yer Tutucusu 2"/>
          <p:cNvSpPr>
            <a:spLocks noGrp="1"/>
          </p:cNvSpPr>
          <p:nvPr>
            <p:ph idx="1"/>
          </p:nvPr>
        </p:nvSpPr>
        <p:spPr/>
        <p:txBody>
          <a:bodyPr/>
          <a:lstStyle/>
          <a:p>
            <a:r>
              <a:rPr lang="tr-TR" smtClean="0"/>
              <a:t>Zihin teorisi becerilerini araştıran bazı çalışmalarda, resim anlama görevine de yer verilmiştir. </a:t>
            </a:r>
          </a:p>
          <a:p>
            <a:r>
              <a:rPr lang="tr-TR" smtClean="0"/>
              <a:t>Mesela birinci-derece yanlış inanç görevi için Hardy-Bayle, Nadel, Chevalier ve Widlöcher (1997) resmi aşağıdaki Tablo 5 ‘teki gibi  kullanmışlardır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Unvan 1"/>
          <p:cNvSpPr>
            <a:spLocks noGrp="1"/>
          </p:cNvSpPr>
          <p:nvPr>
            <p:ph type="title"/>
          </p:nvPr>
        </p:nvSpPr>
        <p:spPr/>
        <p:txBody>
          <a:bodyPr/>
          <a:lstStyle/>
          <a:p>
            <a:endParaRPr lang="tr-TR" smtClean="0"/>
          </a:p>
        </p:txBody>
      </p:sp>
      <p:sp>
        <p:nvSpPr>
          <p:cNvPr id="16386" name="İçerik Yer Tutucusu 2"/>
          <p:cNvSpPr>
            <a:spLocks noGrp="1"/>
          </p:cNvSpPr>
          <p:nvPr>
            <p:ph idx="1"/>
          </p:nvPr>
        </p:nvSpPr>
        <p:spPr/>
        <p:txBody>
          <a:bodyPr/>
          <a:lstStyle/>
          <a:p>
            <a:r>
              <a:rPr lang="tr-TR" smtClean="0"/>
              <a:t>İnsanları diğer canlılardan farklı kılan sadece fiziksel bir varlık olmaması ve sosyalleşme yeteneğine sahip olmasıdır. </a:t>
            </a:r>
          </a:p>
          <a:p>
            <a:r>
              <a:rPr lang="tr-TR" smtClean="0"/>
              <a:t>Sosyal davranış bilişsel, algısal ve duygudurumsal (afektif) yeteneklerin birleşmesi sonucu ortaya çıkmaktadır. </a:t>
            </a:r>
          </a:p>
          <a:p>
            <a:r>
              <a:rPr lang="tr-TR" smtClean="0"/>
              <a:t>Bir sosyal ortamda uygun davranabilmek için kişilerin empati yeteneğine, yani karşısındaki kişilerin ne düşünüp, nasıl hissedeceğini anlama yeteneğine sahip olmalıdır</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838200" y="1825625"/>
          <a:ext cx="10515600" cy="4951413"/>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0000"/>
                    </a:ext>
                  </a:extLst>
                </a:gridCol>
              </a:tblGrid>
              <a:tr h="4951190">
                <a:tc>
                  <a:txBody>
                    <a:bodyPr/>
                    <a:lstStyle/>
                    <a:p>
                      <a:endParaRPr lang="tr-TR" dirty="0"/>
                    </a:p>
                  </a:txBody>
                  <a:tcPr/>
                </a:tc>
                <a:extLst>
                  <a:ext uri="{0D108BD9-81ED-4DB2-BD59-A6C34878D82A}">
                    <a16:rowId xmlns:a16="http://schemas.microsoft.com/office/drawing/2014/main" val="10000"/>
                  </a:ext>
                </a:extLst>
              </a:tr>
            </a:tbl>
          </a:graphicData>
        </a:graphic>
      </p:graphicFrame>
      <p:pic>
        <p:nvPicPr>
          <p:cNvPr id="53255" name="imagerId8"/>
          <p:cNvPicPr>
            <a:picLocks noChangeAspect="1" noChangeArrowheads="1"/>
          </p:cNvPicPr>
          <p:nvPr/>
        </p:nvPicPr>
        <p:blipFill>
          <a:blip r:embed="rId2"/>
          <a:srcRect/>
          <a:stretch>
            <a:fillRect/>
          </a:stretch>
        </p:blipFill>
        <p:spPr bwMode="auto">
          <a:xfrm>
            <a:off x="2657475" y="776288"/>
            <a:ext cx="5443538" cy="506888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Unvan 1"/>
          <p:cNvSpPr>
            <a:spLocks noGrp="1"/>
          </p:cNvSpPr>
          <p:nvPr>
            <p:ph type="title"/>
          </p:nvPr>
        </p:nvSpPr>
        <p:spPr/>
        <p:txBody>
          <a:bodyPr/>
          <a:lstStyle/>
          <a:p>
            <a:endParaRPr lang="tr-TR" smtClean="0"/>
          </a:p>
        </p:txBody>
      </p:sp>
      <p:sp>
        <p:nvSpPr>
          <p:cNvPr id="17410" name="İçerik Yer Tutucusu 2"/>
          <p:cNvSpPr>
            <a:spLocks noGrp="1"/>
          </p:cNvSpPr>
          <p:nvPr>
            <p:ph idx="1"/>
          </p:nvPr>
        </p:nvSpPr>
        <p:spPr/>
        <p:txBody>
          <a:bodyPr/>
          <a:lstStyle/>
          <a:p>
            <a:r>
              <a:rPr lang="tr-TR" smtClean="0"/>
              <a:t>İnsanlar, diğerlerinin zihinsel durumlarını anlamak için çok çeşitli yollar kullanırlar (yüz ifadesi, beden duruşu, sesin tonu) ancak diğerlerinin davranışlarına daha karmaşık tepkiler verebilirler; diğer insanların mental durumlarını, bilgilerini, niyetlerini, inançlarını ve isteklerini açıkça modeller ve ona göre yanıt verirler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Unvan 1"/>
          <p:cNvSpPr>
            <a:spLocks noGrp="1"/>
          </p:cNvSpPr>
          <p:nvPr>
            <p:ph type="title"/>
          </p:nvPr>
        </p:nvSpPr>
        <p:spPr/>
        <p:txBody>
          <a:bodyPr/>
          <a:lstStyle/>
          <a:p>
            <a:endParaRPr lang="tr-TR" smtClean="0"/>
          </a:p>
        </p:txBody>
      </p:sp>
      <p:sp>
        <p:nvSpPr>
          <p:cNvPr id="18434" name="İçerik Yer Tutucusu 2"/>
          <p:cNvSpPr>
            <a:spLocks noGrp="1"/>
          </p:cNvSpPr>
          <p:nvPr>
            <p:ph idx="1"/>
          </p:nvPr>
        </p:nvSpPr>
        <p:spPr/>
        <p:txBody>
          <a:bodyPr/>
          <a:lstStyle/>
          <a:p>
            <a:r>
              <a:rPr lang="tr-TR" smtClean="0"/>
              <a:t>Şempanzelerin de diğer şempanzelerin zihinsel durumlarını hakkında çıkarsama yapabildiğini inceleyen çalışma yapılmış, şempanzelerin zihniyle insanların zihinleri arasındaki benzerliklere bakılmıştır.</a:t>
            </a:r>
          </a:p>
          <a:p>
            <a:r>
              <a:rPr lang="tr-TR" smtClean="0"/>
              <a:t>Şempanzelerin türdeşlerinin istek ve inançlarına ilişkin çıkarsama yapabilme yeteneği ölçülmeye çalışılmış, fakat belli bir sonuca ulaşılamamıştır ( Brüne ve Brüne-Cohrs 2006). </a:t>
            </a:r>
          </a:p>
          <a:p>
            <a:r>
              <a:rPr lang="tr-TR" smtClean="0"/>
              <a:t>Bunun sonucunda zihinselleştirmeye (mentalising) yeteneğinin insanlara özgü bir yetenek olduğu kanısına varılmıştır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Unvan 1"/>
          <p:cNvSpPr>
            <a:spLocks noGrp="1"/>
          </p:cNvSpPr>
          <p:nvPr>
            <p:ph type="title"/>
          </p:nvPr>
        </p:nvSpPr>
        <p:spPr/>
        <p:txBody>
          <a:bodyPr/>
          <a:lstStyle/>
          <a:p>
            <a:r>
              <a:rPr lang="tr-TR" b="1" smtClean="0"/>
              <a:t>Zihin Teorisi Ontogenezi</a:t>
            </a:r>
            <a:br>
              <a:rPr lang="tr-TR" b="1" smtClean="0"/>
            </a:br>
            <a:endParaRPr lang="tr-TR" smtClean="0"/>
          </a:p>
        </p:txBody>
      </p:sp>
      <p:sp>
        <p:nvSpPr>
          <p:cNvPr id="19458" name="İçerik Yer Tutucusu 2"/>
          <p:cNvSpPr>
            <a:spLocks noGrp="1"/>
          </p:cNvSpPr>
          <p:nvPr>
            <p:ph idx="1"/>
          </p:nvPr>
        </p:nvSpPr>
        <p:spPr/>
        <p:txBody>
          <a:bodyPr/>
          <a:lstStyle/>
          <a:p>
            <a:r>
              <a:rPr lang="tr-TR" smtClean="0"/>
              <a:t>Zihin kuramı becerilerinin gelişim göstermesinde temelde beynin diğer işlevlerinin gelişmesinden çok farklı olmadığını; kişinin gerek kendi zihinsel durumlarını gerekse diğerlerinin zihinsel durumlarını değerlendirme yetisinin de bir kazanım düzeni içerisinde ilerleyeceği iddia edilmektedir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Unvan 1"/>
          <p:cNvSpPr>
            <a:spLocks noGrp="1"/>
          </p:cNvSpPr>
          <p:nvPr>
            <p:ph type="title"/>
          </p:nvPr>
        </p:nvSpPr>
        <p:spPr/>
        <p:txBody>
          <a:bodyPr/>
          <a:lstStyle/>
          <a:p>
            <a:endParaRPr lang="tr-TR" smtClean="0"/>
          </a:p>
        </p:txBody>
      </p:sp>
      <p:sp>
        <p:nvSpPr>
          <p:cNvPr id="20482" name="İçerik Yer Tutucusu 2"/>
          <p:cNvSpPr>
            <a:spLocks noGrp="1"/>
          </p:cNvSpPr>
          <p:nvPr>
            <p:ph idx="1"/>
          </p:nvPr>
        </p:nvSpPr>
        <p:spPr/>
        <p:txBody>
          <a:bodyPr/>
          <a:lstStyle/>
          <a:p>
            <a:r>
              <a:rPr lang="tr-TR" smtClean="0"/>
              <a:t>Flavell (1999)’a göre bebekler yaşamlarının ilk iki yılı boyunca değişik sesleri ayırt etme, değişik yüz ifadelerini anlama ve insanlarla ilgili değişik algısal temsilde bulunma yeteneklerini geliştirmektedirler. </a:t>
            </a:r>
          </a:p>
          <a:p>
            <a:r>
              <a:rPr lang="tr-TR" smtClean="0"/>
              <a:t>Bu süreçte bebeklerin tepkisellikleri farklılaşarak onların sosyal ve bilişsel alanda gelişmelerini sağlamaktadır.</a:t>
            </a:r>
          </a:p>
          <a:p>
            <a:endParaRPr lang="tr-TR"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Unvan 1"/>
          <p:cNvSpPr>
            <a:spLocks noGrp="1"/>
          </p:cNvSpPr>
          <p:nvPr>
            <p:ph type="title"/>
          </p:nvPr>
        </p:nvSpPr>
        <p:spPr/>
        <p:txBody>
          <a:bodyPr/>
          <a:lstStyle/>
          <a:p>
            <a:endParaRPr lang="tr-TR" smtClean="0"/>
          </a:p>
        </p:txBody>
      </p:sp>
      <p:sp>
        <p:nvSpPr>
          <p:cNvPr id="21506" name="İçerik Yer Tutucusu 2"/>
          <p:cNvSpPr>
            <a:spLocks noGrp="1"/>
          </p:cNvSpPr>
          <p:nvPr>
            <p:ph idx="1"/>
          </p:nvPr>
        </p:nvSpPr>
        <p:spPr/>
        <p:txBody>
          <a:bodyPr/>
          <a:lstStyle/>
          <a:p>
            <a:r>
              <a:rPr lang="tr-TR" smtClean="0"/>
              <a:t>Bebeklerin sosyal, iletişimsel ve bilişsel gelişimleri için başka insanların neye baktığını anlamak için göz takip becerisi, yetişkinlerle de ortak görsel dikkatin  (joint visual attention) kullanımı önemli rol oynamaktadır </a:t>
            </a:r>
          </a:p>
          <a:p>
            <a:r>
              <a:rPr lang="tr-TR" smtClean="0"/>
              <a:t>Baron-Cohen (1989) bebeklerin 18. aydan itibaren ortak dikkat becerilerinin geliştiği ve ilk kez kullanıldığı bu dönemin zihin teorisi açısından kritik bir dönem olduğunu öne sürmüştür.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2202</Words>
  <Application>Microsoft Office PowerPoint</Application>
  <PresentationFormat>Geniş ekran</PresentationFormat>
  <Paragraphs>128</Paragraphs>
  <Slides>40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40</vt:i4>
      </vt:variant>
    </vt:vector>
  </HeadingPairs>
  <TitlesOfParts>
    <vt:vector size="44" baseType="lpstr">
      <vt:lpstr>Arial</vt:lpstr>
      <vt:lpstr>Calibri</vt:lpstr>
      <vt:lpstr>Calibri Light</vt:lpstr>
      <vt:lpstr>Office Teması</vt:lpstr>
      <vt:lpstr>Zihin Teorisi</vt:lpstr>
      <vt:lpstr>Zihin Teorisi Tanımı ve Tarihçe  </vt:lpstr>
      <vt:lpstr>PowerPoint Sunusu</vt:lpstr>
      <vt:lpstr>PowerPoint Sunusu</vt:lpstr>
      <vt:lpstr>PowerPoint Sunusu</vt:lpstr>
      <vt:lpstr>PowerPoint Sunusu</vt:lpstr>
      <vt:lpstr>Zihin Teorisi Ontogenezi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Zihin Teorisi Teorileri Modüler Teori  </vt:lpstr>
      <vt:lpstr>Modüler Teori </vt:lpstr>
      <vt:lpstr>Simülasyon Teorisi</vt:lpstr>
      <vt:lpstr>Simülasyon Teorisi</vt:lpstr>
      <vt:lpstr> Teori-Teori </vt:lpstr>
      <vt:lpstr>Teori-Teori</vt:lpstr>
      <vt:lpstr>Zihin Kuramının Değerlendirilmesi</vt:lpstr>
      <vt:lpstr>Birinci Derece Yanlış İnanç Görevi </vt:lpstr>
      <vt:lpstr>Sally- Anne Test</vt:lpstr>
      <vt:lpstr> BİRİNCİ DERECE YANLIŞ İNANÇ GÖREVİ Sally-Anne hikayesi (Baron-Cohen ve ark. 1985) </vt:lpstr>
      <vt:lpstr>İkinci Derece Yanlış İnanç Görevi</vt:lpstr>
      <vt:lpstr>PowerPoint Sunusu</vt:lpstr>
      <vt:lpstr>PowerPoint Sunusu</vt:lpstr>
      <vt:lpstr>Metafor ve İroni Anlama Görevi</vt:lpstr>
      <vt:lpstr>PowerPoint Sunusu</vt:lpstr>
      <vt:lpstr>PowerPoint Sunusu</vt:lpstr>
      <vt:lpstr>PowerPoint Sunusu</vt:lpstr>
      <vt:lpstr>Faux Pas Kavrama (pot kırmayı farketme) Görevi</vt:lpstr>
      <vt:lpstr>PowerPoint Sunusu</vt:lpstr>
      <vt:lpstr>PowerPoint Sunusu</vt:lpstr>
      <vt:lpstr>PowerPoint Sunusu</vt:lpstr>
      <vt:lpstr>Resim Anlama Görevi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User</dc:creator>
  <cp:lastModifiedBy>Dell</cp:lastModifiedBy>
  <cp:revision>33</cp:revision>
  <dcterms:created xsi:type="dcterms:W3CDTF">2017-05-01T16:39:16Z</dcterms:created>
  <dcterms:modified xsi:type="dcterms:W3CDTF">2020-12-11T15:00:55Z</dcterms:modified>
</cp:coreProperties>
</file>