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2"/>
  </p:notesMasterIdLst>
  <p:handoutMasterIdLst>
    <p:handoutMasterId r:id="rId253"/>
  </p:handoutMasterIdLst>
  <p:sldIdLst>
    <p:sldId id="557" r:id="rId2"/>
    <p:sldId id="543" r:id="rId3"/>
    <p:sldId id="544" r:id="rId4"/>
    <p:sldId id="257" r:id="rId5"/>
    <p:sldId id="395" r:id="rId6"/>
    <p:sldId id="259" r:id="rId7"/>
    <p:sldId id="396" r:id="rId8"/>
    <p:sldId id="258" r:id="rId9"/>
    <p:sldId id="397" r:id="rId10"/>
    <p:sldId id="269" r:id="rId11"/>
    <p:sldId id="398" r:id="rId12"/>
    <p:sldId id="361" r:id="rId13"/>
    <p:sldId id="399" r:id="rId14"/>
    <p:sldId id="270" r:id="rId15"/>
    <p:sldId id="362" r:id="rId16"/>
    <p:sldId id="271" r:id="rId17"/>
    <p:sldId id="272" r:id="rId18"/>
    <p:sldId id="392" r:id="rId19"/>
    <p:sldId id="401" r:id="rId20"/>
    <p:sldId id="400" r:id="rId21"/>
    <p:sldId id="402" r:id="rId22"/>
    <p:sldId id="273" r:id="rId23"/>
    <p:sldId id="404" r:id="rId24"/>
    <p:sldId id="403" r:id="rId25"/>
    <p:sldId id="274" r:id="rId26"/>
    <p:sldId id="405" r:id="rId27"/>
    <p:sldId id="363" r:id="rId28"/>
    <p:sldId id="277" r:id="rId29"/>
    <p:sldId id="406" r:id="rId30"/>
    <p:sldId id="278" r:id="rId31"/>
    <p:sldId id="541" r:id="rId32"/>
    <p:sldId id="279" r:id="rId33"/>
    <p:sldId id="407" r:id="rId34"/>
    <p:sldId id="393" r:id="rId35"/>
    <p:sldId id="408" r:id="rId36"/>
    <p:sldId id="409" r:id="rId37"/>
    <p:sldId id="280" r:id="rId38"/>
    <p:sldId id="410" r:id="rId39"/>
    <p:sldId id="264" r:id="rId40"/>
    <p:sldId id="411" r:id="rId41"/>
    <p:sldId id="267" r:id="rId42"/>
    <p:sldId id="412" r:id="rId43"/>
    <p:sldId id="364" r:id="rId44"/>
    <p:sldId id="413" r:id="rId45"/>
    <p:sldId id="414" r:id="rId46"/>
    <p:sldId id="268" r:id="rId47"/>
    <p:sldId id="542" r:id="rId48"/>
    <p:sldId id="415" r:id="rId49"/>
    <p:sldId id="282" r:id="rId50"/>
    <p:sldId id="416" r:id="rId51"/>
    <p:sldId id="417" r:id="rId52"/>
    <p:sldId id="418" r:id="rId53"/>
    <p:sldId id="283" r:id="rId54"/>
    <p:sldId id="419" r:id="rId55"/>
    <p:sldId id="420" r:id="rId56"/>
    <p:sldId id="284" r:id="rId57"/>
    <p:sldId id="421" r:id="rId58"/>
    <p:sldId id="422" r:id="rId59"/>
    <p:sldId id="285" r:id="rId60"/>
    <p:sldId id="423" r:id="rId61"/>
    <p:sldId id="424" r:id="rId62"/>
    <p:sldId id="425" r:id="rId63"/>
    <p:sldId id="286" r:id="rId64"/>
    <p:sldId id="287" r:id="rId65"/>
    <p:sldId id="426" r:id="rId66"/>
    <p:sldId id="288" r:id="rId67"/>
    <p:sldId id="427" r:id="rId68"/>
    <p:sldId id="289" r:id="rId69"/>
    <p:sldId id="428" r:id="rId70"/>
    <p:sldId id="429" r:id="rId71"/>
    <p:sldId id="290" r:id="rId72"/>
    <p:sldId id="430" r:id="rId73"/>
    <p:sldId id="431" r:id="rId74"/>
    <p:sldId id="394" r:id="rId75"/>
    <p:sldId id="432" r:id="rId76"/>
    <p:sldId id="291" r:id="rId77"/>
    <p:sldId id="433" r:id="rId78"/>
    <p:sldId id="292" r:id="rId79"/>
    <p:sldId id="365" r:id="rId80"/>
    <p:sldId id="434" r:id="rId81"/>
    <p:sldId id="435" r:id="rId82"/>
    <p:sldId id="293" r:id="rId83"/>
    <p:sldId id="436" r:id="rId84"/>
    <p:sldId id="437" r:id="rId85"/>
    <p:sldId id="366" r:id="rId86"/>
    <p:sldId id="438" r:id="rId87"/>
    <p:sldId id="294" r:id="rId88"/>
    <p:sldId id="367" r:id="rId89"/>
    <p:sldId id="439" r:id="rId90"/>
    <p:sldId id="440" r:id="rId91"/>
    <p:sldId id="295" r:id="rId92"/>
    <p:sldId id="441" r:id="rId93"/>
    <p:sldId id="296" r:id="rId94"/>
    <p:sldId id="442" r:id="rId95"/>
    <p:sldId id="297" r:id="rId96"/>
    <p:sldId id="443" r:id="rId97"/>
    <p:sldId id="444" r:id="rId98"/>
    <p:sldId id="298" r:id="rId99"/>
    <p:sldId id="445" r:id="rId100"/>
    <p:sldId id="446" r:id="rId101"/>
    <p:sldId id="309" r:id="rId102"/>
    <p:sldId id="302" r:id="rId103"/>
    <p:sldId id="303" r:id="rId104"/>
    <p:sldId id="447" r:id="rId105"/>
    <p:sldId id="304" r:id="rId106"/>
    <p:sldId id="448" r:id="rId107"/>
    <p:sldId id="449" r:id="rId108"/>
    <p:sldId id="305" r:id="rId109"/>
    <p:sldId id="450" r:id="rId110"/>
    <p:sldId id="368" r:id="rId111"/>
    <p:sldId id="451" r:id="rId112"/>
    <p:sldId id="452" r:id="rId113"/>
    <p:sldId id="453" r:id="rId114"/>
    <p:sldId id="311" r:id="rId115"/>
    <p:sldId id="454" r:id="rId116"/>
    <p:sldId id="312" r:id="rId117"/>
    <p:sldId id="313" r:id="rId118"/>
    <p:sldId id="314" r:id="rId119"/>
    <p:sldId id="455" r:id="rId120"/>
    <p:sldId id="315" r:id="rId121"/>
    <p:sldId id="322" r:id="rId122"/>
    <p:sldId id="456" r:id="rId123"/>
    <p:sldId id="457" r:id="rId124"/>
    <p:sldId id="323" r:id="rId125"/>
    <p:sldId id="458" r:id="rId126"/>
    <p:sldId id="545" r:id="rId127"/>
    <p:sldId id="459" r:id="rId128"/>
    <p:sldId id="324" r:id="rId129"/>
    <p:sldId id="460" r:id="rId130"/>
    <p:sldId id="325" r:id="rId131"/>
    <p:sldId id="461" r:id="rId132"/>
    <p:sldId id="462" r:id="rId133"/>
    <p:sldId id="326" r:id="rId134"/>
    <p:sldId id="463" r:id="rId135"/>
    <p:sldId id="327" r:id="rId136"/>
    <p:sldId id="464" r:id="rId137"/>
    <p:sldId id="372" r:id="rId138"/>
    <p:sldId id="465" r:id="rId139"/>
    <p:sldId id="466" r:id="rId140"/>
    <p:sldId id="467" r:id="rId141"/>
    <p:sldId id="468" r:id="rId142"/>
    <p:sldId id="469" r:id="rId143"/>
    <p:sldId id="470" r:id="rId144"/>
    <p:sldId id="471" r:id="rId145"/>
    <p:sldId id="472" r:id="rId146"/>
    <p:sldId id="473" r:id="rId147"/>
    <p:sldId id="474" r:id="rId148"/>
    <p:sldId id="475" r:id="rId149"/>
    <p:sldId id="476" r:id="rId150"/>
    <p:sldId id="477" r:id="rId151"/>
    <p:sldId id="478" r:id="rId152"/>
    <p:sldId id="479" r:id="rId153"/>
    <p:sldId id="480" r:id="rId154"/>
    <p:sldId id="481" r:id="rId155"/>
    <p:sldId id="482" r:id="rId156"/>
    <p:sldId id="483" r:id="rId157"/>
    <p:sldId id="333" r:id="rId158"/>
    <p:sldId id="334" r:id="rId159"/>
    <p:sldId id="336" r:id="rId160"/>
    <p:sldId id="484" r:id="rId161"/>
    <p:sldId id="485" r:id="rId162"/>
    <p:sldId id="337" r:id="rId163"/>
    <p:sldId id="486" r:id="rId164"/>
    <p:sldId id="487" r:id="rId165"/>
    <p:sldId id="338" r:id="rId166"/>
    <p:sldId id="488" r:id="rId167"/>
    <p:sldId id="373" r:id="rId168"/>
    <p:sldId id="489" r:id="rId169"/>
    <p:sldId id="490" r:id="rId170"/>
    <p:sldId id="341" r:id="rId171"/>
    <p:sldId id="491" r:id="rId172"/>
    <p:sldId id="492" r:id="rId173"/>
    <p:sldId id="493" r:id="rId174"/>
    <p:sldId id="494" r:id="rId175"/>
    <p:sldId id="495" r:id="rId176"/>
    <p:sldId id="342" r:id="rId177"/>
    <p:sldId id="496" r:id="rId178"/>
    <p:sldId id="497" r:id="rId179"/>
    <p:sldId id="498" r:id="rId180"/>
    <p:sldId id="349" r:id="rId181"/>
    <p:sldId id="499" r:id="rId182"/>
    <p:sldId id="500" r:id="rId183"/>
    <p:sldId id="501" r:id="rId184"/>
    <p:sldId id="502" r:id="rId185"/>
    <p:sldId id="374" r:id="rId186"/>
    <p:sldId id="343" r:id="rId187"/>
    <p:sldId id="503" r:id="rId188"/>
    <p:sldId id="504" r:id="rId189"/>
    <p:sldId id="375" r:id="rId190"/>
    <p:sldId id="505" r:id="rId191"/>
    <p:sldId id="506" r:id="rId192"/>
    <p:sldId id="507" r:id="rId193"/>
    <p:sldId id="376" r:id="rId194"/>
    <p:sldId id="508" r:id="rId195"/>
    <p:sldId id="509" r:id="rId196"/>
    <p:sldId id="510" r:id="rId197"/>
    <p:sldId id="511" r:id="rId198"/>
    <p:sldId id="512" r:id="rId199"/>
    <p:sldId id="346" r:id="rId200"/>
    <p:sldId id="513" r:id="rId201"/>
    <p:sldId id="514" r:id="rId202"/>
    <p:sldId id="515" r:id="rId203"/>
    <p:sldId id="516" r:id="rId204"/>
    <p:sldId id="348" r:id="rId205"/>
    <p:sldId id="517" r:id="rId206"/>
    <p:sldId id="390" r:id="rId207"/>
    <p:sldId id="518" r:id="rId208"/>
    <p:sldId id="519" r:id="rId209"/>
    <p:sldId id="520" r:id="rId210"/>
    <p:sldId id="521" r:id="rId211"/>
    <p:sldId id="350" r:id="rId212"/>
    <p:sldId id="389" r:id="rId213"/>
    <p:sldId id="351" r:id="rId214"/>
    <p:sldId id="522" r:id="rId215"/>
    <p:sldId id="523" r:id="rId216"/>
    <p:sldId id="524" r:id="rId217"/>
    <p:sldId id="388" r:id="rId218"/>
    <p:sldId id="525" r:id="rId219"/>
    <p:sldId id="526" r:id="rId220"/>
    <p:sldId id="527" r:id="rId221"/>
    <p:sldId id="528" r:id="rId222"/>
    <p:sldId id="387" r:id="rId223"/>
    <p:sldId id="529" r:id="rId224"/>
    <p:sldId id="530" r:id="rId225"/>
    <p:sldId id="386" r:id="rId226"/>
    <p:sldId id="531" r:id="rId227"/>
    <p:sldId id="532" r:id="rId228"/>
    <p:sldId id="383" r:id="rId229"/>
    <p:sldId id="382" r:id="rId230"/>
    <p:sldId id="533" r:id="rId231"/>
    <p:sldId id="534" r:id="rId232"/>
    <p:sldId id="381" r:id="rId233"/>
    <p:sldId id="385" r:id="rId234"/>
    <p:sldId id="535" r:id="rId235"/>
    <p:sldId id="536" r:id="rId236"/>
    <p:sldId id="537" r:id="rId237"/>
    <p:sldId id="538" r:id="rId238"/>
    <p:sldId id="539" r:id="rId239"/>
    <p:sldId id="384" r:id="rId240"/>
    <p:sldId id="540" r:id="rId241"/>
    <p:sldId id="546" r:id="rId242"/>
    <p:sldId id="547" r:id="rId243"/>
    <p:sldId id="548" r:id="rId244"/>
    <p:sldId id="549" r:id="rId245"/>
    <p:sldId id="550" r:id="rId246"/>
    <p:sldId id="556" r:id="rId247"/>
    <p:sldId id="551" r:id="rId248"/>
    <p:sldId id="553" r:id="rId249"/>
    <p:sldId id="554" r:id="rId250"/>
    <p:sldId id="558" r:id="rId25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3" d="100"/>
          <a:sy n="73" d="100"/>
        </p:scale>
        <p:origin x="618" y="54"/>
      </p:cViewPr>
      <p:guideLst>
        <p:guide orient="horz" pos="2160"/>
        <p:guide pos="3840"/>
      </p:guideLst>
    </p:cSldViewPr>
  </p:slideViewPr>
  <p:notesTextViewPr>
    <p:cViewPr>
      <p:scale>
        <a:sx n="1" d="1"/>
        <a:sy n="1" d="1"/>
      </p:scale>
      <p:origin x="0" y="0"/>
    </p:cViewPr>
  </p:notesTextViewPr>
  <p:sorterViewPr>
    <p:cViewPr>
      <p:scale>
        <a:sx n="100" d="100"/>
        <a:sy n="100" d="100"/>
      </p:scale>
      <p:origin x="0" y="-97242"/>
    </p:cViewPr>
  </p:sorterViewPr>
  <p:notesViewPr>
    <p:cSldViewPr>
      <p:cViewPr varScale="1">
        <p:scale>
          <a:sx n="81" d="100"/>
          <a:sy n="81" d="100"/>
        </p:scale>
        <p:origin x="2844" y="9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notesMaster" Target="notesMasters/notes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presProps" Target="pres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viewProps" Target="viewProps.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theme" Target="theme/theme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F1388F60-00F5-4EB5-83D8-031CC59AEC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0DD5EA9A-3E6B-42AF-B055-63796879FF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D84237-5F14-4E08-97B7-8D94E5738070}" type="datetimeFigureOut">
              <a:rPr lang="tr-TR" smtClean="0"/>
              <a:t>20.02.2023</a:t>
            </a:fld>
            <a:endParaRPr lang="tr-TR"/>
          </a:p>
        </p:txBody>
      </p:sp>
      <p:sp>
        <p:nvSpPr>
          <p:cNvPr id="4" name="Alt Bilgi Yer Tutucusu 3">
            <a:extLst>
              <a:ext uri="{FF2B5EF4-FFF2-40B4-BE49-F238E27FC236}">
                <a16:creationId xmlns:a16="http://schemas.microsoft.com/office/drawing/2014/main" id="{A8EA0C13-6C20-4030-9E24-D5F83C2426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71AA2F5E-D5E4-474C-B85C-95DE794DFA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48CF76-21F6-439A-A6EC-5EBF288BCDD3}" type="slidenum">
              <a:rPr lang="tr-TR" smtClean="0"/>
              <a:t>‹#›</a:t>
            </a:fld>
            <a:endParaRPr lang="tr-TR"/>
          </a:p>
        </p:txBody>
      </p:sp>
    </p:spTree>
    <p:extLst>
      <p:ext uri="{BB962C8B-B14F-4D97-AF65-F5344CB8AC3E}">
        <p14:creationId xmlns:p14="http://schemas.microsoft.com/office/powerpoint/2010/main" val="2410615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25832-2AD0-4C26-97F2-5A1E54F49608}" type="datetimeFigureOut">
              <a:rPr lang="tr-TR" smtClean="0"/>
              <a:t>20.02.2023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2F94D-3438-4D08-B127-C8F9B16CB197}" type="slidenum">
              <a:rPr lang="tr-TR" smtClean="0"/>
              <a:t>‹#›</a:t>
            </a:fld>
            <a:endParaRPr lang="tr-TR"/>
          </a:p>
        </p:txBody>
      </p:sp>
    </p:spTree>
    <p:extLst>
      <p:ext uri="{BB962C8B-B14F-4D97-AF65-F5344CB8AC3E}">
        <p14:creationId xmlns:p14="http://schemas.microsoft.com/office/powerpoint/2010/main" val="332530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8"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bg>
      <p:bgPr>
        <a:solidFill>
          <a:schemeClr val="bg1"/>
        </a:solidFill>
        <a:effectLst/>
      </p:bgPr>
    </p:bg>
    <p:spTree>
      <p:nvGrpSpPr>
        <p:cNvPr id="1" name=""/>
        <p:cNvGrpSpPr/>
        <p:nvPr/>
      </p:nvGrpSpPr>
      <p:grpSpPr>
        <a:xfrm>
          <a:off x="0" y="0"/>
          <a:ext cx="0" cy="0"/>
          <a:chOff x="0" y="0"/>
          <a:chExt cx="0" cy="0"/>
        </a:xfrm>
      </p:grpSpPr>
      <p:sp>
        <p:nvSpPr>
          <p:cNvPr id="72" name="object 2">
            <a:extLst>
              <a:ext uri="{FF2B5EF4-FFF2-40B4-BE49-F238E27FC236}">
                <a16:creationId xmlns:a16="http://schemas.microsoft.com/office/drawing/2014/main" id="{ED18523C-BDA3-47B2-A8EA-A301259E4B2B}"/>
              </a:ext>
            </a:extLst>
          </p:cNvPr>
          <p:cNvSpPr/>
          <p:nvPr userDrawn="1"/>
        </p:nvSpPr>
        <p:spPr>
          <a:xfrm>
            <a:off x="7384184" y="0"/>
            <a:ext cx="4809490" cy="6858000"/>
          </a:xfrm>
          <a:custGeom>
            <a:avLst/>
            <a:gdLst/>
            <a:ahLst/>
            <a:cxnLst/>
            <a:rect l="l" t="t" r="r" b="b"/>
            <a:pathLst>
              <a:path w="4809490" h="6858000">
                <a:moveTo>
                  <a:pt x="4809005" y="0"/>
                </a:moveTo>
                <a:lnTo>
                  <a:pt x="2795725" y="0"/>
                </a:lnTo>
                <a:lnTo>
                  <a:pt x="450010" y="2345702"/>
                </a:lnTo>
                <a:lnTo>
                  <a:pt x="416676" y="2380071"/>
                </a:lnTo>
                <a:lnTo>
                  <a:pt x="384624" y="2415206"/>
                </a:lnTo>
                <a:lnTo>
                  <a:pt x="353854" y="2451077"/>
                </a:lnTo>
                <a:lnTo>
                  <a:pt x="324366" y="2487655"/>
                </a:lnTo>
                <a:lnTo>
                  <a:pt x="296160" y="2524909"/>
                </a:lnTo>
                <a:lnTo>
                  <a:pt x="269236" y="2562810"/>
                </a:lnTo>
                <a:lnTo>
                  <a:pt x="243595" y="2601327"/>
                </a:lnTo>
                <a:lnTo>
                  <a:pt x="219235" y="2640430"/>
                </a:lnTo>
                <a:lnTo>
                  <a:pt x="196158" y="2680089"/>
                </a:lnTo>
                <a:lnTo>
                  <a:pt x="174362" y="2720274"/>
                </a:lnTo>
                <a:lnTo>
                  <a:pt x="153849" y="2760955"/>
                </a:lnTo>
                <a:lnTo>
                  <a:pt x="134618" y="2802103"/>
                </a:lnTo>
                <a:lnTo>
                  <a:pt x="116669" y="2843686"/>
                </a:lnTo>
                <a:lnTo>
                  <a:pt x="100002" y="2885674"/>
                </a:lnTo>
                <a:lnTo>
                  <a:pt x="84617" y="2928039"/>
                </a:lnTo>
                <a:lnTo>
                  <a:pt x="70514" y="2970749"/>
                </a:lnTo>
                <a:lnTo>
                  <a:pt x="57693" y="3013775"/>
                </a:lnTo>
                <a:lnTo>
                  <a:pt x="46154" y="3057087"/>
                </a:lnTo>
                <a:lnTo>
                  <a:pt x="35898" y="3100654"/>
                </a:lnTo>
                <a:lnTo>
                  <a:pt x="26923" y="3144447"/>
                </a:lnTo>
                <a:lnTo>
                  <a:pt x="19231" y="3188434"/>
                </a:lnTo>
                <a:lnTo>
                  <a:pt x="12820" y="3232588"/>
                </a:lnTo>
                <a:lnTo>
                  <a:pt x="7692" y="3276876"/>
                </a:lnTo>
                <a:lnTo>
                  <a:pt x="3846" y="3321270"/>
                </a:lnTo>
                <a:lnTo>
                  <a:pt x="1282" y="3365739"/>
                </a:lnTo>
                <a:lnTo>
                  <a:pt x="0" y="3410253"/>
                </a:lnTo>
                <a:lnTo>
                  <a:pt x="0" y="3454782"/>
                </a:lnTo>
                <a:lnTo>
                  <a:pt x="1282" y="3499296"/>
                </a:lnTo>
                <a:lnTo>
                  <a:pt x="3846" y="3543765"/>
                </a:lnTo>
                <a:lnTo>
                  <a:pt x="7692" y="3588159"/>
                </a:lnTo>
                <a:lnTo>
                  <a:pt x="12820" y="3632447"/>
                </a:lnTo>
                <a:lnTo>
                  <a:pt x="19231" y="3676600"/>
                </a:lnTo>
                <a:lnTo>
                  <a:pt x="26923" y="3720588"/>
                </a:lnTo>
                <a:lnTo>
                  <a:pt x="35898" y="3764381"/>
                </a:lnTo>
                <a:lnTo>
                  <a:pt x="46154" y="3807948"/>
                </a:lnTo>
                <a:lnTo>
                  <a:pt x="57693" y="3851259"/>
                </a:lnTo>
                <a:lnTo>
                  <a:pt x="70514" y="3894285"/>
                </a:lnTo>
                <a:lnTo>
                  <a:pt x="84617" y="3936996"/>
                </a:lnTo>
                <a:lnTo>
                  <a:pt x="100002" y="3979360"/>
                </a:lnTo>
                <a:lnTo>
                  <a:pt x="116669" y="4021349"/>
                </a:lnTo>
                <a:lnTo>
                  <a:pt x="134618" y="4062932"/>
                </a:lnTo>
                <a:lnTo>
                  <a:pt x="153849" y="4104079"/>
                </a:lnTo>
                <a:lnTo>
                  <a:pt x="174362" y="4144761"/>
                </a:lnTo>
                <a:lnTo>
                  <a:pt x="196158" y="4184946"/>
                </a:lnTo>
                <a:lnTo>
                  <a:pt x="219235" y="4224605"/>
                </a:lnTo>
                <a:lnTo>
                  <a:pt x="243595" y="4263708"/>
                </a:lnTo>
                <a:lnTo>
                  <a:pt x="269236" y="4302225"/>
                </a:lnTo>
                <a:lnTo>
                  <a:pt x="296160" y="4340126"/>
                </a:lnTo>
                <a:lnTo>
                  <a:pt x="324366" y="4377380"/>
                </a:lnTo>
                <a:lnTo>
                  <a:pt x="353854" y="4413958"/>
                </a:lnTo>
                <a:lnTo>
                  <a:pt x="384624" y="4449829"/>
                </a:lnTo>
                <a:lnTo>
                  <a:pt x="416676" y="4484964"/>
                </a:lnTo>
                <a:lnTo>
                  <a:pt x="450010" y="4519333"/>
                </a:lnTo>
                <a:lnTo>
                  <a:pt x="2788689" y="6858000"/>
                </a:lnTo>
                <a:lnTo>
                  <a:pt x="4809005" y="6858000"/>
                </a:lnTo>
                <a:lnTo>
                  <a:pt x="4809005" y="0"/>
                </a:lnTo>
                <a:close/>
              </a:path>
            </a:pathLst>
          </a:custGeom>
          <a:solidFill>
            <a:srgbClr val="1E4488"/>
          </a:solidFill>
        </p:spPr>
        <p:txBody>
          <a:bodyPr wrap="square" lIns="0" tIns="0" rIns="0" bIns="0" rtlCol="0"/>
          <a:lstStyle/>
          <a:p>
            <a:endParaRPr/>
          </a:p>
        </p:txBody>
      </p:sp>
      <p:sp>
        <p:nvSpPr>
          <p:cNvPr id="74" name="object 3">
            <a:extLst>
              <a:ext uri="{FF2B5EF4-FFF2-40B4-BE49-F238E27FC236}">
                <a16:creationId xmlns:a16="http://schemas.microsoft.com/office/drawing/2014/main" id="{A4EF990D-0314-42E6-881B-BE31B400E6A9}"/>
              </a:ext>
            </a:extLst>
          </p:cNvPr>
          <p:cNvSpPr/>
          <p:nvPr userDrawn="1"/>
        </p:nvSpPr>
        <p:spPr>
          <a:xfrm>
            <a:off x="0" y="3025875"/>
            <a:ext cx="1362710" cy="2724150"/>
          </a:xfrm>
          <a:custGeom>
            <a:avLst/>
            <a:gdLst/>
            <a:ahLst/>
            <a:cxnLst/>
            <a:rect l="l" t="t" r="r" b="b"/>
            <a:pathLst>
              <a:path w="1362710" h="2724150">
                <a:moveTo>
                  <a:pt x="0" y="0"/>
                </a:moveTo>
                <a:lnTo>
                  <a:pt x="0" y="2723845"/>
                </a:lnTo>
                <a:lnTo>
                  <a:pt x="42090" y="2719902"/>
                </a:lnTo>
                <a:lnTo>
                  <a:pt x="82937" y="2707878"/>
                </a:lnTo>
                <a:lnTo>
                  <a:pt x="121279" y="2687762"/>
                </a:lnTo>
                <a:lnTo>
                  <a:pt x="155854" y="2659545"/>
                </a:lnTo>
                <a:lnTo>
                  <a:pt x="1298117" y="1517281"/>
                </a:lnTo>
                <a:lnTo>
                  <a:pt x="1326271" y="1482815"/>
                </a:lnTo>
                <a:lnTo>
                  <a:pt x="1346380" y="1444600"/>
                </a:lnTo>
                <a:lnTo>
                  <a:pt x="1358446" y="1403886"/>
                </a:lnTo>
                <a:lnTo>
                  <a:pt x="1362468" y="1361924"/>
                </a:lnTo>
                <a:lnTo>
                  <a:pt x="1358446" y="1319962"/>
                </a:lnTo>
                <a:lnTo>
                  <a:pt x="1346380" y="1279250"/>
                </a:lnTo>
                <a:lnTo>
                  <a:pt x="1326271" y="1241038"/>
                </a:lnTo>
                <a:lnTo>
                  <a:pt x="1298117" y="1206576"/>
                </a:lnTo>
                <a:lnTo>
                  <a:pt x="155854" y="64300"/>
                </a:lnTo>
                <a:lnTo>
                  <a:pt x="121279" y="36088"/>
                </a:lnTo>
                <a:lnTo>
                  <a:pt x="82937" y="15971"/>
                </a:lnTo>
                <a:lnTo>
                  <a:pt x="42090" y="3944"/>
                </a:lnTo>
                <a:lnTo>
                  <a:pt x="0" y="0"/>
                </a:lnTo>
                <a:close/>
              </a:path>
            </a:pathLst>
          </a:custGeom>
          <a:solidFill>
            <a:srgbClr val="00A2C7"/>
          </a:solidFill>
        </p:spPr>
        <p:txBody>
          <a:bodyPr wrap="square" lIns="0" tIns="0" rIns="0" bIns="0" rtlCol="0"/>
          <a:lstStyle/>
          <a:p>
            <a:endParaRPr/>
          </a:p>
        </p:txBody>
      </p:sp>
      <p:grpSp>
        <p:nvGrpSpPr>
          <p:cNvPr id="80" name="object 4">
            <a:extLst>
              <a:ext uri="{FF2B5EF4-FFF2-40B4-BE49-F238E27FC236}">
                <a16:creationId xmlns:a16="http://schemas.microsoft.com/office/drawing/2014/main" id="{2CD2A92C-3D91-4BF1-AE66-27E8FAF0FBA5}"/>
              </a:ext>
            </a:extLst>
          </p:cNvPr>
          <p:cNvGrpSpPr/>
          <p:nvPr userDrawn="1"/>
        </p:nvGrpSpPr>
        <p:grpSpPr>
          <a:xfrm>
            <a:off x="7457975" y="849762"/>
            <a:ext cx="4735830" cy="6008370"/>
            <a:chOff x="7457975" y="849762"/>
            <a:chExt cx="4735830" cy="6008370"/>
          </a:xfrm>
        </p:grpSpPr>
        <p:sp>
          <p:nvSpPr>
            <p:cNvPr id="82" name="object 5">
              <a:extLst>
                <a:ext uri="{FF2B5EF4-FFF2-40B4-BE49-F238E27FC236}">
                  <a16:creationId xmlns:a16="http://schemas.microsoft.com/office/drawing/2014/main" id="{DDB16E11-971C-4766-8788-4D68F9970E0E}"/>
                </a:ext>
              </a:extLst>
            </p:cNvPr>
            <p:cNvSpPr/>
            <p:nvPr/>
          </p:nvSpPr>
          <p:spPr>
            <a:xfrm>
              <a:off x="7457975" y="1182016"/>
              <a:ext cx="4735830" cy="5676265"/>
            </a:xfrm>
            <a:custGeom>
              <a:avLst/>
              <a:gdLst/>
              <a:ahLst/>
              <a:cxnLst/>
              <a:rect l="l" t="t" r="r" b="b"/>
              <a:pathLst>
                <a:path w="4735830" h="5676265">
                  <a:moveTo>
                    <a:pt x="4735217" y="0"/>
                  </a:moveTo>
                  <a:lnTo>
                    <a:pt x="264147" y="4471096"/>
                  </a:lnTo>
                  <a:lnTo>
                    <a:pt x="228827" y="4508432"/>
                  </a:lnTo>
                  <a:lnTo>
                    <a:pt x="195886" y="4547396"/>
                  </a:lnTo>
                  <a:lnTo>
                    <a:pt x="165363" y="4587897"/>
                  </a:lnTo>
                  <a:lnTo>
                    <a:pt x="137296" y="4629844"/>
                  </a:lnTo>
                  <a:lnTo>
                    <a:pt x="111721" y="4673145"/>
                  </a:lnTo>
                  <a:lnTo>
                    <a:pt x="88678" y="4717708"/>
                  </a:lnTo>
                  <a:lnTo>
                    <a:pt x="68203" y="4763443"/>
                  </a:lnTo>
                  <a:lnTo>
                    <a:pt x="50336" y="4810258"/>
                  </a:lnTo>
                  <a:lnTo>
                    <a:pt x="35113" y="4858062"/>
                  </a:lnTo>
                  <a:lnTo>
                    <a:pt x="22573" y="4906763"/>
                  </a:lnTo>
                  <a:lnTo>
                    <a:pt x="12754" y="4956269"/>
                  </a:lnTo>
                  <a:lnTo>
                    <a:pt x="5694" y="5006491"/>
                  </a:lnTo>
                  <a:lnTo>
                    <a:pt x="1429" y="5057335"/>
                  </a:lnTo>
                  <a:lnTo>
                    <a:pt x="0" y="5108712"/>
                  </a:lnTo>
                  <a:lnTo>
                    <a:pt x="1289" y="5157454"/>
                  </a:lnTo>
                  <a:lnTo>
                    <a:pt x="5136" y="5205720"/>
                  </a:lnTo>
                  <a:lnTo>
                    <a:pt x="11506" y="5253431"/>
                  </a:lnTo>
                  <a:lnTo>
                    <a:pt x="20368" y="5300510"/>
                  </a:lnTo>
                  <a:lnTo>
                    <a:pt x="31686" y="5346879"/>
                  </a:lnTo>
                  <a:lnTo>
                    <a:pt x="45428" y="5392462"/>
                  </a:lnTo>
                  <a:lnTo>
                    <a:pt x="61562" y="5437181"/>
                  </a:lnTo>
                  <a:lnTo>
                    <a:pt x="80052" y="5480958"/>
                  </a:lnTo>
                  <a:lnTo>
                    <a:pt x="100867" y="5523717"/>
                  </a:lnTo>
                  <a:lnTo>
                    <a:pt x="123973" y="5565380"/>
                  </a:lnTo>
                  <a:lnTo>
                    <a:pt x="149337" y="5605869"/>
                  </a:lnTo>
                  <a:lnTo>
                    <a:pt x="176925" y="5645108"/>
                  </a:lnTo>
                  <a:lnTo>
                    <a:pt x="201178" y="5675983"/>
                  </a:lnTo>
                  <a:lnTo>
                    <a:pt x="245287" y="5675983"/>
                  </a:lnTo>
                  <a:lnTo>
                    <a:pt x="219864" y="5645627"/>
                  </a:lnTo>
                  <a:lnTo>
                    <a:pt x="190823" y="5606801"/>
                  </a:lnTo>
                  <a:lnTo>
                    <a:pt x="164098" y="5566623"/>
                  </a:lnTo>
                  <a:lnTo>
                    <a:pt x="139728" y="5525175"/>
                  </a:lnTo>
                  <a:lnTo>
                    <a:pt x="117754" y="5482542"/>
                  </a:lnTo>
                  <a:lnTo>
                    <a:pt x="98215" y="5438805"/>
                  </a:lnTo>
                  <a:lnTo>
                    <a:pt x="81151" y="5394048"/>
                  </a:lnTo>
                  <a:lnTo>
                    <a:pt x="66603" y="5348352"/>
                  </a:lnTo>
                  <a:lnTo>
                    <a:pt x="54611" y="5301802"/>
                  </a:lnTo>
                  <a:lnTo>
                    <a:pt x="45213" y="5254481"/>
                  </a:lnTo>
                  <a:lnTo>
                    <a:pt x="38452" y="5206470"/>
                  </a:lnTo>
                  <a:lnTo>
                    <a:pt x="34365" y="5157852"/>
                  </a:lnTo>
                  <a:lnTo>
                    <a:pt x="32994" y="5108712"/>
                  </a:lnTo>
                  <a:lnTo>
                    <a:pt x="34371" y="5059208"/>
                  </a:lnTo>
                  <a:lnTo>
                    <a:pt x="38479" y="5010218"/>
                  </a:lnTo>
                  <a:lnTo>
                    <a:pt x="45280" y="4961829"/>
                  </a:lnTo>
                  <a:lnTo>
                    <a:pt x="54738" y="4914130"/>
                  </a:lnTo>
                  <a:lnTo>
                    <a:pt x="66818" y="4867209"/>
                  </a:lnTo>
                  <a:lnTo>
                    <a:pt x="81482" y="4821153"/>
                  </a:lnTo>
                  <a:lnTo>
                    <a:pt x="98694" y="4776051"/>
                  </a:lnTo>
                  <a:lnTo>
                    <a:pt x="118419" y="4731990"/>
                  </a:lnTo>
                  <a:lnTo>
                    <a:pt x="140618" y="4689059"/>
                  </a:lnTo>
                  <a:lnTo>
                    <a:pt x="165257" y="4647346"/>
                  </a:lnTo>
                  <a:lnTo>
                    <a:pt x="192299" y="4606938"/>
                  </a:lnTo>
                  <a:lnTo>
                    <a:pt x="221707" y="4567923"/>
                  </a:lnTo>
                  <a:lnTo>
                    <a:pt x="253445" y="4530389"/>
                  </a:lnTo>
                  <a:lnTo>
                    <a:pt x="287477" y="4494425"/>
                  </a:lnTo>
                  <a:lnTo>
                    <a:pt x="4735217" y="46647"/>
                  </a:lnTo>
                  <a:lnTo>
                    <a:pt x="4735217" y="0"/>
                  </a:lnTo>
                  <a:close/>
                </a:path>
              </a:pathLst>
            </a:custGeom>
            <a:solidFill>
              <a:srgbClr val="152847"/>
            </a:solidFill>
          </p:spPr>
          <p:txBody>
            <a:bodyPr wrap="square" lIns="0" tIns="0" rIns="0" bIns="0" rtlCol="0"/>
            <a:lstStyle/>
            <a:p>
              <a:endParaRPr/>
            </a:p>
          </p:txBody>
        </p:sp>
        <p:sp>
          <p:nvSpPr>
            <p:cNvPr id="83" name="object 6">
              <a:extLst>
                <a:ext uri="{FF2B5EF4-FFF2-40B4-BE49-F238E27FC236}">
                  <a16:creationId xmlns:a16="http://schemas.microsoft.com/office/drawing/2014/main" id="{87912CED-CAD1-45F9-B0BA-D1ABD9FE9D0E}"/>
                </a:ext>
              </a:extLst>
            </p:cNvPr>
            <p:cNvSpPr/>
            <p:nvPr/>
          </p:nvSpPr>
          <p:spPr>
            <a:xfrm>
              <a:off x="10905660" y="3825984"/>
              <a:ext cx="1287780" cy="3032125"/>
            </a:xfrm>
            <a:custGeom>
              <a:avLst/>
              <a:gdLst/>
              <a:ahLst/>
              <a:cxnLst/>
              <a:rect l="l" t="t" r="r" b="b"/>
              <a:pathLst>
                <a:path w="1287779" h="3032125">
                  <a:moveTo>
                    <a:pt x="1287532" y="0"/>
                  </a:moveTo>
                  <a:lnTo>
                    <a:pt x="263406" y="1024126"/>
                  </a:lnTo>
                  <a:lnTo>
                    <a:pt x="230480" y="1058827"/>
                  </a:lnTo>
                  <a:lnTo>
                    <a:pt x="199749" y="1094815"/>
                  </a:lnTo>
                  <a:lnTo>
                    <a:pt x="171214" y="1132001"/>
                  </a:lnTo>
                  <a:lnTo>
                    <a:pt x="144873" y="1170298"/>
                  </a:lnTo>
                  <a:lnTo>
                    <a:pt x="120727" y="1209616"/>
                  </a:lnTo>
                  <a:lnTo>
                    <a:pt x="98777" y="1249867"/>
                  </a:lnTo>
                  <a:lnTo>
                    <a:pt x="79021" y="1290961"/>
                  </a:lnTo>
                  <a:lnTo>
                    <a:pt x="61461" y="1332810"/>
                  </a:lnTo>
                  <a:lnTo>
                    <a:pt x="46096" y="1375325"/>
                  </a:lnTo>
                  <a:lnTo>
                    <a:pt x="32925" y="1418417"/>
                  </a:lnTo>
                  <a:lnTo>
                    <a:pt x="21950" y="1461998"/>
                  </a:lnTo>
                  <a:lnTo>
                    <a:pt x="13170" y="1505978"/>
                  </a:lnTo>
                  <a:lnTo>
                    <a:pt x="6585" y="1550268"/>
                  </a:lnTo>
                  <a:lnTo>
                    <a:pt x="2195" y="1594781"/>
                  </a:lnTo>
                  <a:lnTo>
                    <a:pt x="0" y="1639427"/>
                  </a:lnTo>
                  <a:lnTo>
                    <a:pt x="0" y="1684118"/>
                  </a:lnTo>
                  <a:lnTo>
                    <a:pt x="2195" y="1728764"/>
                  </a:lnTo>
                  <a:lnTo>
                    <a:pt x="6585" y="1773276"/>
                  </a:lnTo>
                  <a:lnTo>
                    <a:pt x="13170" y="1817567"/>
                  </a:lnTo>
                  <a:lnTo>
                    <a:pt x="21950" y="1861547"/>
                  </a:lnTo>
                  <a:lnTo>
                    <a:pt x="32925" y="1905127"/>
                  </a:lnTo>
                  <a:lnTo>
                    <a:pt x="46096" y="1948218"/>
                  </a:lnTo>
                  <a:lnTo>
                    <a:pt x="61461" y="1990733"/>
                  </a:lnTo>
                  <a:lnTo>
                    <a:pt x="79021" y="2032581"/>
                  </a:lnTo>
                  <a:lnTo>
                    <a:pt x="98777" y="2073674"/>
                  </a:lnTo>
                  <a:lnTo>
                    <a:pt x="120727" y="2113924"/>
                  </a:lnTo>
                  <a:lnTo>
                    <a:pt x="144873" y="2153241"/>
                  </a:lnTo>
                  <a:lnTo>
                    <a:pt x="171214" y="2191537"/>
                  </a:lnTo>
                  <a:lnTo>
                    <a:pt x="199749" y="2228723"/>
                  </a:lnTo>
                  <a:lnTo>
                    <a:pt x="230480" y="2264710"/>
                  </a:lnTo>
                  <a:lnTo>
                    <a:pt x="263406" y="2299409"/>
                  </a:lnTo>
                  <a:lnTo>
                    <a:pt x="996012" y="3032015"/>
                  </a:lnTo>
                  <a:lnTo>
                    <a:pt x="1042659" y="3032015"/>
                  </a:lnTo>
                  <a:lnTo>
                    <a:pt x="286723" y="2276092"/>
                  </a:lnTo>
                  <a:lnTo>
                    <a:pt x="253981" y="2241527"/>
                  </a:lnTo>
                  <a:lnTo>
                    <a:pt x="223497" y="2205641"/>
                  </a:lnTo>
                  <a:lnTo>
                    <a:pt x="195271" y="2168526"/>
                  </a:lnTo>
                  <a:lnTo>
                    <a:pt x="169304" y="2130278"/>
                  </a:lnTo>
                  <a:lnTo>
                    <a:pt x="145594" y="2090992"/>
                  </a:lnTo>
                  <a:lnTo>
                    <a:pt x="124143" y="2050761"/>
                  </a:lnTo>
                  <a:lnTo>
                    <a:pt x="104949" y="2009680"/>
                  </a:lnTo>
                  <a:lnTo>
                    <a:pt x="88014" y="1967844"/>
                  </a:lnTo>
                  <a:lnTo>
                    <a:pt x="73336" y="1925346"/>
                  </a:lnTo>
                  <a:lnTo>
                    <a:pt x="60917" y="1882283"/>
                  </a:lnTo>
                  <a:lnTo>
                    <a:pt x="50756" y="1838746"/>
                  </a:lnTo>
                  <a:lnTo>
                    <a:pt x="42852" y="1794833"/>
                  </a:lnTo>
                  <a:lnTo>
                    <a:pt x="37207" y="1750636"/>
                  </a:lnTo>
                  <a:lnTo>
                    <a:pt x="33820" y="1706250"/>
                  </a:lnTo>
                  <a:lnTo>
                    <a:pt x="32691" y="1661769"/>
                  </a:lnTo>
                  <a:lnTo>
                    <a:pt x="33820" y="1617289"/>
                  </a:lnTo>
                  <a:lnTo>
                    <a:pt x="37207" y="1572903"/>
                  </a:lnTo>
                  <a:lnTo>
                    <a:pt x="42852" y="1528706"/>
                  </a:lnTo>
                  <a:lnTo>
                    <a:pt x="50756" y="1484793"/>
                  </a:lnTo>
                  <a:lnTo>
                    <a:pt x="60917" y="1441257"/>
                  </a:lnTo>
                  <a:lnTo>
                    <a:pt x="73336" y="1398194"/>
                  </a:lnTo>
                  <a:lnTo>
                    <a:pt x="88014" y="1355697"/>
                  </a:lnTo>
                  <a:lnTo>
                    <a:pt x="104949" y="1313861"/>
                  </a:lnTo>
                  <a:lnTo>
                    <a:pt x="124143" y="1272781"/>
                  </a:lnTo>
                  <a:lnTo>
                    <a:pt x="145594" y="1232551"/>
                  </a:lnTo>
                  <a:lnTo>
                    <a:pt x="169304" y="1193265"/>
                  </a:lnTo>
                  <a:lnTo>
                    <a:pt x="195271" y="1155019"/>
                  </a:lnTo>
                  <a:lnTo>
                    <a:pt x="223497" y="1117905"/>
                  </a:lnTo>
                  <a:lnTo>
                    <a:pt x="253981" y="1082020"/>
                  </a:lnTo>
                  <a:lnTo>
                    <a:pt x="286723" y="1047456"/>
                  </a:lnTo>
                  <a:lnTo>
                    <a:pt x="1287532" y="46647"/>
                  </a:lnTo>
                  <a:lnTo>
                    <a:pt x="1287532" y="0"/>
                  </a:lnTo>
                  <a:close/>
                </a:path>
              </a:pathLst>
            </a:custGeom>
            <a:solidFill>
              <a:srgbClr val="E6E6E6"/>
            </a:solidFill>
          </p:spPr>
          <p:txBody>
            <a:bodyPr wrap="square" lIns="0" tIns="0" rIns="0" bIns="0" rtlCol="0"/>
            <a:lstStyle/>
            <a:p>
              <a:endParaRPr/>
            </a:p>
          </p:txBody>
        </p:sp>
        <p:sp>
          <p:nvSpPr>
            <p:cNvPr id="84" name="object 7">
              <a:extLst>
                <a:ext uri="{FF2B5EF4-FFF2-40B4-BE49-F238E27FC236}">
                  <a16:creationId xmlns:a16="http://schemas.microsoft.com/office/drawing/2014/main" id="{8CDEB487-BFAD-462B-A068-05C3CAFEAD94}"/>
                </a:ext>
              </a:extLst>
            </p:cNvPr>
            <p:cNvSpPr/>
            <p:nvPr/>
          </p:nvSpPr>
          <p:spPr>
            <a:xfrm>
              <a:off x="7757058" y="849769"/>
              <a:ext cx="3896995" cy="5980430"/>
            </a:xfrm>
            <a:custGeom>
              <a:avLst/>
              <a:gdLst/>
              <a:ahLst/>
              <a:cxnLst/>
              <a:rect l="l" t="t" r="r" b="b"/>
              <a:pathLst>
                <a:path w="3896995" h="5980430">
                  <a:moveTo>
                    <a:pt x="1592364" y="796175"/>
                  </a:moveTo>
                  <a:lnTo>
                    <a:pt x="818502" y="9232"/>
                  </a:lnTo>
                  <a:lnTo>
                    <a:pt x="796175" y="0"/>
                  </a:lnTo>
                  <a:lnTo>
                    <a:pt x="784301" y="2311"/>
                  </a:lnTo>
                  <a:lnTo>
                    <a:pt x="773861" y="9232"/>
                  </a:lnTo>
                  <a:lnTo>
                    <a:pt x="9245" y="773849"/>
                  </a:lnTo>
                  <a:lnTo>
                    <a:pt x="2311" y="784301"/>
                  </a:lnTo>
                  <a:lnTo>
                    <a:pt x="0" y="796175"/>
                  </a:lnTo>
                  <a:lnTo>
                    <a:pt x="2311" y="808050"/>
                  </a:lnTo>
                  <a:lnTo>
                    <a:pt x="9245" y="818489"/>
                  </a:lnTo>
                  <a:lnTo>
                    <a:pt x="773861" y="1583118"/>
                  </a:lnTo>
                  <a:lnTo>
                    <a:pt x="784301" y="1590052"/>
                  </a:lnTo>
                  <a:lnTo>
                    <a:pt x="796175" y="1592364"/>
                  </a:lnTo>
                  <a:lnTo>
                    <a:pt x="808050" y="1590052"/>
                  </a:lnTo>
                  <a:lnTo>
                    <a:pt x="818502" y="1583118"/>
                  </a:lnTo>
                  <a:lnTo>
                    <a:pt x="1583118" y="818489"/>
                  </a:lnTo>
                  <a:lnTo>
                    <a:pt x="1590052" y="808050"/>
                  </a:lnTo>
                  <a:lnTo>
                    <a:pt x="1592364" y="796175"/>
                  </a:lnTo>
                  <a:close/>
                </a:path>
                <a:path w="3896995" h="5980430">
                  <a:moveTo>
                    <a:pt x="2430805" y="4952047"/>
                  </a:moveTo>
                  <a:lnTo>
                    <a:pt x="1431442" y="3935819"/>
                  </a:lnTo>
                  <a:lnTo>
                    <a:pt x="1402626" y="3923868"/>
                  </a:lnTo>
                  <a:lnTo>
                    <a:pt x="1387284" y="3926865"/>
                  </a:lnTo>
                  <a:lnTo>
                    <a:pt x="1373797" y="3935819"/>
                  </a:lnTo>
                  <a:lnTo>
                    <a:pt x="386384" y="4923231"/>
                  </a:lnTo>
                  <a:lnTo>
                    <a:pt x="377431" y="4936706"/>
                  </a:lnTo>
                  <a:lnTo>
                    <a:pt x="374446" y="4952047"/>
                  </a:lnTo>
                  <a:lnTo>
                    <a:pt x="377431" y="4967389"/>
                  </a:lnTo>
                  <a:lnTo>
                    <a:pt x="386384" y="4980876"/>
                  </a:lnTo>
                  <a:lnTo>
                    <a:pt x="1373797" y="5968289"/>
                  </a:lnTo>
                  <a:lnTo>
                    <a:pt x="1387284" y="5977242"/>
                  </a:lnTo>
                  <a:lnTo>
                    <a:pt x="1402626" y="5980227"/>
                  </a:lnTo>
                  <a:lnTo>
                    <a:pt x="1417955" y="5977242"/>
                  </a:lnTo>
                  <a:lnTo>
                    <a:pt x="1431442" y="5968289"/>
                  </a:lnTo>
                  <a:lnTo>
                    <a:pt x="2418867" y="4980876"/>
                  </a:lnTo>
                  <a:lnTo>
                    <a:pt x="2427821" y="4967389"/>
                  </a:lnTo>
                  <a:lnTo>
                    <a:pt x="2430805" y="4952047"/>
                  </a:lnTo>
                  <a:close/>
                </a:path>
                <a:path w="3896995" h="5980430">
                  <a:moveTo>
                    <a:pt x="3896855" y="2505964"/>
                  </a:moveTo>
                  <a:lnTo>
                    <a:pt x="3877970" y="2460358"/>
                  </a:lnTo>
                  <a:lnTo>
                    <a:pt x="2315756" y="898169"/>
                  </a:lnTo>
                  <a:lnTo>
                    <a:pt x="2270163" y="879284"/>
                  </a:lnTo>
                  <a:lnTo>
                    <a:pt x="2245893" y="883996"/>
                  </a:lnTo>
                  <a:lnTo>
                    <a:pt x="2224570" y="898169"/>
                  </a:lnTo>
                  <a:lnTo>
                    <a:pt x="662355" y="2460358"/>
                  </a:lnTo>
                  <a:lnTo>
                    <a:pt x="648182" y="2481694"/>
                  </a:lnTo>
                  <a:lnTo>
                    <a:pt x="643458" y="2505964"/>
                  </a:lnTo>
                  <a:lnTo>
                    <a:pt x="648182" y="2530233"/>
                  </a:lnTo>
                  <a:lnTo>
                    <a:pt x="662355" y="2551569"/>
                  </a:lnTo>
                  <a:lnTo>
                    <a:pt x="2224570" y="4113771"/>
                  </a:lnTo>
                  <a:lnTo>
                    <a:pt x="2245893" y="4127931"/>
                  </a:lnTo>
                  <a:lnTo>
                    <a:pt x="2270163" y="4132656"/>
                  </a:lnTo>
                  <a:lnTo>
                    <a:pt x="2294432" y="4127931"/>
                  </a:lnTo>
                  <a:lnTo>
                    <a:pt x="2315756" y="4113771"/>
                  </a:lnTo>
                  <a:lnTo>
                    <a:pt x="3877970" y="2551569"/>
                  </a:lnTo>
                  <a:lnTo>
                    <a:pt x="3892131" y="2530233"/>
                  </a:lnTo>
                  <a:lnTo>
                    <a:pt x="3896855" y="2505964"/>
                  </a:lnTo>
                  <a:close/>
                </a:path>
              </a:pathLst>
            </a:custGeom>
            <a:solidFill>
              <a:srgbClr val="152847"/>
            </a:solidFill>
          </p:spPr>
          <p:txBody>
            <a:bodyPr wrap="square" lIns="0" tIns="0" rIns="0" bIns="0" rtlCol="0"/>
            <a:lstStyle/>
            <a:p>
              <a:endParaRPr/>
            </a:p>
          </p:txBody>
        </p:sp>
      </p:grpSp>
      <p:sp>
        <p:nvSpPr>
          <p:cNvPr id="87" name="object 8">
            <a:extLst>
              <a:ext uri="{FF2B5EF4-FFF2-40B4-BE49-F238E27FC236}">
                <a16:creationId xmlns:a16="http://schemas.microsoft.com/office/drawing/2014/main" id="{546D0E88-D433-424C-A0AF-307F1EF97EC2}"/>
              </a:ext>
            </a:extLst>
          </p:cNvPr>
          <p:cNvSpPr/>
          <p:nvPr userDrawn="1"/>
        </p:nvSpPr>
        <p:spPr>
          <a:xfrm>
            <a:off x="2453500" y="3051728"/>
            <a:ext cx="4520234" cy="999877"/>
          </a:xfrm>
          <a:prstGeom prst="rect">
            <a:avLst/>
          </a:prstGeom>
          <a:blipFill>
            <a:blip r:embed="rId2" cstate="print"/>
            <a:stretch>
              <a:fillRect/>
            </a:stretch>
          </a:blipFill>
        </p:spPr>
        <p:txBody>
          <a:bodyPr wrap="square" lIns="0" tIns="0" rIns="0" bIns="0" rtlCol="0"/>
          <a:lstStyle/>
          <a:p>
            <a:endParaRPr/>
          </a:p>
        </p:txBody>
      </p:sp>
      <p:sp>
        <p:nvSpPr>
          <p:cNvPr id="88" name="object 9">
            <a:extLst>
              <a:ext uri="{FF2B5EF4-FFF2-40B4-BE49-F238E27FC236}">
                <a16:creationId xmlns:a16="http://schemas.microsoft.com/office/drawing/2014/main" id="{31C389DF-0882-41A6-A15F-29AAC4D60D96}"/>
              </a:ext>
            </a:extLst>
          </p:cNvPr>
          <p:cNvSpPr txBox="1"/>
          <p:nvPr userDrawn="1"/>
        </p:nvSpPr>
        <p:spPr>
          <a:xfrm rot="21540000">
            <a:off x="2486162" y="3105891"/>
            <a:ext cx="3731121" cy="149860"/>
          </a:xfrm>
          <a:prstGeom prst="rect">
            <a:avLst/>
          </a:prstGeom>
        </p:spPr>
        <p:txBody>
          <a:bodyPr vert="horz" wrap="square" lIns="0" tIns="0" rIns="0" bIns="0" rtlCol="0">
            <a:spAutoFit/>
          </a:bodyPr>
          <a:lstStyle/>
          <a:p>
            <a:pPr>
              <a:lnSpc>
                <a:spcPts val="1180"/>
              </a:lnSpc>
            </a:pPr>
            <a:r>
              <a:rPr sz="1150" spc="5" dirty="0">
                <a:solidFill>
                  <a:srgbClr val="FFFFFF"/>
                </a:solidFill>
                <a:latin typeface="Montserrat-Medium"/>
                <a:cs typeface="Montserrat-Medium"/>
              </a:rPr>
              <a:t>Ekolojik, Ekon</a:t>
            </a:r>
            <a:r>
              <a:rPr sz="1725" spc="7" baseline="2415" dirty="0">
                <a:solidFill>
                  <a:srgbClr val="FFFFFF"/>
                </a:solidFill>
                <a:latin typeface="Montserrat-Medium"/>
                <a:cs typeface="Montserrat-Medium"/>
              </a:rPr>
              <a:t>omik </a:t>
            </a:r>
            <a:r>
              <a:rPr sz="1725" baseline="2415" dirty="0">
                <a:solidFill>
                  <a:srgbClr val="FFFFFF"/>
                </a:solidFill>
                <a:latin typeface="Montserrat-Medium"/>
                <a:cs typeface="Montserrat-Medium"/>
              </a:rPr>
              <a:t>ve Sosyal </a:t>
            </a:r>
            <a:r>
              <a:rPr sz="1725" spc="7" baseline="2415" dirty="0">
                <a:solidFill>
                  <a:srgbClr val="FFFFFF"/>
                </a:solidFill>
                <a:latin typeface="Montserrat-Medium"/>
                <a:cs typeface="Montserrat-Medium"/>
              </a:rPr>
              <a:t>Sürdürülebilir</a:t>
            </a:r>
            <a:r>
              <a:rPr sz="1725" spc="7" baseline="4830" dirty="0">
                <a:solidFill>
                  <a:srgbClr val="FFFFFF"/>
                </a:solidFill>
                <a:latin typeface="Montserrat-Medium"/>
                <a:cs typeface="Montserrat-Medium"/>
              </a:rPr>
              <a:t>lik</a:t>
            </a:r>
            <a:r>
              <a:rPr sz="1725" spc="44" baseline="4830" dirty="0">
                <a:solidFill>
                  <a:srgbClr val="FFFFFF"/>
                </a:solidFill>
                <a:latin typeface="Montserrat-Medium"/>
                <a:cs typeface="Montserrat-Medium"/>
              </a:rPr>
              <a:t> </a:t>
            </a:r>
            <a:r>
              <a:rPr sz="1725" spc="15" baseline="4830" dirty="0">
                <a:solidFill>
                  <a:srgbClr val="FFFFFF"/>
                </a:solidFill>
                <a:latin typeface="Montserrat-Medium"/>
                <a:cs typeface="Montserrat-Medium"/>
              </a:rPr>
              <a:t>İçin</a:t>
            </a:r>
            <a:endParaRPr sz="1725" baseline="4830">
              <a:latin typeface="Montserrat-Medium"/>
              <a:cs typeface="Montserrat-Medium"/>
            </a:endParaRPr>
          </a:p>
        </p:txBody>
      </p:sp>
      <p:sp>
        <p:nvSpPr>
          <p:cNvPr id="90" name="object 10">
            <a:extLst>
              <a:ext uri="{FF2B5EF4-FFF2-40B4-BE49-F238E27FC236}">
                <a16:creationId xmlns:a16="http://schemas.microsoft.com/office/drawing/2014/main" id="{C19FFE62-5BAF-4828-8D0E-DA650DD2D8BD}"/>
              </a:ext>
            </a:extLst>
          </p:cNvPr>
          <p:cNvSpPr/>
          <p:nvPr userDrawn="1"/>
        </p:nvSpPr>
        <p:spPr>
          <a:xfrm>
            <a:off x="1729224" y="3373912"/>
            <a:ext cx="1398482" cy="608249"/>
          </a:xfrm>
          <a:prstGeom prst="rect">
            <a:avLst/>
          </a:prstGeom>
          <a:blipFill>
            <a:blip r:embed="rId3" cstate="print"/>
            <a:stretch>
              <a:fillRect/>
            </a:stretch>
          </a:blipFill>
        </p:spPr>
        <p:txBody>
          <a:bodyPr wrap="square" lIns="0" tIns="0" rIns="0" bIns="0" rtlCol="0"/>
          <a:lstStyle/>
          <a:p>
            <a:endParaRPr/>
          </a:p>
        </p:txBody>
      </p:sp>
      <p:grpSp>
        <p:nvGrpSpPr>
          <p:cNvPr id="91" name="object 11">
            <a:extLst>
              <a:ext uri="{FF2B5EF4-FFF2-40B4-BE49-F238E27FC236}">
                <a16:creationId xmlns:a16="http://schemas.microsoft.com/office/drawing/2014/main" id="{9B9F175E-2A4B-4324-82AA-B2605745DB57}"/>
              </a:ext>
            </a:extLst>
          </p:cNvPr>
          <p:cNvGrpSpPr/>
          <p:nvPr userDrawn="1"/>
        </p:nvGrpSpPr>
        <p:grpSpPr>
          <a:xfrm>
            <a:off x="7746418" y="853160"/>
            <a:ext cx="4094479" cy="5984240"/>
            <a:chOff x="7746418" y="853160"/>
            <a:chExt cx="4094479" cy="5984240"/>
          </a:xfrm>
        </p:grpSpPr>
        <p:sp>
          <p:nvSpPr>
            <p:cNvPr id="92" name="object 12">
              <a:extLst>
                <a:ext uri="{FF2B5EF4-FFF2-40B4-BE49-F238E27FC236}">
                  <a16:creationId xmlns:a16="http://schemas.microsoft.com/office/drawing/2014/main" id="{9E9F869D-E945-405A-A460-B19E1D7ECAFB}"/>
                </a:ext>
              </a:extLst>
            </p:cNvPr>
            <p:cNvSpPr/>
            <p:nvPr/>
          </p:nvSpPr>
          <p:spPr>
            <a:xfrm>
              <a:off x="8219122" y="1537271"/>
              <a:ext cx="3621585" cy="3621576"/>
            </a:xfrm>
            <a:prstGeom prst="rect">
              <a:avLst/>
            </a:prstGeom>
            <a:blipFill>
              <a:blip r:embed="rId4" cstate="print"/>
              <a:stretch>
                <a:fillRect/>
              </a:stretch>
            </a:blipFill>
          </p:spPr>
          <p:txBody>
            <a:bodyPr wrap="square" lIns="0" tIns="0" rIns="0" bIns="0" rtlCol="0"/>
            <a:lstStyle/>
            <a:p>
              <a:endParaRPr/>
            </a:p>
          </p:txBody>
        </p:sp>
        <p:sp>
          <p:nvSpPr>
            <p:cNvPr id="93" name="object 13">
              <a:extLst>
                <a:ext uri="{FF2B5EF4-FFF2-40B4-BE49-F238E27FC236}">
                  <a16:creationId xmlns:a16="http://schemas.microsoft.com/office/drawing/2014/main" id="{88A3F8C4-18B6-4E90-A8B0-A181B7B63D95}"/>
                </a:ext>
              </a:extLst>
            </p:cNvPr>
            <p:cNvSpPr/>
            <p:nvPr/>
          </p:nvSpPr>
          <p:spPr>
            <a:xfrm>
              <a:off x="8128418" y="4774717"/>
              <a:ext cx="2058466" cy="2062549"/>
            </a:xfrm>
            <a:prstGeom prst="rect">
              <a:avLst/>
            </a:prstGeom>
            <a:blipFill>
              <a:blip r:embed="rId5" cstate="print"/>
              <a:stretch>
                <a:fillRect/>
              </a:stretch>
            </a:blipFill>
          </p:spPr>
          <p:txBody>
            <a:bodyPr wrap="square" lIns="0" tIns="0" rIns="0" bIns="0" rtlCol="0"/>
            <a:lstStyle/>
            <a:p>
              <a:endParaRPr/>
            </a:p>
          </p:txBody>
        </p:sp>
        <p:sp>
          <p:nvSpPr>
            <p:cNvPr id="94" name="object 14">
              <a:extLst>
                <a:ext uri="{FF2B5EF4-FFF2-40B4-BE49-F238E27FC236}">
                  <a16:creationId xmlns:a16="http://schemas.microsoft.com/office/drawing/2014/main" id="{45CAE1F6-CEB3-4E3A-B9F6-921F64554F57}"/>
                </a:ext>
              </a:extLst>
            </p:cNvPr>
            <p:cNvSpPr/>
            <p:nvPr/>
          </p:nvSpPr>
          <p:spPr>
            <a:xfrm>
              <a:off x="7746418" y="853160"/>
              <a:ext cx="1597231" cy="1597234"/>
            </a:xfrm>
            <a:prstGeom prst="rect">
              <a:avLst/>
            </a:prstGeom>
            <a:blipFill>
              <a:blip r:embed="rId6" cstate="print"/>
              <a:stretch>
                <a:fillRect/>
              </a:stretch>
            </a:blipFill>
          </p:spPr>
          <p:txBody>
            <a:bodyPr wrap="square" lIns="0" tIns="0" rIns="0" bIns="0" rtlCol="0"/>
            <a:lstStyle/>
            <a:p>
              <a:endParaRPr/>
            </a:p>
          </p:txBody>
        </p:sp>
      </p:grpSp>
      <p:grpSp>
        <p:nvGrpSpPr>
          <p:cNvPr id="95" name="object 15">
            <a:extLst>
              <a:ext uri="{FF2B5EF4-FFF2-40B4-BE49-F238E27FC236}">
                <a16:creationId xmlns:a16="http://schemas.microsoft.com/office/drawing/2014/main" id="{5E09A04F-1D81-45D7-AB3C-507DDC935D56}"/>
              </a:ext>
            </a:extLst>
          </p:cNvPr>
          <p:cNvGrpSpPr/>
          <p:nvPr userDrawn="1"/>
        </p:nvGrpSpPr>
        <p:grpSpPr>
          <a:xfrm>
            <a:off x="3901961" y="6437185"/>
            <a:ext cx="1766570" cy="182880"/>
            <a:chOff x="3901961" y="6437185"/>
            <a:chExt cx="1766570" cy="182880"/>
          </a:xfrm>
        </p:grpSpPr>
        <p:sp>
          <p:nvSpPr>
            <p:cNvPr id="96" name="object 16">
              <a:extLst>
                <a:ext uri="{FF2B5EF4-FFF2-40B4-BE49-F238E27FC236}">
                  <a16:creationId xmlns:a16="http://schemas.microsoft.com/office/drawing/2014/main" id="{B9E27A34-86E6-4E3F-92F2-20DD994CB669}"/>
                </a:ext>
              </a:extLst>
            </p:cNvPr>
            <p:cNvSpPr/>
            <p:nvPr/>
          </p:nvSpPr>
          <p:spPr>
            <a:xfrm>
              <a:off x="3901960" y="6437185"/>
              <a:ext cx="1452880" cy="182880"/>
            </a:xfrm>
            <a:custGeom>
              <a:avLst/>
              <a:gdLst/>
              <a:ahLst/>
              <a:cxnLst/>
              <a:rect l="l" t="t" r="r" b="b"/>
              <a:pathLst>
                <a:path w="1452879" h="182879">
                  <a:moveTo>
                    <a:pt x="156413" y="51777"/>
                  </a:moveTo>
                  <a:lnTo>
                    <a:pt x="141249" y="51777"/>
                  </a:lnTo>
                  <a:lnTo>
                    <a:pt x="113385" y="127203"/>
                  </a:lnTo>
                  <a:lnTo>
                    <a:pt x="85699" y="51777"/>
                  </a:lnTo>
                  <a:lnTo>
                    <a:pt x="71412" y="51777"/>
                  </a:lnTo>
                  <a:lnTo>
                    <a:pt x="43192" y="126847"/>
                  </a:lnTo>
                  <a:lnTo>
                    <a:pt x="16040" y="51777"/>
                  </a:lnTo>
                  <a:lnTo>
                    <a:pt x="0" y="51777"/>
                  </a:lnTo>
                  <a:lnTo>
                    <a:pt x="34734" y="146062"/>
                  </a:lnTo>
                  <a:lnTo>
                    <a:pt x="50952" y="146062"/>
                  </a:lnTo>
                  <a:lnTo>
                    <a:pt x="78295" y="74549"/>
                  </a:lnTo>
                  <a:lnTo>
                    <a:pt x="105270" y="146062"/>
                  </a:lnTo>
                  <a:lnTo>
                    <a:pt x="121488" y="146062"/>
                  </a:lnTo>
                  <a:lnTo>
                    <a:pt x="156413" y="51777"/>
                  </a:lnTo>
                  <a:close/>
                </a:path>
                <a:path w="1452879" h="182879">
                  <a:moveTo>
                    <a:pt x="313588" y="51777"/>
                  </a:moveTo>
                  <a:lnTo>
                    <a:pt x="298424" y="51777"/>
                  </a:lnTo>
                  <a:lnTo>
                    <a:pt x="270560" y="127203"/>
                  </a:lnTo>
                  <a:lnTo>
                    <a:pt x="242874" y="51777"/>
                  </a:lnTo>
                  <a:lnTo>
                    <a:pt x="228587" y="51777"/>
                  </a:lnTo>
                  <a:lnTo>
                    <a:pt x="200367" y="126847"/>
                  </a:lnTo>
                  <a:lnTo>
                    <a:pt x="173215" y="51777"/>
                  </a:lnTo>
                  <a:lnTo>
                    <a:pt x="157175" y="51777"/>
                  </a:lnTo>
                  <a:lnTo>
                    <a:pt x="191909" y="146062"/>
                  </a:lnTo>
                  <a:lnTo>
                    <a:pt x="208127" y="146062"/>
                  </a:lnTo>
                  <a:lnTo>
                    <a:pt x="235470" y="74549"/>
                  </a:lnTo>
                  <a:lnTo>
                    <a:pt x="262445" y="146062"/>
                  </a:lnTo>
                  <a:lnTo>
                    <a:pt x="278663" y="146062"/>
                  </a:lnTo>
                  <a:lnTo>
                    <a:pt x="313588" y="51777"/>
                  </a:lnTo>
                  <a:close/>
                </a:path>
                <a:path w="1452879" h="182879">
                  <a:moveTo>
                    <a:pt x="470750" y="51777"/>
                  </a:moveTo>
                  <a:lnTo>
                    <a:pt x="455587" y="51777"/>
                  </a:lnTo>
                  <a:lnTo>
                    <a:pt x="427723" y="127203"/>
                  </a:lnTo>
                  <a:lnTo>
                    <a:pt x="400037" y="51777"/>
                  </a:lnTo>
                  <a:lnTo>
                    <a:pt x="385749" y="51777"/>
                  </a:lnTo>
                  <a:lnTo>
                    <a:pt x="357530" y="126847"/>
                  </a:lnTo>
                  <a:lnTo>
                    <a:pt x="330377" y="51777"/>
                  </a:lnTo>
                  <a:lnTo>
                    <a:pt x="314337" y="51777"/>
                  </a:lnTo>
                  <a:lnTo>
                    <a:pt x="349072" y="146062"/>
                  </a:lnTo>
                  <a:lnTo>
                    <a:pt x="365290" y="146062"/>
                  </a:lnTo>
                  <a:lnTo>
                    <a:pt x="392633" y="74549"/>
                  </a:lnTo>
                  <a:lnTo>
                    <a:pt x="419608" y="146062"/>
                  </a:lnTo>
                  <a:lnTo>
                    <a:pt x="435825" y="146062"/>
                  </a:lnTo>
                  <a:lnTo>
                    <a:pt x="470750" y="51777"/>
                  </a:lnTo>
                  <a:close/>
                </a:path>
                <a:path w="1452879" h="182879">
                  <a:moveTo>
                    <a:pt x="497789" y="127736"/>
                  </a:moveTo>
                  <a:lnTo>
                    <a:pt x="492493" y="122758"/>
                  </a:lnTo>
                  <a:lnTo>
                    <a:pt x="479628" y="122758"/>
                  </a:lnTo>
                  <a:lnTo>
                    <a:pt x="474154" y="127736"/>
                  </a:lnTo>
                  <a:lnTo>
                    <a:pt x="474154" y="134848"/>
                  </a:lnTo>
                  <a:lnTo>
                    <a:pt x="474154" y="141973"/>
                  </a:lnTo>
                  <a:lnTo>
                    <a:pt x="479628" y="147129"/>
                  </a:lnTo>
                  <a:lnTo>
                    <a:pt x="492493" y="147129"/>
                  </a:lnTo>
                  <a:lnTo>
                    <a:pt x="497789" y="141973"/>
                  </a:lnTo>
                  <a:lnTo>
                    <a:pt x="497789" y="127736"/>
                  </a:lnTo>
                  <a:close/>
                </a:path>
                <a:path w="1452879" h="182879">
                  <a:moveTo>
                    <a:pt x="622642" y="48755"/>
                  </a:moveTo>
                  <a:lnTo>
                    <a:pt x="584733" y="48755"/>
                  </a:lnTo>
                  <a:lnTo>
                    <a:pt x="584733" y="59778"/>
                  </a:lnTo>
                  <a:lnTo>
                    <a:pt x="583145" y="58026"/>
                  </a:lnTo>
                  <a:lnTo>
                    <a:pt x="583145" y="84340"/>
                  </a:lnTo>
                  <a:lnTo>
                    <a:pt x="583145" y="103187"/>
                  </a:lnTo>
                  <a:lnTo>
                    <a:pt x="576097" y="109410"/>
                  </a:lnTo>
                  <a:lnTo>
                    <a:pt x="557403" y="109410"/>
                  </a:lnTo>
                  <a:lnTo>
                    <a:pt x="550164" y="103187"/>
                  </a:lnTo>
                  <a:lnTo>
                    <a:pt x="550164" y="84340"/>
                  </a:lnTo>
                  <a:lnTo>
                    <a:pt x="557403" y="78282"/>
                  </a:lnTo>
                  <a:lnTo>
                    <a:pt x="576097" y="78282"/>
                  </a:lnTo>
                  <a:lnTo>
                    <a:pt x="583145" y="84340"/>
                  </a:lnTo>
                  <a:lnTo>
                    <a:pt x="583145" y="58026"/>
                  </a:lnTo>
                  <a:lnTo>
                    <a:pt x="579602" y="54102"/>
                  </a:lnTo>
                  <a:lnTo>
                    <a:pt x="573163" y="50101"/>
                  </a:lnTo>
                  <a:lnTo>
                    <a:pt x="565365" y="47752"/>
                  </a:lnTo>
                  <a:lnTo>
                    <a:pt x="556158" y="46977"/>
                  </a:lnTo>
                  <a:lnTo>
                    <a:pt x="538581" y="50228"/>
                  </a:lnTo>
                  <a:lnTo>
                    <a:pt x="523786" y="59550"/>
                  </a:lnTo>
                  <a:lnTo>
                    <a:pt x="513588" y="74282"/>
                  </a:lnTo>
                  <a:lnTo>
                    <a:pt x="509790" y="93764"/>
                  </a:lnTo>
                  <a:lnTo>
                    <a:pt x="513588" y="113258"/>
                  </a:lnTo>
                  <a:lnTo>
                    <a:pt x="523786" y="128054"/>
                  </a:lnTo>
                  <a:lnTo>
                    <a:pt x="538581" y="137439"/>
                  </a:lnTo>
                  <a:lnTo>
                    <a:pt x="556158" y="140728"/>
                  </a:lnTo>
                  <a:lnTo>
                    <a:pt x="564464" y="140093"/>
                  </a:lnTo>
                  <a:lnTo>
                    <a:pt x="571665" y="138163"/>
                  </a:lnTo>
                  <a:lnTo>
                    <a:pt x="577761" y="134950"/>
                  </a:lnTo>
                  <a:lnTo>
                    <a:pt x="582790" y="130416"/>
                  </a:lnTo>
                  <a:lnTo>
                    <a:pt x="582790" y="132181"/>
                  </a:lnTo>
                  <a:lnTo>
                    <a:pt x="581520" y="140830"/>
                  </a:lnTo>
                  <a:lnTo>
                    <a:pt x="577481" y="147193"/>
                  </a:lnTo>
                  <a:lnTo>
                    <a:pt x="570369" y="151117"/>
                  </a:lnTo>
                  <a:lnTo>
                    <a:pt x="559866" y="152463"/>
                  </a:lnTo>
                  <a:lnTo>
                    <a:pt x="551726" y="151777"/>
                  </a:lnTo>
                  <a:lnTo>
                    <a:pt x="543382" y="149860"/>
                  </a:lnTo>
                  <a:lnTo>
                    <a:pt x="535571" y="146837"/>
                  </a:lnTo>
                  <a:lnTo>
                    <a:pt x="529005" y="142862"/>
                  </a:lnTo>
                  <a:lnTo>
                    <a:pt x="515607" y="170256"/>
                  </a:lnTo>
                  <a:lnTo>
                    <a:pt x="525538" y="175514"/>
                  </a:lnTo>
                  <a:lnTo>
                    <a:pt x="537121" y="179298"/>
                  </a:lnTo>
                  <a:lnTo>
                    <a:pt x="550024" y="181584"/>
                  </a:lnTo>
                  <a:lnTo>
                    <a:pt x="563918" y="182359"/>
                  </a:lnTo>
                  <a:lnTo>
                    <a:pt x="588645" y="178955"/>
                  </a:lnTo>
                  <a:lnTo>
                    <a:pt x="607110" y="168656"/>
                  </a:lnTo>
                  <a:lnTo>
                    <a:pt x="617867" y="152463"/>
                  </a:lnTo>
                  <a:lnTo>
                    <a:pt x="618655" y="151282"/>
                  </a:lnTo>
                  <a:lnTo>
                    <a:pt x="622046" y="130416"/>
                  </a:lnTo>
                  <a:lnTo>
                    <a:pt x="622642" y="126682"/>
                  </a:lnTo>
                  <a:lnTo>
                    <a:pt x="622642" y="109410"/>
                  </a:lnTo>
                  <a:lnTo>
                    <a:pt x="622642" y="78282"/>
                  </a:lnTo>
                  <a:lnTo>
                    <a:pt x="622642" y="59778"/>
                  </a:lnTo>
                  <a:lnTo>
                    <a:pt x="622642" y="48755"/>
                  </a:lnTo>
                  <a:close/>
                </a:path>
                <a:path w="1452879" h="182879">
                  <a:moveTo>
                    <a:pt x="742962" y="97320"/>
                  </a:moveTo>
                  <a:lnTo>
                    <a:pt x="727138" y="59804"/>
                  </a:lnTo>
                  <a:lnTo>
                    <a:pt x="705751" y="49504"/>
                  </a:lnTo>
                  <a:lnTo>
                    <a:pt x="705751" y="87363"/>
                  </a:lnTo>
                  <a:lnTo>
                    <a:pt x="674712" y="87363"/>
                  </a:lnTo>
                  <a:lnTo>
                    <a:pt x="676300" y="79171"/>
                  </a:lnTo>
                  <a:lnTo>
                    <a:pt x="681939" y="74371"/>
                  </a:lnTo>
                  <a:lnTo>
                    <a:pt x="698347" y="74371"/>
                  </a:lnTo>
                  <a:lnTo>
                    <a:pt x="704164" y="79171"/>
                  </a:lnTo>
                  <a:lnTo>
                    <a:pt x="705751" y="87363"/>
                  </a:lnTo>
                  <a:lnTo>
                    <a:pt x="705751" y="49504"/>
                  </a:lnTo>
                  <a:lnTo>
                    <a:pt x="650836" y="61074"/>
                  </a:lnTo>
                  <a:lnTo>
                    <a:pt x="635215" y="97320"/>
                  </a:lnTo>
                  <a:lnTo>
                    <a:pt x="639356" y="117436"/>
                  </a:lnTo>
                  <a:lnTo>
                    <a:pt x="651116" y="133451"/>
                  </a:lnTo>
                  <a:lnTo>
                    <a:pt x="669518" y="144018"/>
                  </a:lnTo>
                  <a:lnTo>
                    <a:pt x="693585" y="147840"/>
                  </a:lnTo>
                  <a:lnTo>
                    <a:pt x="706970" y="146837"/>
                  </a:lnTo>
                  <a:lnTo>
                    <a:pt x="718362" y="143878"/>
                  </a:lnTo>
                  <a:lnTo>
                    <a:pt x="727913" y="138976"/>
                  </a:lnTo>
                  <a:lnTo>
                    <a:pt x="735736" y="132181"/>
                  </a:lnTo>
                  <a:lnTo>
                    <a:pt x="721931" y="118135"/>
                  </a:lnTo>
                  <a:lnTo>
                    <a:pt x="714921" y="111010"/>
                  </a:lnTo>
                  <a:lnTo>
                    <a:pt x="708571" y="115824"/>
                  </a:lnTo>
                  <a:lnTo>
                    <a:pt x="703630" y="118135"/>
                  </a:lnTo>
                  <a:lnTo>
                    <a:pt x="684949" y="118135"/>
                  </a:lnTo>
                  <a:lnTo>
                    <a:pt x="678243" y="114211"/>
                  </a:lnTo>
                  <a:lnTo>
                    <a:pt x="675424" y="106743"/>
                  </a:lnTo>
                  <a:lnTo>
                    <a:pt x="742429" y="106743"/>
                  </a:lnTo>
                  <a:lnTo>
                    <a:pt x="742607" y="103911"/>
                  </a:lnTo>
                  <a:lnTo>
                    <a:pt x="742962" y="100164"/>
                  </a:lnTo>
                  <a:lnTo>
                    <a:pt x="742962" y="97320"/>
                  </a:lnTo>
                  <a:close/>
                </a:path>
                <a:path w="1452879" h="182879">
                  <a:moveTo>
                    <a:pt x="795375" y="14058"/>
                  </a:moveTo>
                  <a:lnTo>
                    <a:pt x="755523" y="14058"/>
                  </a:lnTo>
                  <a:lnTo>
                    <a:pt x="755523" y="146062"/>
                  </a:lnTo>
                  <a:lnTo>
                    <a:pt x="795375" y="146062"/>
                  </a:lnTo>
                  <a:lnTo>
                    <a:pt x="795375" y="14058"/>
                  </a:lnTo>
                  <a:close/>
                </a:path>
                <a:path w="1452879" h="182879">
                  <a:moveTo>
                    <a:pt x="852881" y="48742"/>
                  </a:moveTo>
                  <a:lnTo>
                    <a:pt x="813028" y="48742"/>
                  </a:lnTo>
                  <a:lnTo>
                    <a:pt x="813028" y="146050"/>
                  </a:lnTo>
                  <a:lnTo>
                    <a:pt x="852881" y="146050"/>
                  </a:lnTo>
                  <a:lnTo>
                    <a:pt x="852881" y="48742"/>
                  </a:lnTo>
                  <a:close/>
                </a:path>
                <a:path w="1452879" h="182879">
                  <a:moveTo>
                    <a:pt x="856945" y="19748"/>
                  </a:moveTo>
                  <a:lnTo>
                    <a:pt x="855243" y="11798"/>
                  </a:lnTo>
                  <a:lnTo>
                    <a:pt x="850430" y="5549"/>
                  </a:lnTo>
                  <a:lnTo>
                    <a:pt x="842873" y="1473"/>
                  </a:lnTo>
                  <a:lnTo>
                    <a:pt x="832954" y="0"/>
                  </a:lnTo>
                  <a:lnTo>
                    <a:pt x="823023" y="1574"/>
                  </a:lnTo>
                  <a:lnTo>
                    <a:pt x="815479" y="5892"/>
                  </a:lnTo>
                  <a:lnTo>
                    <a:pt x="810666" y="12382"/>
                  </a:lnTo>
                  <a:lnTo>
                    <a:pt x="808977" y="20459"/>
                  </a:lnTo>
                  <a:lnTo>
                    <a:pt x="810666" y="28549"/>
                  </a:lnTo>
                  <a:lnTo>
                    <a:pt x="815479" y="35039"/>
                  </a:lnTo>
                  <a:lnTo>
                    <a:pt x="823023" y="39357"/>
                  </a:lnTo>
                  <a:lnTo>
                    <a:pt x="832954" y="40919"/>
                  </a:lnTo>
                  <a:lnTo>
                    <a:pt x="842873" y="39344"/>
                  </a:lnTo>
                  <a:lnTo>
                    <a:pt x="850430" y="34950"/>
                  </a:lnTo>
                  <a:lnTo>
                    <a:pt x="855243" y="28244"/>
                  </a:lnTo>
                  <a:lnTo>
                    <a:pt x="856945" y="19748"/>
                  </a:lnTo>
                  <a:close/>
                </a:path>
                <a:path w="1452879" h="182879">
                  <a:moveTo>
                    <a:pt x="958164" y="114922"/>
                  </a:moveTo>
                  <a:lnTo>
                    <a:pt x="949515" y="94310"/>
                  </a:lnTo>
                  <a:lnTo>
                    <a:pt x="930478" y="86156"/>
                  </a:lnTo>
                  <a:lnTo>
                    <a:pt x="911453" y="83400"/>
                  </a:lnTo>
                  <a:lnTo>
                    <a:pt x="902792" y="78981"/>
                  </a:lnTo>
                  <a:lnTo>
                    <a:pt x="902792" y="76669"/>
                  </a:lnTo>
                  <a:lnTo>
                    <a:pt x="905611" y="74358"/>
                  </a:lnTo>
                  <a:lnTo>
                    <a:pt x="915835" y="74358"/>
                  </a:lnTo>
                  <a:lnTo>
                    <a:pt x="922235" y="74701"/>
                  </a:lnTo>
                  <a:lnTo>
                    <a:pt x="929119" y="75857"/>
                  </a:lnTo>
                  <a:lnTo>
                    <a:pt x="936332" y="78041"/>
                  </a:lnTo>
                  <a:lnTo>
                    <a:pt x="943698" y="81470"/>
                  </a:lnTo>
                  <a:lnTo>
                    <a:pt x="954646" y="54965"/>
                  </a:lnTo>
                  <a:lnTo>
                    <a:pt x="946175" y="51473"/>
                  </a:lnTo>
                  <a:lnTo>
                    <a:pt x="936434" y="48971"/>
                  </a:lnTo>
                  <a:lnTo>
                    <a:pt x="925969" y="47472"/>
                  </a:lnTo>
                  <a:lnTo>
                    <a:pt x="915314" y="46964"/>
                  </a:lnTo>
                  <a:lnTo>
                    <a:pt x="893914" y="49593"/>
                  </a:lnTo>
                  <a:lnTo>
                    <a:pt x="878459" y="56730"/>
                  </a:lnTo>
                  <a:lnTo>
                    <a:pt x="869099" y="67310"/>
                  </a:lnTo>
                  <a:lnTo>
                    <a:pt x="865936" y="80238"/>
                  </a:lnTo>
                  <a:lnTo>
                    <a:pt x="874623" y="100838"/>
                  </a:lnTo>
                  <a:lnTo>
                    <a:pt x="893711" y="108902"/>
                  </a:lnTo>
                  <a:lnTo>
                    <a:pt x="912799" y="111531"/>
                  </a:lnTo>
                  <a:lnTo>
                    <a:pt x="921473" y="115811"/>
                  </a:lnTo>
                  <a:lnTo>
                    <a:pt x="921473" y="118656"/>
                  </a:lnTo>
                  <a:lnTo>
                    <a:pt x="918832" y="120434"/>
                  </a:lnTo>
                  <a:lnTo>
                    <a:pt x="909142" y="120434"/>
                  </a:lnTo>
                  <a:lnTo>
                    <a:pt x="900341" y="119849"/>
                  </a:lnTo>
                  <a:lnTo>
                    <a:pt x="891451" y="118148"/>
                  </a:lnTo>
                  <a:lnTo>
                    <a:pt x="882980" y="115417"/>
                  </a:lnTo>
                  <a:lnTo>
                    <a:pt x="875461" y="111721"/>
                  </a:lnTo>
                  <a:lnTo>
                    <a:pt x="864527" y="138226"/>
                  </a:lnTo>
                  <a:lnTo>
                    <a:pt x="873201" y="142138"/>
                  </a:lnTo>
                  <a:lnTo>
                    <a:pt x="883881" y="145161"/>
                  </a:lnTo>
                  <a:lnTo>
                    <a:pt x="895819" y="147129"/>
                  </a:lnTo>
                  <a:lnTo>
                    <a:pt x="908253" y="147828"/>
                  </a:lnTo>
                  <a:lnTo>
                    <a:pt x="930198" y="145173"/>
                  </a:lnTo>
                  <a:lnTo>
                    <a:pt x="945781" y="137985"/>
                  </a:lnTo>
                  <a:lnTo>
                    <a:pt x="955078" y="127495"/>
                  </a:lnTo>
                  <a:lnTo>
                    <a:pt x="958164" y="114922"/>
                  </a:lnTo>
                  <a:close/>
                </a:path>
                <a:path w="1452879" h="182879">
                  <a:moveTo>
                    <a:pt x="1010056" y="48742"/>
                  </a:moveTo>
                  <a:lnTo>
                    <a:pt x="970191" y="48742"/>
                  </a:lnTo>
                  <a:lnTo>
                    <a:pt x="970191" y="146050"/>
                  </a:lnTo>
                  <a:lnTo>
                    <a:pt x="1010056" y="146050"/>
                  </a:lnTo>
                  <a:lnTo>
                    <a:pt x="1010056" y="48742"/>
                  </a:lnTo>
                  <a:close/>
                </a:path>
                <a:path w="1452879" h="182879">
                  <a:moveTo>
                    <a:pt x="1014107" y="19748"/>
                  </a:moveTo>
                  <a:lnTo>
                    <a:pt x="1012418" y="11798"/>
                  </a:lnTo>
                  <a:lnTo>
                    <a:pt x="1007605" y="5549"/>
                  </a:lnTo>
                  <a:lnTo>
                    <a:pt x="1000048" y="1473"/>
                  </a:lnTo>
                  <a:lnTo>
                    <a:pt x="990130" y="0"/>
                  </a:lnTo>
                  <a:lnTo>
                    <a:pt x="980198" y="1574"/>
                  </a:lnTo>
                  <a:lnTo>
                    <a:pt x="972642" y="5892"/>
                  </a:lnTo>
                  <a:lnTo>
                    <a:pt x="967828" y="12382"/>
                  </a:lnTo>
                  <a:lnTo>
                    <a:pt x="966139" y="20459"/>
                  </a:lnTo>
                  <a:lnTo>
                    <a:pt x="967828" y="28549"/>
                  </a:lnTo>
                  <a:lnTo>
                    <a:pt x="972642" y="35039"/>
                  </a:lnTo>
                  <a:lnTo>
                    <a:pt x="980198" y="39357"/>
                  </a:lnTo>
                  <a:lnTo>
                    <a:pt x="990130" y="40919"/>
                  </a:lnTo>
                  <a:lnTo>
                    <a:pt x="1000048" y="39344"/>
                  </a:lnTo>
                  <a:lnTo>
                    <a:pt x="1007605" y="34950"/>
                  </a:lnTo>
                  <a:lnTo>
                    <a:pt x="1012418" y="28244"/>
                  </a:lnTo>
                  <a:lnTo>
                    <a:pt x="1014107" y="19748"/>
                  </a:lnTo>
                  <a:close/>
                </a:path>
                <a:path w="1452879" h="182879">
                  <a:moveTo>
                    <a:pt x="1193812" y="90563"/>
                  </a:moveTo>
                  <a:lnTo>
                    <a:pt x="1190879" y="70840"/>
                  </a:lnTo>
                  <a:lnTo>
                    <a:pt x="1182789" y="57289"/>
                  </a:lnTo>
                  <a:lnTo>
                    <a:pt x="1170597" y="49479"/>
                  </a:lnTo>
                  <a:lnTo>
                    <a:pt x="1155369" y="46977"/>
                  </a:lnTo>
                  <a:lnTo>
                    <a:pt x="1145844" y="47955"/>
                  </a:lnTo>
                  <a:lnTo>
                    <a:pt x="1137183" y="50812"/>
                  </a:lnTo>
                  <a:lnTo>
                    <a:pt x="1129563" y="55448"/>
                  </a:lnTo>
                  <a:lnTo>
                    <a:pt x="1123099" y="61734"/>
                  </a:lnTo>
                  <a:lnTo>
                    <a:pt x="1117320" y="55143"/>
                  </a:lnTo>
                  <a:lnTo>
                    <a:pt x="1110208" y="50546"/>
                  </a:lnTo>
                  <a:lnTo>
                    <a:pt x="1101991" y="47853"/>
                  </a:lnTo>
                  <a:lnTo>
                    <a:pt x="1092949" y="46977"/>
                  </a:lnTo>
                  <a:lnTo>
                    <a:pt x="1085240" y="47637"/>
                  </a:lnTo>
                  <a:lnTo>
                    <a:pt x="1078026" y="49657"/>
                  </a:lnTo>
                  <a:lnTo>
                    <a:pt x="1071448" y="53047"/>
                  </a:lnTo>
                  <a:lnTo>
                    <a:pt x="1065606" y="57835"/>
                  </a:lnTo>
                  <a:lnTo>
                    <a:pt x="1065606" y="48755"/>
                  </a:lnTo>
                  <a:lnTo>
                    <a:pt x="1027696" y="48755"/>
                  </a:lnTo>
                  <a:lnTo>
                    <a:pt x="1027696" y="146062"/>
                  </a:lnTo>
                  <a:lnTo>
                    <a:pt x="1067549" y="146062"/>
                  </a:lnTo>
                  <a:lnTo>
                    <a:pt x="1067549" y="85572"/>
                  </a:lnTo>
                  <a:lnTo>
                    <a:pt x="1073010" y="80772"/>
                  </a:lnTo>
                  <a:lnTo>
                    <a:pt x="1086764" y="80772"/>
                  </a:lnTo>
                  <a:lnTo>
                    <a:pt x="1090828" y="85407"/>
                  </a:lnTo>
                  <a:lnTo>
                    <a:pt x="1090828" y="146062"/>
                  </a:lnTo>
                  <a:lnTo>
                    <a:pt x="1130668" y="146062"/>
                  </a:lnTo>
                  <a:lnTo>
                    <a:pt x="1130668" y="85572"/>
                  </a:lnTo>
                  <a:lnTo>
                    <a:pt x="1136142" y="80772"/>
                  </a:lnTo>
                  <a:lnTo>
                    <a:pt x="1149553" y="80772"/>
                  </a:lnTo>
                  <a:lnTo>
                    <a:pt x="1153947" y="85407"/>
                  </a:lnTo>
                  <a:lnTo>
                    <a:pt x="1153947" y="146062"/>
                  </a:lnTo>
                  <a:lnTo>
                    <a:pt x="1193812" y="146062"/>
                  </a:lnTo>
                  <a:lnTo>
                    <a:pt x="1193812" y="90563"/>
                  </a:lnTo>
                  <a:close/>
                </a:path>
                <a:path w="1452879" h="182879">
                  <a:moveTo>
                    <a:pt x="1234084" y="127736"/>
                  </a:moveTo>
                  <a:lnTo>
                    <a:pt x="1228788" y="122758"/>
                  </a:lnTo>
                  <a:lnTo>
                    <a:pt x="1215923" y="122758"/>
                  </a:lnTo>
                  <a:lnTo>
                    <a:pt x="1210449" y="127736"/>
                  </a:lnTo>
                  <a:lnTo>
                    <a:pt x="1210449" y="134848"/>
                  </a:lnTo>
                  <a:lnTo>
                    <a:pt x="1210449" y="141973"/>
                  </a:lnTo>
                  <a:lnTo>
                    <a:pt x="1215923" y="147129"/>
                  </a:lnTo>
                  <a:lnTo>
                    <a:pt x="1228788" y="147129"/>
                  </a:lnTo>
                  <a:lnTo>
                    <a:pt x="1234084" y="141973"/>
                  </a:lnTo>
                  <a:lnTo>
                    <a:pt x="1234084" y="127736"/>
                  </a:lnTo>
                  <a:close/>
                </a:path>
                <a:path w="1452879" h="182879">
                  <a:moveTo>
                    <a:pt x="1340777" y="100876"/>
                  </a:moveTo>
                  <a:lnTo>
                    <a:pt x="1340688" y="98920"/>
                  </a:lnTo>
                  <a:lnTo>
                    <a:pt x="1339545" y="92329"/>
                  </a:lnTo>
                  <a:lnTo>
                    <a:pt x="1337360" y="79629"/>
                  </a:lnTo>
                  <a:lnTo>
                    <a:pt x="1328420" y="65290"/>
                  </a:lnTo>
                  <a:lnTo>
                    <a:pt x="1327797" y="64287"/>
                  </a:lnTo>
                  <a:lnTo>
                    <a:pt x="1324559" y="62103"/>
                  </a:lnTo>
                  <a:lnTo>
                    <a:pt x="1324559" y="92329"/>
                  </a:lnTo>
                  <a:lnTo>
                    <a:pt x="1264589" y="92329"/>
                  </a:lnTo>
                  <a:lnTo>
                    <a:pt x="1294574" y="65290"/>
                  </a:lnTo>
                  <a:lnTo>
                    <a:pt x="1324559" y="92329"/>
                  </a:lnTo>
                  <a:lnTo>
                    <a:pt x="1324559" y="62103"/>
                  </a:lnTo>
                  <a:lnTo>
                    <a:pt x="1313180" y="54394"/>
                  </a:lnTo>
                  <a:lnTo>
                    <a:pt x="1294574" y="50876"/>
                  </a:lnTo>
                  <a:lnTo>
                    <a:pt x="1275867" y="54457"/>
                  </a:lnTo>
                  <a:lnTo>
                    <a:pt x="1261008" y="64427"/>
                  </a:lnTo>
                  <a:lnTo>
                    <a:pt x="1251204" y="79629"/>
                  </a:lnTo>
                  <a:lnTo>
                    <a:pt x="1247660" y="98920"/>
                  </a:lnTo>
                  <a:lnTo>
                    <a:pt x="1251280" y="118300"/>
                  </a:lnTo>
                  <a:lnTo>
                    <a:pt x="1261491" y="133553"/>
                  </a:lnTo>
                  <a:lnTo>
                    <a:pt x="1277353" y="143535"/>
                  </a:lnTo>
                  <a:lnTo>
                    <a:pt x="1297927" y="147116"/>
                  </a:lnTo>
                  <a:lnTo>
                    <a:pt x="1309052" y="146138"/>
                  </a:lnTo>
                  <a:lnTo>
                    <a:pt x="1319009" y="143217"/>
                  </a:lnTo>
                  <a:lnTo>
                    <a:pt x="1327632" y="138417"/>
                  </a:lnTo>
                  <a:lnTo>
                    <a:pt x="1334389" y="132181"/>
                  </a:lnTo>
                  <a:lnTo>
                    <a:pt x="1334782" y="131813"/>
                  </a:lnTo>
                  <a:lnTo>
                    <a:pt x="1325435" y="120789"/>
                  </a:lnTo>
                  <a:lnTo>
                    <a:pt x="1319860" y="125806"/>
                  </a:lnTo>
                  <a:lnTo>
                    <a:pt x="1313472" y="129362"/>
                  </a:lnTo>
                  <a:lnTo>
                    <a:pt x="1306309" y="131483"/>
                  </a:lnTo>
                  <a:lnTo>
                    <a:pt x="1298448" y="132181"/>
                  </a:lnTo>
                  <a:lnTo>
                    <a:pt x="1285646" y="130200"/>
                  </a:lnTo>
                  <a:lnTo>
                    <a:pt x="1275372" y="124599"/>
                  </a:lnTo>
                  <a:lnTo>
                    <a:pt x="1268171" y="115900"/>
                  </a:lnTo>
                  <a:lnTo>
                    <a:pt x="1264589" y="104609"/>
                  </a:lnTo>
                  <a:lnTo>
                    <a:pt x="1340434" y="104609"/>
                  </a:lnTo>
                  <a:lnTo>
                    <a:pt x="1340599" y="103009"/>
                  </a:lnTo>
                  <a:lnTo>
                    <a:pt x="1340777" y="100876"/>
                  </a:lnTo>
                  <a:close/>
                </a:path>
                <a:path w="1452879" h="182879">
                  <a:moveTo>
                    <a:pt x="1452448" y="14058"/>
                  </a:moveTo>
                  <a:lnTo>
                    <a:pt x="1435696" y="14058"/>
                  </a:lnTo>
                  <a:lnTo>
                    <a:pt x="1435696" y="98920"/>
                  </a:lnTo>
                  <a:lnTo>
                    <a:pt x="1433296" y="112598"/>
                  </a:lnTo>
                  <a:lnTo>
                    <a:pt x="1426679" y="123088"/>
                  </a:lnTo>
                  <a:lnTo>
                    <a:pt x="1416723" y="129806"/>
                  </a:lnTo>
                  <a:lnTo>
                    <a:pt x="1404302" y="132181"/>
                  </a:lnTo>
                  <a:lnTo>
                    <a:pt x="1391780" y="129806"/>
                  </a:lnTo>
                  <a:lnTo>
                    <a:pt x="1381785" y="123088"/>
                  </a:lnTo>
                  <a:lnTo>
                    <a:pt x="1375143" y="112598"/>
                  </a:lnTo>
                  <a:lnTo>
                    <a:pt x="1372743" y="98920"/>
                  </a:lnTo>
                  <a:lnTo>
                    <a:pt x="1375143" y="85267"/>
                  </a:lnTo>
                  <a:lnTo>
                    <a:pt x="1381785" y="74841"/>
                  </a:lnTo>
                  <a:lnTo>
                    <a:pt x="1391780" y="68173"/>
                  </a:lnTo>
                  <a:lnTo>
                    <a:pt x="1404302" y="65836"/>
                  </a:lnTo>
                  <a:lnTo>
                    <a:pt x="1416723" y="68173"/>
                  </a:lnTo>
                  <a:lnTo>
                    <a:pt x="1426679" y="74841"/>
                  </a:lnTo>
                  <a:lnTo>
                    <a:pt x="1433296" y="85267"/>
                  </a:lnTo>
                  <a:lnTo>
                    <a:pt x="1435696" y="98920"/>
                  </a:lnTo>
                  <a:lnTo>
                    <a:pt x="1435696" y="14058"/>
                  </a:lnTo>
                  <a:lnTo>
                    <a:pt x="1435519" y="14058"/>
                  </a:lnTo>
                  <a:lnTo>
                    <a:pt x="1435519" y="66001"/>
                  </a:lnTo>
                  <a:lnTo>
                    <a:pt x="1435354" y="65836"/>
                  </a:lnTo>
                  <a:lnTo>
                    <a:pt x="1429004" y="59359"/>
                  </a:lnTo>
                  <a:lnTo>
                    <a:pt x="1421257" y="54648"/>
                  </a:lnTo>
                  <a:lnTo>
                    <a:pt x="1412481" y="51828"/>
                  </a:lnTo>
                  <a:lnTo>
                    <a:pt x="1402892" y="50888"/>
                  </a:lnTo>
                  <a:lnTo>
                    <a:pt x="1383982" y="54343"/>
                  </a:lnTo>
                  <a:lnTo>
                    <a:pt x="1369009" y="64096"/>
                  </a:lnTo>
                  <a:lnTo>
                    <a:pt x="1359166" y="79248"/>
                  </a:lnTo>
                  <a:lnTo>
                    <a:pt x="1355623" y="98920"/>
                  </a:lnTo>
                  <a:lnTo>
                    <a:pt x="1359166" y="118618"/>
                  </a:lnTo>
                  <a:lnTo>
                    <a:pt x="1369009" y="133832"/>
                  </a:lnTo>
                  <a:lnTo>
                    <a:pt x="1383982" y="143649"/>
                  </a:lnTo>
                  <a:lnTo>
                    <a:pt x="1402892" y="147129"/>
                  </a:lnTo>
                  <a:lnTo>
                    <a:pt x="1412836" y="146126"/>
                  </a:lnTo>
                  <a:lnTo>
                    <a:pt x="1421866" y="143129"/>
                  </a:lnTo>
                  <a:lnTo>
                    <a:pt x="1429753" y="138125"/>
                  </a:lnTo>
                  <a:lnTo>
                    <a:pt x="1435239" y="132181"/>
                  </a:lnTo>
                  <a:lnTo>
                    <a:pt x="1436217" y="131114"/>
                  </a:lnTo>
                  <a:lnTo>
                    <a:pt x="1436217" y="146062"/>
                  </a:lnTo>
                  <a:lnTo>
                    <a:pt x="1452448" y="146062"/>
                  </a:lnTo>
                  <a:lnTo>
                    <a:pt x="1452448" y="131114"/>
                  </a:lnTo>
                  <a:lnTo>
                    <a:pt x="1452448" y="66001"/>
                  </a:lnTo>
                  <a:lnTo>
                    <a:pt x="1452448" y="14058"/>
                  </a:lnTo>
                  <a:close/>
                </a:path>
              </a:pathLst>
            </a:custGeom>
            <a:solidFill>
              <a:srgbClr val="00A2C7"/>
            </a:solidFill>
          </p:spPr>
          <p:txBody>
            <a:bodyPr wrap="square" lIns="0" tIns="0" rIns="0" bIns="0" rtlCol="0"/>
            <a:lstStyle/>
            <a:p>
              <a:endParaRPr/>
            </a:p>
          </p:txBody>
        </p:sp>
        <p:sp>
          <p:nvSpPr>
            <p:cNvPr id="97" name="object 17">
              <a:extLst>
                <a:ext uri="{FF2B5EF4-FFF2-40B4-BE49-F238E27FC236}">
                  <a16:creationId xmlns:a16="http://schemas.microsoft.com/office/drawing/2014/main" id="{CFBE6248-50E3-4275-94BC-437F34072ED0}"/>
                </a:ext>
              </a:extLst>
            </p:cNvPr>
            <p:cNvSpPr/>
            <p:nvPr/>
          </p:nvSpPr>
          <p:spPr>
            <a:xfrm>
              <a:off x="5385671" y="6488955"/>
              <a:ext cx="87998" cy="95351"/>
            </a:xfrm>
            <a:prstGeom prst="rect">
              <a:avLst/>
            </a:prstGeom>
            <a:blipFill>
              <a:blip r:embed="rId7" cstate="print"/>
              <a:stretch>
                <a:fillRect/>
              </a:stretch>
            </a:blipFill>
          </p:spPr>
          <p:txBody>
            <a:bodyPr wrap="square" lIns="0" tIns="0" rIns="0" bIns="0" rtlCol="0"/>
            <a:lstStyle/>
            <a:p>
              <a:endParaRPr/>
            </a:p>
          </p:txBody>
        </p:sp>
        <p:sp>
          <p:nvSpPr>
            <p:cNvPr id="98" name="object 18">
              <a:extLst>
                <a:ext uri="{FF2B5EF4-FFF2-40B4-BE49-F238E27FC236}">
                  <a16:creationId xmlns:a16="http://schemas.microsoft.com/office/drawing/2014/main" id="{ECFF8545-211E-4587-B61C-0DC6B43A3B83}"/>
                </a:ext>
              </a:extLst>
            </p:cNvPr>
            <p:cNvSpPr/>
            <p:nvPr/>
          </p:nvSpPr>
          <p:spPr>
            <a:xfrm>
              <a:off x="5498039" y="6468321"/>
              <a:ext cx="99293" cy="115989"/>
            </a:xfrm>
            <a:prstGeom prst="rect">
              <a:avLst/>
            </a:prstGeom>
            <a:blipFill>
              <a:blip r:embed="rId8" cstate="print"/>
              <a:stretch>
                <a:fillRect/>
              </a:stretch>
            </a:blipFill>
          </p:spPr>
          <p:txBody>
            <a:bodyPr wrap="square" lIns="0" tIns="0" rIns="0" bIns="0" rtlCol="0"/>
            <a:lstStyle/>
            <a:p>
              <a:endParaRPr/>
            </a:p>
          </p:txBody>
        </p:sp>
        <p:sp>
          <p:nvSpPr>
            <p:cNvPr id="99" name="object 19">
              <a:extLst>
                <a:ext uri="{FF2B5EF4-FFF2-40B4-BE49-F238E27FC236}">
                  <a16:creationId xmlns:a16="http://schemas.microsoft.com/office/drawing/2014/main" id="{D6F29DF3-4614-4EA8-95F4-41680EFA8406}"/>
                </a:ext>
              </a:extLst>
            </p:cNvPr>
            <p:cNvSpPr/>
            <p:nvPr/>
          </p:nvSpPr>
          <p:spPr>
            <a:xfrm>
              <a:off x="5617809" y="6488062"/>
              <a:ext cx="50800" cy="95250"/>
            </a:xfrm>
            <a:custGeom>
              <a:avLst/>
              <a:gdLst/>
              <a:ahLst/>
              <a:cxnLst/>
              <a:rect l="l" t="t" r="r" b="b"/>
              <a:pathLst>
                <a:path w="50800" h="95250">
                  <a:moveTo>
                    <a:pt x="50266" y="0"/>
                  </a:moveTo>
                  <a:lnTo>
                    <a:pt x="38868" y="1061"/>
                  </a:lnTo>
                  <a:lnTo>
                    <a:pt x="29341" y="4222"/>
                  </a:lnTo>
                  <a:lnTo>
                    <a:pt x="21764" y="9451"/>
                  </a:lnTo>
                  <a:lnTo>
                    <a:pt x="16217" y="16713"/>
                  </a:lnTo>
                  <a:lnTo>
                    <a:pt x="16217" y="888"/>
                  </a:lnTo>
                  <a:lnTo>
                    <a:pt x="0" y="888"/>
                  </a:lnTo>
                  <a:lnTo>
                    <a:pt x="0" y="95173"/>
                  </a:lnTo>
                  <a:lnTo>
                    <a:pt x="16929" y="95173"/>
                  </a:lnTo>
                  <a:lnTo>
                    <a:pt x="16929" y="48209"/>
                  </a:lnTo>
                  <a:lnTo>
                    <a:pt x="18976" y="34527"/>
                  </a:lnTo>
                  <a:lnTo>
                    <a:pt x="24844" y="24550"/>
                  </a:lnTo>
                  <a:lnTo>
                    <a:pt x="34116" y="18442"/>
                  </a:lnTo>
                  <a:lnTo>
                    <a:pt x="46380" y="16370"/>
                  </a:lnTo>
                  <a:lnTo>
                    <a:pt x="50266" y="16548"/>
                  </a:lnTo>
                  <a:lnTo>
                    <a:pt x="50266" y="0"/>
                  </a:lnTo>
                  <a:close/>
                </a:path>
              </a:pathLst>
            </a:custGeom>
            <a:solidFill>
              <a:srgbClr val="00A2C7"/>
            </a:solidFill>
          </p:spPr>
          <p:txBody>
            <a:bodyPr wrap="square" lIns="0" tIns="0" rIns="0" bIns="0" rtlCol="0"/>
            <a:lstStyle/>
            <a:p>
              <a:endParaRPr/>
            </a:p>
          </p:txBody>
        </p:sp>
      </p:grpSp>
      <p:sp>
        <p:nvSpPr>
          <p:cNvPr id="100" name="object 20">
            <a:extLst>
              <a:ext uri="{FF2B5EF4-FFF2-40B4-BE49-F238E27FC236}">
                <a16:creationId xmlns:a16="http://schemas.microsoft.com/office/drawing/2014/main" id="{CBC59B22-2ACA-4EEA-B910-20AA67056D56}"/>
              </a:ext>
            </a:extLst>
          </p:cNvPr>
          <p:cNvSpPr/>
          <p:nvPr userDrawn="1"/>
        </p:nvSpPr>
        <p:spPr>
          <a:xfrm>
            <a:off x="5717357" y="6547308"/>
            <a:ext cx="1790064" cy="3175"/>
          </a:xfrm>
          <a:custGeom>
            <a:avLst/>
            <a:gdLst/>
            <a:ahLst/>
            <a:cxnLst/>
            <a:rect l="l" t="t" r="r" b="b"/>
            <a:pathLst>
              <a:path w="1790065" h="3175">
                <a:moveTo>
                  <a:pt x="1789658" y="0"/>
                </a:moveTo>
                <a:lnTo>
                  <a:pt x="0" y="0"/>
                </a:lnTo>
                <a:lnTo>
                  <a:pt x="0" y="3174"/>
                </a:lnTo>
                <a:lnTo>
                  <a:pt x="1315491" y="3174"/>
                </a:lnTo>
                <a:lnTo>
                  <a:pt x="1789658" y="0"/>
                </a:lnTo>
                <a:close/>
              </a:path>
            </a:pathLst>
          </a:custGeom>
          <a:solidFill>
            <a:srgbClr val="00A2C7"/>
          </a:solidFill>
        </p:spPr>
        <p:txBody>
          <a:bodyPr wrap="square" lIns="0" tIns="0" rIns="0" bIns="0" rtlCol="0"/>
          <a:lstStyle/>
          <a:p>
            <a:endParaRPr/>
          </a:p>
        </p:txBody>
      </p:sp>
      <p:grpSp>
        <p:nvGrpSpPr>
          <p:cNvPr id="101" name="object 21">
            <a:extLst>
              <a:ext uri="{FF2B5EF4-FFF2-40B4-BE49-F238E27FC236}">
                <a16:creationId xmlns:a16="http://schemas.microsoft.com/office/drawing/2014/main" id="{42AA9FA8-95B3-46F5-B298-B3120EF01C59}"/>
              </a:ext>
            </a:extLst>
          </p:cNvPr>
          <p:cNvGrpSpPr/>
          <p:nvPr userDrawn="1"/>
        </p:nvGrpSpPr>
        <p:grpSpPr>
          <a:xfrm>
            <a:off x="-5" y="4368967"/>
            <a:ext cx="3848735" cy="2490470"/>
            <a:chOff x="-5" y="4368967"/>
            <a:chExt cx="3848735" cy="2490470"/>
          </a:xfrm>
        </p:grpSpPr>
        <p:sp>
          <p:nvSpPr>
            <p:cNvPr id="102" name="object 22">
              <a:extLst>
                <a:ext uri="{FF2B5EF4-FFF2-40B4-BE49-F238E27FC236}">
                  <a16:creationId xmlns:a16="http://schemas.microsoft.com/office/drawing/2014/main" id="{115417AE-3EBE-4864-8A69-AEDF7B3245F0}"/>
                </a:ext>
              </a:extLst>
            </p:cNvPr>
            <p:cNvSpPr/>
            <p:nvPr/>
          </p:nvSpPr>
          <p:spPr>
            <a:xfrm>
              <a:off x="2254704" y="6547308"/>
              <a:ext cx="1593850" cy="3175"/>
            </a:xfrm>
            <a:custGeom>
              <a:avLst/>
              <a:gdLst/>
              <a:ahLst/>
              <a:cxnLst/>
              <a:rect l="l" t="t" r="r" b="b"/>
              <a:pathLst>
                <a:path w="1593850" h="3175">
                  <a:moveTo>
                    <a:pt x="1593786" y="0"/>
                  </a:moveTo>
                  <a:lnTo>
                    <a:pt x="0" y="0"/>
                  </a:lnTo>
                  <a:lnTo>
                    <a:pt x="278282" y="3174"/>
                  </a:lnTo>
                  <a:lnTo>
                    <a:pt x="1593786" y="3174"/>
                  </a:lnTo>
                  <a:lnTo>
                    <a:pt x="1593786" y="0"/>
                  </a:lnTo>
                  <a:close/>
                </a:path>
              </a:pathLst>
            </a:custGeom>
            <a:solidFill>
              <a:srgbClr val="00A2C7"/>
            </a:solidFill>
          </p:spPr>
          <p:txBody>
            <a:bodyPr wrap="square" lIns="0" tIns="0" rIns="0" bIns="0" rtlCol="0"/>
            <a:lstStyle/>
            <a:p>
              <a:endParaRPr/>
            </a:p>
          </p:txBody>
        </p:sp>
        <p:sp>
          <p:nvSpPr>
            <p:cNvPr id="103" name="object 23">
              <a:extLst>
                <a:ext uri="{FF2B5EF4-FFF2-40B4-BE49-F238E27FC236}">
                  <a16:creationId xmlns:a16="http://schemas.microsoft.com/office/drawing/2014/main" id="{CAF4415D-80B1-451A-AD40-7024C6A0553F}"/>
                </a:ext>
              </a:extLst>
            </p:cNvPr>
            <p:cNvSpPr/>
            <p:nvPr/>
          </p:nvSpPr>
          <p:spPr>
            <a:xfrm>
              <a:off x="-5" y="4368967"/>
              <a:ext cx="2512060" cy="2490470"/>
            </a:xfrm>
            <a:custGeom>
              <a:avLst/>
              <a:gdLst/>
              <a:ahLst/>
              <a:cxnLst/>
              <a:rect l="l" t="t" r="r" b="b"/>
              <a:pathLst>
                <a:path w="2512060" h="2490470">
                  <a:moveTo>
                    <a:pt x="0" y="0"/>
                  </a:moveTo>
                  <a:lnTo>
                    <a:pt x="0" y="2490266"/>
                  </a:lnTo>
                  <a:lnTo>
                    <a:pt x="2512009" y="2490266"/>
                  </a:lnTo>
                  <a:lnTo>
                    <a:pt x="2507234" y="2441354"/>
                  </a:lnTo>
                  <a:lnTo>
                    <a:pt x="2496662" y="2393203"/>
                  </a:lnTo>
                  <a:lnTo>
                    <a:pt x="2480227" y="2346402"/>
                  </a:lnTo>
                  <a:lnTo>
                    <a:pt x="2457861" y="2301537"/>
                  </a:lnTo>
                  <a:lnTo>
                    <a:pt x="2429496" y="2259194"/>
                  </a:lnTo>
                  <a:lnTo>
                    <a:pt x="2395067" y="2219960"/>
                  </a:lnTo>
                  <a:lnTo>
                    <a:pt x="292862" y="117754"/>
                  </a:lnTo>
                  <a:lnTo>
                    <a:pt x="256775" y="85719"/>
                  </a:lnTo>
                  <a:lnTo>
                    <a:pt x="218009" y="58791"/>
                  </a:lnTo>
                  <a:lnTo>
                    <a:pt x="177021" y="36947"/>
                  </a:lnTo>
                  <a:lnTo>
                    <a:pt x="134268" y="20167"/>
                  </a:lnTo>
                  <a:lnTo>
                    <a:pt x="90209" y="8430"/>
                  </a:lnTo>
                  <a:lnTo>
                    <a:pt x="45300" y="1714"/>
                  </a:lnTo>
                  <a:lnTo>
                    <a:pt x="0" y="0"/>
                  </a:lnTo>
                  <a:close/>
                </a:path>
              </a:pathLst>
            </a:custGeom>
            <a:solidFill>
              <a:srgbClr val="1E4488"/>
            </a:solidFill>
          </p:spPr>
          <p:txBody>
            <a:bodyPr wrap="square" lIns="0" tIns="0" rIns="0" bIns="0" rtlCol="0"/>
            <a:lstStyle/>
            <a:p>
              <a:endParaRPr/>
            </a:p>
          </p:txBody>
        </p:sp>
      </p:grpSp>
      <p:sp>
        <p:nvSpPr>
          <p:cNvPr id="104" name="object 24">
            <a:extLst>
              <a:ext uri="{FF2B5EF4-FFF2-40B4-BE49-F238E27FC236}">
                <a16:creationId xmlns:a16="http://schemas.microsoft.com/office/drawing/2014/main" id="{18E25F5F-7934-499D-9FA9-A9C7DBEA770C}"/>
              </a:ext>
            </a:extLst>
          </p:cNvPr>
          <p:cNvSpPr/>
          <p:nvPr userDrawn="1"/>
        </p:nvSpPr>
        <p:spPr>
          <a:xfrm>
            <a:off x="683552" y="507199"/>
            <a:ext cx="660082" cy="1158976"/>
          </a:xfrm>
          <a:prstGeom prst="rect">
            <a:avLst/>
          </a:prstGeom>
          <a:blipFill>
            <a:blip r:embed="rId9" cstate="print"/>
            <a:stretch>
              <a:fillRect/>
            </a:stretch>
          </a:blipFill>
        </p:spPr>
        <p:txBody>
          <a:bodyPr wrap="square" lIns="0" tIns="0" rIns="0" bIns="0" rtlCol="0"/>
          <a:lstStyle/>
          <a:p>
            <a:endParaRPr/>
          </a:p>
        </p:txBody>
      </p:sp>
      <p:grpSp>
        <p:nvGrpSpPr>
          <p:cNvPr id="105" name="object 25">
            <a:extLst>
              <a:ext uri="{FF2B5EF4-FFF2-40B4-BE49-F238E27FC236}">
                <a16:creationId xmlns:a16="http://schemas.microsoft.com/office/drawing/2014/main" id="{D265ADFB-2304-41AA-BFEC-8305A29F8E02}"/>
              </a:ext>
            </a:extLst>
          </p:cNvPr>
          <p:cNvGrpSpPr/>
          <p:nvPr userDrawn="1"/>
        </p:nvGrpSpPr>
        <p:grpSpPr>
          <a:xfrm>
            <a:off x="1408010" y="569328"/>
            <a:ext cx="2085339" cy="1031240"/>
            <a:chOff x="1408010" y="569328"/>
            <a:chExt cx="2085339" cy="1031240"/>
          </a:xfrm>
        </p:grpSpPr>
        <p:sp>
          <p:nvSpPr>
            <p:cNvPr id="106" name="object 26">
              <a:extLst>
                <a:ext uri="{FF2B5EF4-FFF2-40B4-BE49-F238E27FC236}">
                  <a16:creationId xmlns:a16="http://schemas.microsoft.com/office/drawing/2014/main" id="{25017783-B8B8-4DD0-8D7C-04E3DBA331E4}"/>
                </a:ext>
              </a:extLst>
            </p:cNvPr>
            <p:cNvSpPr/>
            <p:nvPr/>
          </p:nvSpPr>
          <p:spPr>
            <a:xfrm>
              <a:off x="1890687" y="610984"/>
              <a:ext cx="139420" cy="178015"/>
            </a:xfrm>
            <a:prstGeom prst="rect">
              <a:avLst/>
            </a:prstGeom>
            <a:blipFill>
              <a:blip r:embed="rId10" cstate="print"/>
              <a:stretch>
                <a:fillRect/>
              </a:stretch>
            </a:blipFill>
          </p:spPr>
          <p:txBody>
            <a:bodyPr wrap="square" lIns="0" tIns="0" rIns="0" bIns="0" rtlCol="0"/>
            <a:lstStyle/>
            <a:p>
              <a:endParaRPr/>
            </a:p>
          </p:txBody>
        </p:sp>
        <p:sp>
          <p:nvSpPr>
            <p:cNvPr id="107" name="object 27">
              <a:extLst>
                <a:ext uri="{FF2B5EF4-FFF2-40B4-BE49-F238E27FC236}">
                  <a16:creationId xmlns:a16="http://schemas.microsoft.com/office/drawing/2014/main" id="{2B3F0813-36E6-478A-8063-4545EA448832}"/>
                </a:ext>
              </a:extLst>
            </p:cNvPr>
            <p:cNvSpPr/>
            <p:nvPr/>
          </p:nvSpPr>
          <p:spPr>
            <a:xfrm>
              <a:off x="1611668" y="610984"/>
              <a:ext cx="262013" cy="171691"/>
            </a:xfrm>
            <a:prstGeom prst="rect">
              <a:avLst/>
            </a:prstGeom>
            <a:blipFill>
              <a:blip r:embed="rId11" cstate="print"/>
              <a:stretch>
                <a:fillRect/>
              </a:stretch>
            </a:blipFill>
          </p:spPr>
          <p:txBody>
            <a:bodyPr wrap="square" lIns="0" tIns="0" rIns="0" bIns="0" rtlCol="0"/>
            <a:lstStyle/>
            <a:p>
              <a:endParaRPr/>
            </a:p>
          </p:txBody>
        </p:sp>
        <p:sp>
          <p:nvSpPr>
            <p:cNvPr id="108" name="object 28">
              <a:extLst>
                <a:ext uri="{FF2B5EF4-FFF2-40B4-BE49-F238E27FC236}">
                  <a16:creationId xmlns:a16="http://schemas.microsoft.com/office/drawing/2014/main" id="{335B38B3-819F-4AC9-821A-6AF22493C336}"/>
                </a:ext>
              </a:extLst>
            </p:cNvPr>
            <p:cNvSpPr/>
            <p:nvPr/>
          </p:nvSpPr>
          <p:spPr>
            <a:xfrm>
              <a:off x="1447990" y="569328"/>
              <a:ext cx="155333" cy="217360"/>
            </a:xfrm>
            <a:prstGeom prst="rect">
              <a:avLst/>
            </a:prstGeom>
            <a:blipFill>
              <a:blip r:embed="rId12" cstate="print"/>
              <a:stretch>
                <a:fillRect/>
              </a:stretch>
            </a:blipFill>
          </p:spPr>
          <p:txBody>
            <a:bodyPr wrap="square" lIns="0" tIns="0" rIns="0" bIns="0" rtlCol="0"/>
            <a:lstStyle/>
            <a:p>
              <a:endParaRPr/>
            </a:p>
          </p:txBody>
        </p:sp>
        <p:sp>
          <p:nvSpPr>
            <p:cNvPr id="109" name="object 29">
              <a:extLst>
                <a:ext uri="{FF2B5EF4-FFF2-40B4-BE49-F238E27FC236}">
                  <a16:creationId xmlns:a16="http://schemas.microsoft.com/office/drawing/2014/main" id="{1C3D4555-4033-4A7C-84D3-39997DDA6E7D}"/>
                </a:ext>
              </a:extLst>
            </p:cNvPr>
            <p:cNvSpPr/>
            <p:nvPr/>
          </p:nvSpPr>
          <p:spPr>
            <a:xfrm>
              <a:off x="2365514" y="617550"/>
              <a:ext cx="81889" cy="165087"/>
            </a:xfrm>
            <a:prstGeom prst="rect">
              <a:avLst/>
            </a:prstGeom>
            <a:blipFill>
              <a:blip r:embed="rId13" cstate="print"/>
              <a:stretch>
                <a:fillRect/>
              </a:stretch>
            </a:blipFill>
          </p:spPr>
          <p:txBody>
            <a:bodyPr wrap="square" lIns="0" tIns="0" rIns="0" bIns="0" rtlCol="0"/>
            <a:lstStyle/>
            <a:p>
              <a:endParaRPr/>
            </a:p>
          </p:txBody>
        </p:sp>
        <p:sp>
          <p:nvSpPr>
            <p:cNvPr id="110" name="object 30">
              <a:extLst>
                <a:ext uri="{FF2B5EF4-FFF2-40B4-BE49-F238E27FC236}">
                  <a16:creationId xmlns:a16="http://schemas.microsoft.com/office/drawing/2014/main" id="{423BE5BC-7DE5-48C5-A077-893AC8A1DF88}"/>
                </a:ext>
              </a:extLst>
            </p:cNvPr>
            <p:cNvSpPr/>
            <p:nvPr/>
          </p:nvSpPr>
          <p:spPr>
            <a:xfrm>
              <a:off x="2198573" y="617550"/>
              <a:ext cx="127901" cy="169506"/>
            </a:xfrm>
            <a:prstGeom prst="rect">
              <a:avLst/>
            </a:prstGeom>
            <a:blipFill>
              <a:blip r:embed="rId14" cstate="print"/>
              <a:stretch>
                <a:fillRect/>
              </a:stretch>
            </a:blipFill>
          </p:spPr>
          <p:txBody>
            <a:bodyPr wrap="square" lIns="0" tIns="0" rIns="0" bIns="0" rtlCol="0"/>
            <a:lstStyle/>
            <a:p>
              <a:endParaRPr/>
            </a:p>
          </p:txBody>
        </p:sp>
        <p:sp>
          <p:nvSpPr>
            <p:cNvPr id="111" name="object 31">
              <a:extLst>
                <a:ext uri="{FF2B5EF4-FFF2-40B4-BE49-F238E27FC236}">
                  <a16:creationId xmlns:a16="http://schemas.microsoft.com/office/drawing/2014/main" id="{55633A2D-6092-4097-8620-F8C4D9A76B48}"/>
                </a:ext>
              </a:extLst>
            </p:cNvPr>
            <p:cNvSpPr/>
            <p:nvPr/>
          </p:nvSpPr>
          <p:spPr>
            <a:xfrm>
              <a:off x="2069541" y="617550"/>
              <a:ext cx="99783" cy="165087"/>
            </a:xfrm>
            <a:prstGeom prst="rect">
              <a:avLst/>
            </a:prstGeom>
            <a:blipFill>
              <a:blip r:embed="rId15" cstate="print"/>
              <a:stretch>
                <a:fillRect/>
              </a:stretch>
            </a:blipFill>
          </p:spPr>
          <p:txBody>
            <a:bodyPr wrap="square" lIns="0" tIns="0" rIns="0" bIns="0" rtlCol="0"/>
            <a:lstStyle/>
            <a:p>
              <a:endParaRPr/>
            </a:p>
          </p:txBody>
        </p:sp>
        <p:sp>
          <p:nvSpPr>
            <p:cNvPr id="112" name="object 32">
              <a:extLst>
                <a:ext uri="{FF2B5EF4-FFF2-40B4-BE49-F238E27FC236}">
                  <a16:creationId xmlns:a16="http://schemas.microsoft.com/office/drawing/2014/main" id="{18B5A68B-DEE2-4600-B2FC-6C1B73FBEED0}"/>
                </a:ext>
              </a:extLst>
            </p:cNvPr>
            <p:cNvSpPr/>
            <p:nvPr/>
          </p:nvSpPr>
          <p:spPr>
            <a:xfrm>
              <a:off x="2235250" y="833450"/>
              <a:ext cx="57111" cy="57632"/>
            </a:xfrm>
            <a:prstGeom prst="rect">
              <a:avLst/>
            </a:prstGeom>
            <a:blipFill>
              <a:blip r:embed="rId16" cstate="print"/>
              <a:stretch>
                <a:fillRect/>
              </a:stretch>
            </a:blipFill>
          </p:spPr>
          <p:txBody>
            <a:bodyPr wrap="square" lIns="0" tIns="0" rIns="0" bIns="0" rtlCol="0"/>
            <a:lstStyle/>
            <a:p>
              <a:endParaRPr/>
            </a:p>
          </p:txBody>
        </p:sp>
        <p:sp>
          <p:nvSpPr>
            <p:cNvPr id="113" name="object 33">
              <a:extLst>
                <a:ext uri="{FF2B5EF4-FFF2-40B4-BE49-F238E27FC236}">
                  <a16:creationId xmlns:a16="http://schemas.microsoft.com/office/drawing/2014/main" id="{21B15A29-930A-49E1-9C88-CFDA69DB61C5}"/>
                </a:ext>
              </a:extLst>
            </p:cNvPr>
            <p:cNvSpPr/>
            <p:nvPr/>
          </p:nvSpPr>
          <p:spPr>
            <a:xfrm>
              <a:off x="2346159" y="896200"/>
              <a:ext cx="207187" cy="416420"/>
            </a:xfrm>
            <a:prstGeom prst="rect">
              <a:avLst/>
            </a:prstGeom>
            <a:blipFill>
              <a:blip r:embed="rId17" cstate="print"/>
              <a:stretch>
                <a:fillRect/>
              </a:stretch>
            </a:blipFill>
          </p:spPr>
          <p:txBody>
            <a:bodyPr wrap="square" lIns="0" tIns="0" rIns="0" bIns="0" rtlCol="0"/>
            <a:lstStyle/>
            <a:p>
              <a:endParaRPr/>
            </a:p>
          </p:txBody>
        </p:sp>
        <p:sp>
          <p:nvSpPr>
            <p:cNvPr id="118" name="object 34">
              <a:extLst>
                <a:ext uri="{FF2B5EF4-FFF2-40B4-BE49-F238E27FC236}">
                  <a16:creationId xmlns:a16="http://schemas.microsoft.com/office/drawing/2014/main" id="{3D952F1E-74B7-4947-83EA-B6389548AFE5}"/>
                </a:ext>
              </a:extLst>
            </p:cNvPr>
            <p:cNvSpPr/>
            <p:nvPr/>
          </p:nvSpPr>
          <p:spPr>
            <a:xfrm>
              <a:off x="1408010" y="896683"/>
              <a:ext cx="306235" cy="322694"/>
            </a:xfrm>
            <a:prstGeom prst="rect">
              <a:avLst/>
            </a:prstGeom>
            <a:blipFill>
              <a:blip r:embed="rId18" cstate="print"/>
              <a:stretch>
                <a:fillRect/>
              </a:stretch>
            </a:blipFill>
          </p:spPr>
          <p:txBody>
            <a:bodyPr wrap="square" lIns="0" tIns="0" rIns="0" bIns="0" rtlCol="0"/>
            <a:lstStyle/>
            <a:p>
              <a:endParaRPr/>
            </a:p>
          </p:txBody>
        </p:sp>
        <p:sp>
          <p:nvSpPr>
            <p:cNvPr id="119" name="object 35">
              <a:extLst>
                <a:ext uri="{FF2B5EF4-FFF2-40B4-BE49-F238E27FC236}">
                  <a16:creationId xmlns:a16="http://schemas.microsoft.com/office/drawing/2014/main" id="{0C51B424-278C-4871-85D5-6C65FCA11F9E}"/>
                </a:ext>
              </a:extLst>
            </p:cNvPr>
            <p:cNvSpPr/>
            <p:nvPr/>
          </p:nvSpPr>
          <p:spPr>
            <a:xfrm>
              <a:off x="2230462" y="903554"/>
              <a:ext cx="65786" cy="307784"/>
            </a:xfrm>
            <a:prstGeom prst="rect">
              <a:avLst/>
            </a:prstGeom>
            <a:blipFill>
              <a:blip r:embed="rId19" cstate="print"/>
              <a:stretch>
                <a:fillRect/>
              </a:stretch>
            </a:blipFill>
          </p:spPr>
          <p:txBody>
            <a:bodyPr wrap="square" lIns="0" tIns="0" rIns="0" bIns="0" rtlCol="0"/>
            <a:lstStyle/>
            <a:p>
              <a:endParaRPr/>
            </a:p>
          </p:txBody>
        </p:sp>
        <p:sp>
          <p:nvSpPr>
            <p:cNvPr id="120" name="object 36">
              <a:extLst>
                <a:ext uri="{FF2B5EF4-FFF2-40B4-BE49-F238E27FC236}">
                  <a16:creationId xmlns:a16="http://schemas.microsoft.com/office/drawing/2014/main" id="{D54A7722-B55D-4A58-ACFE-74495FFC3548}"/>
                </a:ext>
              </a:extLst>
            </p:cNvPr>
            <p:cNvSpPr/>
            <p:nvPr/>
          </p:nvSpPr>
          <p:spPr>
            <a:xfrm>
              <a:off x="2014219" y="903554"/>
              <a:ext cx="170903" cy="307784"/>
            </a:xfrm>
            <a:prstGeom prst="rect">
              <a:avLst/>
            </a:prstGeom>
            <a:blipFill>
              <a:blip r:embed="rId20" cstate="print"/>
              <a:stretch>
                <a:fillRect/>
              </a:stretch>
            </a:blipFill>
          </p:spPr>
          <p:txBody>
            <a:bodyPr wrap="square" lIns="0" tIns="0" rIns="0" bIns="0" rtlCol="0"/>
            <a:lstStyle/>
            <a:p>
              <a:endParaRPr/>
            </a:p>
          </p:txBody>
        </p:sp>
        <p:sp>
          <p:nvSpPr>
            <p:cNvPr id="121" name="object 37">
              <a:extLst>
                <a:ext uri="{FF2B5EF4-FFF2-40B4-BE49-F238E27FC236}">
                  <a16:creationId xmlns:a16="http://schemas.microsoft.com/office/drawing/2014/main" id="{7F324E0C-CE62-45B0-A62B-8A7BC22A27CF}"/>
                </a:ext>
              </a:extLst>
            </p:cNvPr>
            <p:cNvSpPr/>
            <p:nvPr/>
          </p:nvSpPr>
          <p:spPr>
            <a:xfrm>
              <a:off x="1765934" y="903554"/>
              <a:ext cx="180962" cy="307784"/>
            </a:xfrm>
            <a:prstGeom prst="rect">
              <a:avLst/>
            </a:prstGeom>
            <a:blipFill>
              <a:blip r:embed="rId21" cstate="print"/>
              <a:stretch>
                <a:fillRect/>
              </a:stretch>
            </a:blipFill>
          </p:spPr>
          <p:txBody>
            <a:bodyPr wrap="square" lIns="0" tIns="0" rIns="0" bIns="0" rtlCol="0"/>
            <a:lstStyle/>
            <a:p>
              <a:endParaRPr/>
            </a:p>
          </p:txBody>
        </p:sp>
        <p:sp>
          <p:nvSpPr>
            <p:cNvPr id="122" name="object 38">
              <a:extLst>
                <a:ext uri="{FF2B5EF4-FFF2-40B4-BE49-F238E27FC236}">
                  <a16:creationId xmlns:a16="http://schemas.microsoft.com/office/drawing/2014/main" id="{857BAD1A-7ADA-468A-A90F-B521F0695A47}"/>
                </a:ext>
              </a:extLst>
            </p:cNvPr>
            <p:cNvSpPr/>
            <p:nvPr/>
          </p:nvSpPr>
          <p:spPr>
            <a:xfrm>
              <a:off x="1458582" y="1296530"/>
              <a:ext cx="121018" cy="48336"/>
            </a:xfrm>
            <a:prstGeom prst="rect">
              <a:avLst/>
            </a:prstGeom>
            <a:blipFill>
              <a:blip r:embed="rId22" cstate="print"/>
              <a:stretch>
                <a:fillRect/>
              </a:stretch>
            </a:blipFill>
          </p:spPr>
          <p:txBody>
            <a:bodyPr wrap="square" lIns="0" tIns="0" rIns="0" bIns="0" rtlCol="0"/>
            <a:lstStyle/>
            <a:p>
              <a:endParaRPr/>
            </a:p>
          </p:txBody>
        </p:sp>
        <p:sp>
          <p:nvSpPr>
            <p:cNvPr id="123" name="object 39">
              <a:extLst>
                <a:ext uri="{FF2B5EF4-FFF2-40B4-BE49-F238E27FC236}">
                  <a16:creationId xmlns:a16="http://schemas.microsoft.com/office/drawing/2014/main" id="{83EB6920-675F-4796-A4E2-1F0F0DF05B29}"/>
                </a:ext>
              </a:extLst>
            </p:cNvPr>
            <p:cNvSpPr/>
            <p:nvPr/>
          </p:nvSpPr>
          <p:spPr>
            <a:xfrm>
              <a:off x="2394940" y="1356868"/>
              <a:ext cx="179590" cy="239572"/>
            </a:xfrm>
            <a:prstGeom prst="rect">
              <a:avLst/>
            </a:prstGeom>
            <a:blipFill>
              <a:blip r:embed="rId23" cstate="print"/>
              <a:stretch>
                <a:fillRect/>
              </a:stretch>
            </a:blipFill>
          </p:spPr>
          <p:txBody>
            <a:bodyPr wrap="square" lIns="0" tIns="0" rIns="0" bIns="0" rtlCol="0"/>
            <a:lstStyle/>
            <a:p>
              <a:endParaRPr/>
            </a:p>
          </p:txBody>
        </p:sp>
        <p:sp>
          <p:nvSpPr>
            <p:cNvPr id="124" name="object 40">
              <a:extLst>
                <a:ext uri="{FF2B5EF4-FFF2-40B4-BE49-F238E27FC236}">
                  <a16:creationId xmlns:a16="http://schemas.microsoft.com/office/drawing/2014/main" id="{2064FB20-3FA9-4DBA-BF32-5BB29FF3CAD6}"/>
                </a:ext>
              </a:extLst>
            </p:cNvPr>
            <p:cNvSpPr/>
            <p:nvPr/>
          </p:nvSpPr>
          <p:spPr>
            <a:xfrm>
              <a:off x="2594952" y="1296530"/>
              <a:ext cx="450850" cy="303441"/>
            </a:xfrm>
            <a:prstGeom prst="rect">
              <a:avLst/>
            </a:prstGeom>
            <a:blipFill>
              <a:blip r:embed="rId24" cstate="print"/>
              <a:stretch>
                <a:fillRect/>
              </a:stretch>
            </a:blipFill>
          </p:spPr>
          <p:txBody>
            <a:bodyPr wrap="square" lIns="0" tIns="0" rIns="0" bIns="0" rtlCol="0"/>
            <a:lstStyle/>
            <a:p>
              <a:endParaRPr/>
            </a:p>
          </p:txBody>
        </p:sp>
        <p:sp>
          <p:nvSpPr>
            <p:cNvPr id="125" name="object 41">
              <a:extLst>
                <a:ext uri="{FF2B5EF4-FFF2-40B4-BE49-F238E27FC236}">
                  <a16:creationId xmlns:a16="http://schemas.microsoft.com/office/drawing/2014/main" id="{358B52DB-5EEF-4B07-8807-C60628237174}"/>
                </a:ext>
              </a:extLst>
            </p:cNvPr>
            <p:cNvSpPr/>
            <p:nvPr/>
          </p:nvSpPr>
          <p:spPr>
            <a:xfrm>
              <a:off x="3239439" y="1296530"/>
              <a:ext cx="253644" cy="303441"/>
            </a:xfrm>
            <a:prstGeom prst="rect">
              <a:avLst/>
            </a:prstGeom>
            <a:blipFill>
              <a:blip r:embed="rId25" cstate="print"/>
              <a:stretch>
                <a:fillRect/>
              </a:stretch>
            </a:blipFill>
          </p:spPr>
          <p:txBody>
            <a:bodyPr wrap="square" lIns="0" tIns="0" rIns="0" bIns="0" rtlCol="0"/>
            <a:lstStyle/>
            <a:p>
              <a:endParaRPr/>
            </a:p>
          </p:txBody>
        </p:sp>
        <p:sp>
          <p:nvSpPr>
            <p:cNvPr id="126" name="object 42">
              <a:extLst>
                <a:ext uri="{FF2B5EF4-FFF2-40B4-BE49-F238E27FC236}">
                  <a16:creationId xmlns:a16="http://schemas.microsoft.com/office/drawing/2014/main" id="{EA3F840D-1C23-4384-A821-0F50E26C20CE}"/>
                </a:ext>
              </a:extLst>
            </p:cNvPr>
            <p:cNvSpPr/>
            <p:nvPr/>
          </p:nvSpPr>
          <p:spPr>
            <a:xfrm>
              <a:off x="3060242" y="1358633"/>
              <a:ext cx="151726" cy="237807"/>
            </a:xfrm>
            <a:prstGeom prst="rect">
              <a:avLst/>
            </a:prstGeom>
            <a:blipFill>
              <a:blip r:embed="rId26" cstate="print"/>
              <a:stretch>
                <a:fillRect/>
              </a:stretch>
            </a:blipFill>
          </p:spPr>
          <p:txBody>
            <a:bodyPr wrap="square" lIns="0" tIns="0" rIns="0" bIns="0" rtlCol="0"/>
            <a:lstStyle/>
            <a:p>
              <a:endParaRPr/>
            </a:p>
          </p:txBody>
        </p:sp>
        <p:sp>
          <p:nvSpPr>
            <p:cNvPr id="127" name="object 43">
              <a:extLst>
                <a:ext uri="{FF2B5EF4-FFF2-40B4-BE49-F238E27FC236}">
                  <a16:creationId xmlns:a16="http://schemas.microsoft.com/office/drawing/2014/main" id="{C2D11A9F-6C43-4D0B-87F9-B09702DC3F8D}"/>
                </a:ext>
              </a:extLst>
            </p:cNvPr>
            <p:cNvSpPr/>
            <p:nvPr/>
          </p:nvSpPr>
          <p:spPr>
            <a:xfrm>
              <a:off x="2206561" y="1358633"/>
              <a:ext cx="151726" cy="237807"/>
            </a:xfrm>
            <a:prstGeom prst="rect">
              <a:avLst/>
            </a:prstGeom>
            <a:blipFill>
              <a:blip r:embed="rId27" cstate="print"/>
              <a:stretch>
                <a:fillRect/>
              </a:stretch>
            </a:blipFill>
          </p:spPr>
          <p:txBody>
            <a:bodyPr wrap="square" lIns="0" tIns="0" rIns="0" bIns="0" rtlCol="0"/>
            <a:lstStyle/>
            <a:p>
              <a:endParaRPr/>
            </a:p>
          </p:txBody>
        </p:sp>
        <p:sp>
          <p:nvSpPr>
            <p:cNvPr id="128" name="object 44">
              <a:extLst>
                <a:ext uri="{FF2B5EF4-FFF2-40B4-BE49-F238E27FC236}">
                  <a16:creationId xmlns:a16="http://schemas.microsoft.com/office/drawing/2014/main" id="{3EC93151-BF94-44A0-ABF1-E1087150BF69}"/>
                </a:ext>
              </a:extLst>
            </p:cNvPr>
            <p:cNvSpPr/>
            <p:nvPr/>
          </p:nvSpPr>
          <p:spPr>
            <a:xfrm>
              <a:off x="1881682" y="1296530"/>
              <a:ext cx="299529" cy="299910"/>
            </a:xfrm>
            <a:prstGeom prst="rect">
              <a:avLst/>
            </a:prstGeom>
            <a:blipFill>
              <a:blip r:embed="rId28" cstate="print"/>
              <a:stretch>
                <a:fillRect/>
              </a:stretch>
            </a:blipFill>
          </p:spPr>
          <p:txBody>
            <a:bodyPr wrap="square" lIns="0" tIns="0" rIns="0" bIns="0" rtlCol="0"/>
            <a:lstStyle/>
            <a:p>
              <a:endParaRPr/>
            </a:p>
          </p:txBody>
        </p:sp>
        <p:sp>
          <p:nvSpPr>
            <p:cNvPr id="129" name="object 45">
              <a:extLst>
                <a:ext uri="{FF2B5EF4-FFF2-40B4-BE49-F238E27FC236}">
                  <a16:creationId xmlns:a16="http://schemas.microsoft.com/office/drawing/2014/main" id="{1C486C3F-2E03-46BE-AC61-AAE87A0E295F}"/>
                </a:ext>
              </a:extLst>
            </p:cNvPr>
            <p:cNvSpPr/>
            <p:nvPr/>
          </p:nvSpPr>
          <p:spPr>
            <a:xfrm>
              <a:off x="1651012" y="1358633"/>
              <a:ext cx="196875" cy="237807"/>
            </a:xfrm>
            <a:prstGeom prst="rect">
              <a:avLst/>
            </a:prstGeom>
            <a:blipFill>
              <a:blip r:embed="rId29" cstate="print"/>
              <a:stretch>
                <a:fillRect/>
              </a:stretch>
            </a:blipFill>
          </p:spPr>
          <p:txBody>
            <a:bodyPr wrap="square" lIns="0" tIns="0" rIns="0" bIns="0" rtlCol="0"/>
            <a:lstStyle/>
            <a:p>
              <a:endParaRPr/>
            </a:p>
          </p:txBody>
        </p:sp>
        <p:sp>
          <p:nvSpPr>
            <p:cNvPr id="130" name="object 46">
              <a:extLst>
                <a:ext uri="{FF2B5EF4-FFF2-40B4-BE49-F238E27FC236}">
                  <a16:creationId xmlns:a16="http://schemas.microsoft.com/office/drawing/2014/main" id="{31B57D3D-07B3-4458-9200-232B279D25BC}"/>
                </a:ext>
              </a:extLst>
            </p:cNvPr>
            <p:cNvSpPr/>
            <p:nvPr/>
          </p:nvSpPr>
          <p:spPr>
            <a:xfrm>
              <a:off x="1419758" y="1358633"/>
              <a:ext cx="194424" cy="241681"/>
            </a:xfrm>
            <a:prstGeom prst="rect">
              <a:avLst/>
            </a:prstGeom>
            <a:blipFill>
              <a:blip r:embed="rId30" cstate="print"/>
              <a:stretch>
                <a:fillRect/>
              </a:stretch>
            </a:blipFill>
          </p:spPr>
          <p:txBody>
            <a:bodyPr wrap="square" lIns="0" tIns="0" rIns="0" bIns="0" rtlCol="0"/>
            <a:lstStyle/>
            <a:p>
              <a:endParaRPr/>
            </a:p>
          </p:txBody>
        </p:sp>
      </p:grpSp>
      <p:grpSp>
        <p:nvGrpSpPr>
          <p:cNvPr id="131" name="object 47">
            <a:extLst>
              <a:ext uri="{FF2B5EF4-FFF2-40B4-BE49-F238E27FC236}">
                <a16:creationId xmlns:a16="http://schemas.microsoft.com/office/drawing/2014/main" id="{B43522A4-4EF1-4698-8AD9-0EC7E678AD0A}"/>
              </a:ext>
            </a:extLst>
          </p:cNvPr>
          <p:cNvGrpSpPr/>
          <p:nvPr userDrawn="1"/>
        </p:nvGrpSpPr>
        <p:grpSpPr>
          <a:xfrm>
            <a:off x="2598699" y="833450"/>
            <a:ext cx="474345" cy="378460"/>
            <a:chOff x="2598699" y="833450"/>
            <a:chExt cx="474345" cy="378460"/>
          </a:xfrm>
        </p:grpSpPr>
        <p:sp>
          <p:nvSpPr>
            <p:cNvPr id="132" name="object 48">
              <a:extLst>
                <a:ext uri="{FF2B5EF4-FFF2-40B4-BE49-F238E27FC236}">
                  <a16:creationId xmlns:a16="http://schemas.microsoft.com/office/drawing/2014/main" id="{E343D493-897B-4C4B-A035-E56DF44DAA0A}"/>
                </a:ext>
              </a:extLst>
            </p:cNvPr>
            <p:cNvSpPr/>
            <p:nvPr/>
          </p:nvSpPr>
          <p:spPr>
            <a:xfrm>
              <a:off x="2603779" y="833450"/>
              <a:ext cx="57137" cy="57632"/>
            </a:xfrm>
            <a:prstGeom prst="rect">
              <a:avLst/>
            </a:prstGeom>
            <a:blipFill>
              <a:blip r:embed="rId31" cstate="print"/>
              <a:stretch>
                <a:fillRect/>
              </a:stretch>
            </a:blipFill>
          </p:spPr>
          <p:txBody>
            <a:bodyPr wrap="square" lIns="0" tIns="0" rIns="0" bIns="0" rtlCol="0"/>
            <a:lstStyle/>
            <a:p>
              <a:endParaRPr/>
            </a:p>
          </p:txBody>
        </p:sp>
        <p:sp>
          <p:nvSpPr>
            <p:cNvPr id="133" name="object 49">
              <a:extLst>
                <a:ext uri="{FF2B5EF4-FFF2-40B4-BE49-F238E27FC236}">
                  <a16:creationId xmlns:a16="http://schemas.microsoft.com/office/drawing/2014/main" id="{220EDD91-6EE4-4DFB-B35C-4EFCAD1C89C3}"/>
                </a:ext>
              </a:extLst>
            </p:cNvPr>
            <p:cNvSpPr/>
            <p:nvPr/>
          </p:nvSpPr>
          <p:spPr>
            <a:xfrm>
              <a:off x="2706128" y="903554"/>
              <a:ext cx="366496" cy="307784"/>
            </a:xfrm>
            <a:prstGeom prst="rect">
              <a:avLst/>
            </a:prstGeom>
            <a:blipFill>
              <a:blip r:embed="rId32" cstate="print"/>
              <a:stretch>
                <a:fillRect/>
              </a:stretch>
            </a:blipFill>
          </p:spPr>
          <p:txBody>
            <a:bodyPr wrap="square" lIns="0" tIns="0" rIns="0" bIns="0" rtlCol="0"/>
            <a:lstStyle/>
            <a:p>
              <a:endParaRPr/>
            </a:p>
          </p:txBody>
        </p:sp>
        <p:sp>
          <p:nvSpPr>
            <p:cNvPr id="134" name="object 50">
              <a:extLst>
                <a:ext uri="{FF2B5EF4-FFF2-40B4-BE49-F238E27FC236}">
                  <a16:creationId xmlns:a16="http://schemas.microsoft.com/office/drawing/2014/main" id="{F5FA9CCF-D455-4A78-AF87-676DD12D48E6}"/>
                </a:ext>
              </a:extLst>
            </p:cNvPr>
            <p:cNvSpPr/>
            <p:nvPr/>
          </p:nvSpPr>
          <p:spPr>
            <a:xfrm>
              <a:off x="2598699" y="903554"/>
              <a:ext cx="66154" cy="307784"/>
            </a:xfrm>
            <a:prstGeom prst="rect">
              <a:avLst/>
            </a:prstGeom>
            <a:blipFill>
              <a:blip r:embed="rId33" cstate="print"/>
              <a:stretch>
                <a:fillRect/>
              </a:stretch>
            </a:blipFill>
          </p:spPr>
          <p:txBody>
            <a:bodyPr wrap="square" lIns="0" tIns="0" rIns="0" bIns="0" rtlCol="0"/>
            <a:lstStyle/>
            <a:p>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1143000"/>
          </a:xfrm>
          <a:prstGeom prst="rect">
            <a:avLst/>
          </a:prstGeom>
        </p:spPr>
        <p:txBody>
          <a:bodyPr/>
          <a:lstStyle/>
          <a:p>
            <a:r>
              <a:rPr lang="tr-TR"/>
              <a:t>Asıl başlık stili için tıklatın</a:t>
            </a:r>
            <a:endParaRPr lang="en-US"/>
          </a:p>
        </p:txBody>
      </p:sp>
      <p:sp>
        <p:nvSpPr>
          <p:cNvPr id="3" name="Vertical Text Placeholder 2"/>
          <p:cNvSpPr>
            <a:spLocks noGrp="1"/>
          </p:cNvSpPr>
          <p:nvPr>
            <p:ph type="body" orient="vert" idx="1"/>
          </p:nvPr>
        </p:nvSpPr>
        <p:spPr>
          <a:xfrm>
            <a:off x="1391323" y="2323652"/>
            <a:ext cx="9036423" cy="3508977"/>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7996517" y="224493"/>
            <a:ext cx="2844800" cy="365125"/>
          </a:xfrm>
          <a:prstGeom prst="rect">
            <a:avLst/>
          </a:prstGeom>
        </p:spPr>
        <p:txBody>
          <a:bodyPr/>
          <a:lstStyle/>
          <a:p>
            <a:fld id="{6019CABF-2AC4-4689-9389-14D5A4DDA2B3}" type="datetimeFigureOut">
              <a:rPr lang="tr-TR" smtClean="0"/>
              <a:t>20.02.2023</a:t>
            </a:fld>
            <a:endParaRPr lang="tr-TR"/>
          </a:p>
        </p:txBody>
      </p:sp>
      <p:sp>
        <p:nvSpPr>
          <p:cNvPr id="5" name="Footer Placeholder 4"/>
          <p:cNvSpPr>
            <a:spLocks noGrp="1"/>
          </p:cNvSpPr>
          <p:nvPr>
            <p:ph type="ftr" sz="quarter" idx="11"/>
          </p:nvPr>
        </p:nvSpPr>
        <p:spPr>
          <a:xfrm>
            <a:off x="6188597" y="5852161"/>
            <a:ext cx="4669536" cy="365125"/>
          </a:xfrm>
          <a:prstGeom prst="rect">
            <a:avLst/>
          </a:prstGeom>
        </p:spPr>
        <p:txBody>
          <a:bodyPr/>
          <a:lstStyle/>
          <a:p>
            <a:endParaRPr lang="tr-TR"/>
          </a:p>
        </p:txBody>
      </p:sp>
      <p:sp>
        <p:nvSpPr>
          <p:cNvPr id="6" name="Slide Number Placeholder 5"/>
          <p:cNvSpPr>
            <a:spLocks noGrp="1"/>
          </p:cNvSpPr>
          <p:nvPr>
            <p:ph type="sldNum" sz="quarter" idx="12"/>
          </p:nvPr>
        </p:nvSpPr>
        <p:spPr>
          <a:xfrm>
            <a:off x="6198795" y="224492"/>
            <a:ext cx="1776208" cy="365125"/>
          </a:xfrm>
          <a:prstGeom prst="rect">
            <a:avLst/>
          </a:prstGeom>
        </p:spPr>
        <p:txBody>
          <a:bodyPr/>
          <a:lstStyle/>
          <a:p>
            <a:fld id="{2CA8CF27-D425-4552-BF80-2380C8312604}"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a:prstGeom prst="rect">
            <a:avLst/>
          </a:prstGeom>
        </p:spPr>
        <p:txBody>
          <a:bodyPr vert="eaVert" anchor="ctr"/>
          <a:lstStyle/>
          <a:p>
            <a:r>
              <a:rPr lang="tr-TR"/>
              <a:t>Asıl başlık stili için tıklatın</a:t>
            </a:r>
            <a:endParaRPr lang="en-US"/>
          </a:p>
        </p:txBody>
      </p:sp>
      <p:sp>
        <p:nvSpPr>
          <p:cNvPr id="3" name="Vertical Text Placeholder 2"/>
          <p:cNvSpPr>
            <a:spLocks noGrp="1"/>
          </p:cNvSpPr>
          <p:nvPr>
            <p:ph type="body" orient="vert" idx="1"/>
          </p:nvPr>
        </p:nvSpPr>
        <p:spPr>
          <a:xfrm>
            <a:off x="1404395" y="1030147"/>
            <a:ext cx="7231605" cy="4780344"/>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7996517" y="224493"/>
            <a:ext cx="2844800" cy="365125"/>
          </a:xfrm>
          <a:prstGeom prst="rect">
            <a:avLst/>
          </a:prstGeom>
        </p:spPr>
        <p:txBody>
          <a:bodyPr/>
          <a:lstStyle/>
          <a:p>
            <a:fld id="{6019CABF-2AC4-4689-9389-14D5A4DDA2B3}" type="datetimeFigureOut">
              <a:rPr lang="tr-TR" smtClean="0"/>
              <a:t>20.02.2023</a:t>
            </a:fld>
            <a:endParaRPr lang="tr-TR"/>
          </a:p>
        </p:txBody>
      </p:sp>
      <p:sp>
        <p:nvSpPr>
          <p:cNvPr id="5" name="Footer Placeholder 4"/>
          <p:cNvSpPr>
            <a:spLocks noGrp="1"/>
          </p:cNvSpPr>
          <p:nvPr>
            <p:ph type="ftr" sz="quarter" idx="11"/>
          </p:nvPr>
        </p:nvSpPr>
        <p:spPr>
          <a:xfrm>
            <a:off x="6188597" y="5852161"/>
            <a:ext cx="4669536" cy="365125"/>
          </a:xfrm>
          <a:prstGeom prst="rect">
            <a:avLst/>
          </a:prstGeom>
        </p:spPr>
        <p:txBody>
          <a:bodyPr/>
          <a:lstStyle/>
          <a:p>
            <a:endParaRPr lang="tr-TR"/>
          </a:p>
        </p:txBody>
      </p:sp>
      <p:sp>
        <p:nvSpPr>
          <p:cNvPr id="6" name="Slide Number Placeholder 5"/>
          <p:cNvSpPr>
            <a:spLocks noGrp="1"/>
          </p:cNvSpPr>
          <p:nvPr>
            <p:ph type="sldNum" sz="quarter" idx="12"/>
          </p:nvPr>
        </p:nvSpPr>
        <p:spPr>
          <a:xfrm>
            <a:off x="6198795" y="224492"/>
            <a:ext cx="1776208" cy="365125"/>
          </a:xfrm>
          <a:prstGeom prst="rect">
            <a:avLst/>
          </a:prstGeom>
        </p:spPr>
        <p:txBody>
          <a:bodyPr/>
          <a:lstStyle/>
          <a:p>
            <a:fld id="{2CA8CF27-D425-4552-BF80-2380C8312604}"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71664" y="1027664"/>
            <a:ext cx="7685981" cy="1143000"/>
          </a:xfrm>
          <a:prstGeom prst="rect">
            <a:avLst/>
          </a:prstGeom>
        </p:spPr>
        <p:txBody>
          <a:bodyPr/>
          <a:lstStyle>
            <a:lvl1pPr>
              <a:defRPr>
                <a:solidFill>
                  <a:schemeClr val="tx1"/>
                </a:solidFill>
                <a:latin typeface="Montserrat-Black" panose="00000A00000000000000" pitchFamily="50" charset="-94"/>
              </a:defRPr>
            </a:lvl1pPr>
          </a:lstStyle>
          <a:p>
            <a:r>
              <a:rPr lang="tr-TR" dirty="0"/>
              <a:t>Asıl başlık stili için tıklatın</a:t>
            </a:r>
            <a:endParaRPr lang="en-US" dirty="0"/>
          </a:p>
        </p:txBody>
      </p:sp>
      <p:sp>
        <p:nvSpPr>
          <p:cNvPr id="3" name="Content Placeholder 2"/>
          <p:cNvSpPr>
            <a:spLocks noGrp="1"/>
          </p:cNvSpPr>
          <p:nvPr>
            <p:ph idx="1" hasCustomPrompt="1"/>
          </p:nvPr>
        </p:nvSpPr>
        <p:spPr>
          <a:xfrm>
            <a:off x="3071664" y="2323652"/>
            <a:ext cx="7356082" cy="3508977"/>
          </a:xfrm>
          <a:prstGeom prst="rect">
            <a:avLst/>
          </a:prstGeom>
        </p:spPr>
        <p:txBody>
          <a:bodyPr/>
          <a:lstStyle>
            <a:lvl1pPr>
              <a:buClr>
                <a:schemeClr val="tx1"/>
              </a:buClr>
              <a:buFont typeface="Wingdings" panose="05000000000000000000" pitchFamily="2" charset="2"/>
              <a:buChar char="v"/>
              <a:defRPr>
                <a:solidFill>
                  <a:schemeClr val="tx1"/>
                </a:solidFill>
                <a:latin typeface="Montserrat-Black" panose="00000A00000000000000" pitchFamily="50" charset="-94"/>
              </a:defRPr>
            </a:lvl1pPr>
            <a:lvl2pPr>
              <a:buClr>
                <a:schemeClr val="tx1"/>
              </a:buClr>
              <a:buFont typeface="Wingdings" panose="05000000000000000000" pitchFamily="2" charset="2"/>
              <a:buChar char="v"/>
              <a:defRPr>
                <a:solidFill>
                  <a:schemeClr val="tx1"/>
                </a:solidFill>
                <a:latin typeface="Montserrat-Black" panose="00000A00000000000000" pitchFamily="50" charset="-94"/>
              </a:defRPr>
            </a:lvl2pPr>
            <a:lvl3pPr>
              <a:buClr>
                <a:schemeClr val="tx1"/>
              </a:buClr>
              <a:buFont typeface="Wingdings" panose="05000000000000000000" pitchFamily="2" charset="2"/>
              <a:buChar char="v"/>
              <a:defRPr>
                <a:solidFill>
                  <a:schemeClr val="tx1"/>
                </a:solidFill>
                <a:latin typeface="Montserrat-Black" panose="00000A00000000000000" pitchFamily="50" charset="-94"/>
              </a:defRPr>
            </a:lvl3pPr>
            <a:lvl4pPr>
              <a:buClr>
                <a:schemeClr val="tx1"/>
              </a:buClr>
              <a:buFont typeface="Wingdings" panose="05000000000000000000" pitchFamily="2" charset="2"/>
              <a:buChar char="v"/>
              <a:defRPr>
                <a:solidFill>
                  <a:schemeClr val="tx1"/>
                </a:solidFill>
                <a:latin typeface="Montserrat-Black" panose="00000A00000000000000" pitchFamily="50" charset="-94"/>
              </a:defRPr>
            </a:lvl4pPr>
            <a:lvl5pPr>
              <a:buClr>
                <a:schemeClr val="tx1"/>
              </a:buClr>
              <a:buFont typeface="Wingdings" panose="05000000000000000000" pitchFamily="2" charset="2"/>
              <a:buChar char="v"/>
              <a:defRPr>
                <a:solidFill>
                  <a:schemeClr val="tx1"/>
                </a:solidFill>
                <a:latin typeface="Montserrat-Black" panose="00000A00000000000000" pitchFamily="50" charset="-94"/>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a:xfrm>
            <a:off x="7996517" y="224493"/>
            <a:ext cx="2844800" cy="365125"/>
          </a:xfrm>
          <a:prstGeom prst="rect">
            <a:avLst/>
          </a:prstGeom>
        </p:spPr>
        <p:txBody>
          <a:bodyPr/>
          <a:lstStyle/>
          <a:p>
            <a:fld id="{6019CABF-2AC4-4689-9389-14D5A4DDA2B3}" type="datetimeFigureOut">
              <a:rPr lang="tr-TR" smtClean="0"/>
              <a:t>20.02.2023</a:t>
            </a:fld>
            <a:endParaRPr lang="tr-TR"/>
          </a:p>
        </p:txBody>
      </p:sp>
      <p:sp>
        <p:nvSpPr>
          <p:cNvPr id="5" name="Footer Placeholder 4"/>
          <p:cNvSpPr>
            <a:spLocks noGrp="1"/>
          </p:cNvSpPr>
          <p:nvPr>
            <p:ph type="ftr" sz="quarter" idx="11"/>
          </p:nvPr>
        </p:nvSpPr>
        <p:spPr>
          <a:xfrm>
            <a:off x="6188597" y="5852161"/>
            <a:ext cx="4669536" cy="365125"/>
          </a:xfrm>
          <a:prstGeom prst="rect">
            <a:avLst/>
          </a:prstGeom>
        </p:spPr>
        <p:txBody>
          <a:bodyPr/>
          <a:lstStyle/>
          <a:p>
            <a:endParaRPr lang="tr-TR"/>
          </a:p>
        </p:txBody>
      </p:sp>
      <p:sp>
        <p:nvSpPr>
          <p:cNvPr id="6" name="Slide Number Placeholder 5"/>
          <p:cNvSpPr>
            <a:spLocks noGrp="1"/>
          </p:cNvSpPr>
          <p:nvPr>
            <p:ph type="sldNum" sz="quarter" idx="12"/>
          </p:nvPr>
        </p:nvSpPr>
        <p:spPr>
          <a:xfrm>
            <a:off x="6198795" y="224492"/>
            <a:ext cx="1776208" cy="365125"/>
          </a:xfrm>
          <a:prstGeom prst="rect">
            <a:avLst/>
          </a:prstGeom>
        </p:spPr>
        <p:txBody>
          <a:bodyPr/>
          <a:lstStyle/>
          <a:p>
            <a:fld id="{2CA8CF27-D425-4552-BF80-2380C8312604}" type="slidenum">
              <a:rPr lang="tr-TR" smtClean="0"/>
              <a:t>‹#›</a:t>
            </a:fld>
            <a:endParaRPr lang="tr-TR"/>
          </a:p>
        </p:txBody>
      </p:sp>
      <p:sp>
        <p:nvSpPr>
          <p:cNvPr id="7" name="object 18">
            <a:extLst>
              <a:ext uri="{FF2B5EF4-FFF2-40B4-BE49-F238E27FC236}">
                <a16:creationId xmlns:a16="http://schemas.microsoft.com/office/drawing/2014/main" id="{3F9421B1-9CA5-4EE1-81E5-A12F8EAC8D26}"/>
              </a:ext>
            </a:extLst>
          </p:cNvPr>
          <p:cNvSpPr txBox="1">
            <a:spLocks/>
          </p:cNvSpPr>
          <p:nvPr userDrawn="1"/>
        </p:nvSpPr>
        <p:spPr>
          <a:xfrm>
            <a:off x="8882036" y="6421165"/>
            <a:ext cx="943609" cy="223138"/>
          </a:xfrm>
          <a:prstGeom prst="rect">
            <a:avLst/>
          </a:prstGeom>
        </p:spPr>
        <p:txBody>
          <a:bodyPr vert="horz" wrap="square" lIns="0" tIns="22860" rIns="0" bIns="0" rtlCol="0">
            <a:spAutoFit/>
          </a:bodyPr>
          <a:lstStyle>
            <a:defPPr>
              <a:defRPr lang="tr-TR"/>
            </a:defPPr>
            <a:lvl1pPr marL="0" algn="l" defTabSz="914400" rtl="0" eaLnBrk="1" latinLnBrk="0" hangingPunct="1">
              <a:defRPr sz="1300" kern="1200">
                <a:solidFill>
                  <a:srgbClr val="00A2C7"/>
                </a:solidFill>
                <a:latin typeface="Montserrat-Medium" panose="00000600000000000000" pitchFamily="50" charset="-9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80"/>
              </a:spcBef>
            </a:pPr>
            <a:r>
              <a:rPr lang="tr-TR" spc="-15"/>
              <a:t>gelisimedu</a:t>
            </a:r>
            <a:endParaRPr lang="tr-TR" spc="-15" dirty="0"/>
          </a:p>
        </p:txBody>
      </p:sp>
      <p:sp>
        <p:nvSpPr>
          <p:cNvPr id="8" name="object 19">
            <a:extLst>
              <a:ext uri="{FF2B5EF4-FFF2-40B4-BE49-F238E27FC236}">
                <a16:creationId xmlns:a16="http://schemas.microsoft.com/office/drawing/2014/main" id="{B953512B-E81F-40DA-86BF-ECFE43BFB569}"/>
              </a:ext>
            </a:extLst>
          </p:cNvPr>
          <p:cNvSpPr txBox="1">
            <a:spLocks/>
          </p:cNvSpPr>
          <p:nvPr userDrawn="1"/>
        </p:nvSpPr>
        <p:spPr>
          <a:xfrm>
            <a:off x="10068221" y="6423773"/>
            <a:ext cx="892809" cy="223779"/>
          </a:xfrm>
          <a:prstGeom prst="rect">
            <a:avLst/>
          </a:prstGeom>
        </p:spPr>
        <p:txBody>
          <a:bodyPr vert="horz" wrap="square" lIns="0" tIns="23495" rIns="0" bIns="0" rtlCol="0">
            <a:spAutoFit/>
          </a:bodyPr>
          <a:lstStyle>
            <a:defPPr>
              <a:defRPr lang="tr-TR"/>
            </a:defPPr>
            <a:lvl1pPr marL="0" algn="l" defTabSz="914400" rtl="0" eaLnBrk="1" latinLnBrk="0" hangingPunct="1">
              <a:defRPr sz="1300" kern="1200">
                <a:solidFill>
                  <a:srgbClr val="00A2C7"/>
                </a:solidFill>
                <a:latin typeface="Montserrat-Medium" panose="00000600000000000000" pitchFamily="50" charset="-9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85"/>
              </a:spcBef>
            </a:pPr>
            <a:r>
              <a:rPr lang="tr-TR" spc="-15"/>
              <a:t>igugelisim</a:t>
            </a:r>
            <a:endParaRPr lang="tr-TR" spc="-1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a:prstGeom prst="rect">
            <a:avLst/>
          </a:prstGeom>
        </p:spPr>
        <p:txBody>
          <a:bodyPr anchor="b"/>
          <a:lstStyle>
            <a:lvl1pPr algn="l">
              <a:defRPr sz="4000" b="0"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1678194" y="4267201"/>
            <a:ext cx="8849956" cy="1520413"/>
          </a:xfrm>
          <a:prstGeom prst="rect">
            <a:avLst/>
          </a:prstGeo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a:xfrm>
            <a:off x="7996517" y="224493"/>
            <a:ext cx="2844800" cy="365125"/>
          </a:xfrm>
          <a:prstGeom prst="rect">
            <a:avLst/>
          </a:prstGeom>
        </p:spPr>
        <p:txBody>
          <a:bodyPr/>
          <a:lstStyle/>
          <a:p>
            <a:fld id="{6019CABF-2AC4-4689-9389-14D5A4DDA2B3}" type="datetimeFigureOut">
              <a:rPr lang="tr-TR" smtClean="0"/>
              <a:t>20.02.2023</a:t>
            </a:fld>
            <a:endParaRPr lang="tr-TR"/>
          </a:p>
        </p:txBody>
      </p:sp>
      <p:sp>
        <p:nvSpPr>
          <p:cNvPr id="5" name="Footer Placeholder 4"/>
          <p:cNvSpPr>
            <a:spLocks noGrp="1"/>
          </p:cNvSpPr>
          <p:nvPr>
            <p:ph type="ftr" sz="quarter" idx="11"/>
          </p:nvPr>
        </p:nvSpPr>
        <p:spPr>
          <a:xfrm>
            <a:off x="6188597" y="5852161"/>
            <a:ext cx="4669536" cy="365125"/>
          </a:xfrm>
          <a:prstGeom prst="rect">
            <a:avLst/>
          </a:prstGeom>
        </p:spPr>
        <p:txBody>
          <a:bodyPr/>
          <a:lstStyle/>
          <a:p>
            <a:endParaRPr lang="tr-TR"/>
          </a:p>
        </p:txBody>
      </p:sp>
      <p:sp>
        <p:nvSpPr>
          <p:cNvPr id="6" name="Slide Number Placeholder 5"/>
          <p:cNvSpPr>
            <a:spLocks noGrp="1"/>
          </p:cNvSpPr>
          <p:nvPr>
            <p:ph type="sldNum" sz="quarter" idx="12"/>
          </p:nvPr>
        </p:nvSpPr>
        <p:spPr>
          <a:xfrm>
            <a:off x="6198795" y="224492"/>
            <a:ext cx="1776208" cy="365125"/>
          </a:xfrm>
          <a:prstGeom prst="rect">
            <a:avLst/>
          </a:prstGeom>
        </p:spPr>
        <p:txBody>
          <a:bodyPr/>
          <a:lstStyle/>
          <a:p>
            <a:fld id="{2CA8CF27-D425-4552-BF80-2380C8312604}"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1143000"/>
          </a:xfrm>
          <a:prstGeom prst="rect">
            <a:avLst/>
          </a:prstGeom>
        </p:spPr>
        <p:txBody>
          <a:bodyPr/>
          <a:lstStyle/>
          <a:p>
            <a:r>
              <a:rPr lang="tr-TR"/>
              <a:t>Asıl başlık stili için tıklatın</a:t>
            </a:r>
            <a:endParaRPr lang="en-US"/>
          </a:p>
        </p:txBody>
      </p:sp>
      <p:sp>
        <p:nvSpPr>
          <p:cNvPr id="5" name="Date Placeholder 4"/>
          <p:cNvSpPr>
            <a:spLocks noGrp="1"/>
          </p:cNvSpPr>
          <p:nvPr>
            <p:ph type="dt" sz="half" idx="10"/>
          </p:nvPr>
        </p:nvSpPr>
        <p:spPr>
          <a:xfrm>
            <a:off x="7996517" y="224493"/>
            <a:ext cx="2844800" cy="365125"/>
          </a:xfrm>
          <a:prstGeom prst="rect">
            <a:avLst/>
          </a:prstGeom>
        </p:spPr>
        <p:txBody>
          <a:bodyPr/>
          <a:lstStyle/>
          <a:p>
            <a:fld id="{6019CABF-2AC4-4689-9389-14D5A4DDA2B3}" type="datetimeFigureOut">
              <a:rPr lang="tr-TR" smtClean="0"/>
              <a:t>20.02.2023</a:t>
            </a:fld>
            <a:endParaRPr lang="tr-TR"/>
          </a:p>
        </p:txBody>
      </p:sp>
      <p:sp>
        <p:nvSpPr>
          <p:cNvPr id="6" name="Footer Placeholder 5"/>
          <p:cNvSpPr>
            <a:spLocks noGrp="1"/>
          </p:cNvSpPr>
          <p:nvPr>
            <p:ph type="ftr" sz="quarter" idx="11"/>
          </p:nvPr>
        </p:nvSpPr>
        <p:spPr>
          <a:xfrm>
            <a:off x="6188597" y="5852161"/>
            <a:ext cx="4669536" cy="365125"/>
          </a:xfrm>
          <a:prstGeom prst="rect">
            <a:avLst/>
          </a:prstGeom>
        </p:spPr>
        <p:txBody>
          <a:bodyPr/>
          <a:lstStyle/>
          <a:p>
            <a:endParaRPr lang="tr-TR"/>
          </a:p>
        </p:txBody>
      </p:sp>
      <p:sp>
        <p:nvSpPr>
          <p:cNvPr id="7" name="Slide Number Placeholder 6"/>
          <p:cNvSpPr>
            <a:spLocks noGrp="1"/>
          </p:cNvSpPr>
          <p:nvPr>
            <p:ph type="sldNum" sz="quarter" idx="12"/>
          </p:nvPr>
        </p:nvSpPr>
        <p:spPr>
          <a:xfrm>
            <a:off x="6198795" y="224492"/>
            <a:ext cx="1776208" cy="365125"/>
          </a:xfrm>
          <a:prstGeom prst="rect">
            <a:avLst/>
          </a:prstGeom>
        </p:spPr>
        <p:txBody>
          <a:bodyPr/>
          <a:lstStyle/>
          <a:p>
            <a:fld id="{2CA8CF27-D425-4552-BF80-2380C8312604}" type="slidenum">
              <a:rPr lang="tr-TR" smtClean="0"/>
              <a:t>‹#›</a:t>
            </a:fld>
            <a:endParaRPr lang="tr-TR"/>
          </a:p>
        </p:txBody>
      </p:sp>
      <p:sp>
        <p:nvSpPr>
          <p:cNvPr id="9" name="Content Placeholder 8"/>
          <p:cNvSpPr>
            <a:spLocks noGrp="1"/>
          </p:cNvSpPr>
          <p:nvPr>
            <p:ph sz="quarter" idx="13"/>
          </p:nvPr>
        </p:nvSpPr>
        <p:spPr>
          <a:xfrm>
            <a:off x="1389888" y="2313432"/>
            <a:ext cx="4559808" cy="349300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Content Placeholder 10"/>
          <p:cNvSpPr>
            <a:spLocks noGrp="1"/>
          </p:cNvSpPr>
          <p:nvPr>
            <p:ph sz="quarter" idx="14"/>
          </p:nvPr>
        </p:nvSpPr>
        <p:spPr>
          <a:xfrm>
            <a:off x="6193536" y="2313431"/>
            <a:ext cx="4559808" cy="349300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1143000"/>
          </a:xfrm>
          <a:prstGeom prst="rect">
            <a:avLst/>
          </a:prstGeom>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882815" y="2316009"/>
            <a:ext cx="4076197" cy="63976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388961" y="2974695"/>
            <a:ext cx="4559808" cy="28357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682450" y="2316010"/>
            <a:ext cx="4074289" cy="63976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93536" y="2974695"/>
            <a:ext cx="4559808" cy="28357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7996517" y="224493"/>
            <a:ext cx="2844800" cy="365125"/>
          </a:xfrm>
          <a:prstGeom prst="rect">
            <a:avLst/>
          </a:prstGeom>
        </p:spPr>
        <p:txBody>
          <a:bodyPr/>
          <a:lstStyle/>
          <a:p>
            <a:fld id="{6019CABF-2AC4-4689-9389-14D5A4DDA2B3}" type="datetimeFigureOut">
              <a:rPr lang="tr-TR" smtClean="0"/>
              <a:t>20.02.2023</a:t>
            </a:fld>
            <a:endParaRPr lang="tr-TR"/>
          </a:p>
        </p:txBody>
      </p:sp>
      <p:sp>
        <p:nvSpPr>
          <p:cNvPr id="8" name="Footer Placeholder 7"/>
          <p:cNvSpPr>
            <a:spLocks noGrp="1"/>
          </p:cNvSpPr>
          <p:nvPr>
            <p:ph type="ftr" sz="quarter" idx="11"/>
          </p:nvPr>
        </p:nvSpPr>
        <p:spPr>
          <a:xfrm>
            <a:off x="6188597" y="5852161"/>
            <a:ext cx="4669536" cy="365125"/>
          </a:xfrm>
          <a:prstGeom prst="rect">
            <a:avLst/>
          </a:prstGeom>
        </p:spPr>
        <p:txBody>
          <a:bodyPr/>
          <a:lstStyle/>
          <a:p>
            <a:endParaRPr lang="tr-TR"/>
          </a:p>
        </p:txBody>
      </p:sp>
      <p:sp>
        <p:nvSpPr>
          <p:cNvPr id="9" name="Slide Number Placeholder 8"/>
          <p:cNvSpPr>
            <a:spLocks noGrp="1"/>
          </p:cNvSpPr>
          <p:nvPr>
            <p:ph type="sldNum" sz="quarter" idx="12"/>
          </p:nvPr>
        </p:nvSpPr>
        <p:spPr>
          <a:xfrm>
            <a:off x="6198795" y="224492"/>
            <a:ext cx="1776208" cy="365125"/>
          </a:xfrm>
          <a:prstGeom prst="rect">
            <a:avLst/>
          </a:prstGeom>
        </p:spPr>
        <p:txBody>
          <a:bodyPr/>
          <a:lstStyle/>
          <a:p>
            <a:fld id="{2CA8CF27-D425-4552-BF80-2380C8312604}"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1143000"/>
          </a:xfrm>
          <a:prstGeom prst="rect">
            <a:avLst/>
          </a:prstGeom>
        </p:spPr>
        <p:txBody>
          <a:bodyPr/>
          <a:lstStyle/>
          <a:p>
            <a:r>
              <a:rPr lang="tr-TR"/>
              <a:t>Asıl başlık stili için tıklatın</a:t>
            </a:r>
            <a:endParaRPr lang="en-US"/>
          </a:p>
        </p:txBody>
      </p:sp>
      <p:sp>
        <p:nvSpPr>
          <p:cNvPr id="3" name="Date Placeholder 2"/>
          <p:cNvSpPr>
            <a:spLocks noGrp="1"/>
          </p:cNvSpPr>
          <p:nvPr>
            <p:ph type="dt" sz="half" idx="10"/>
          </p:nvPr>
        </p:nvSpPr>
        <p:spPr>
          <a:xfrm>
            <a:off x="7996517" y="224493"/>
            <a:ext cx="2844800" cy="365125"/>
          </a:xfrm>
          <a:prstGeom prst="rect">
            <a:avLst/>
          </a:prstGeom>
        </p:spPr>
        <p:txBody>
          <a:bodyPr/>
          <a:lstStyle/>
          <a:p>
            <a:fld id="{6019CABF-2AC4-4689-9389-14D5A4DDA2B3}" type="datetimeFigureOut">
              <a:rPr lang="tr-TR" smtClean="0"/>
              <a:t>20.02.2023</a:t>
            </a:fld>
            <a:endParaRPr lang="tr-TR"/>
          </a:p>
        </p:txBody>
      </p:sp>
      <p:sp>
        <p:nvSpPr>
          <p:cNvPr id="4" name="Footer Placeholder 3"/>
          <p:cNvSpPr>
            <a:spLocks noGrp="1"/>
          </p:cNvSpPr>
          <p:nvPr>
            <p:ph type="ftr" sz="quarter" idx="11"/>
          </p:nvPr>
        </p:nvSpPr>
        <p:spPr>
          <a:xfrm>
            <a:off x="6188597" y="5852161"/>
            <a:ext cx="4669536" cy="365125"/>
          </a:xfrm>
          <a:prstGeom prst="rect">
            <a:avLst/>
          </a:prstGeom>
        </p:spPr>
        <p:txBody>
          <a:bodyPr/>
          <a:lstStyle/>
          <a:p>
            <a:endParaRPr lang="tr-TR"/>
          </a:p>
        </p:txBody>
      </p:sp>
      <p:sp>
        <p:nvSpPr>
          <p:cNvPr id="5" name="Slide Number Placeholder 4"/>
          <p:cNvSpPr>
            <a:spLocks noGrp="1"/>
          </p:cNvSpPr>
          <p:nvPr>
            <p:ph type="sldNum" sz="quarter" idx="12"/>
          </p:nvPr>
        </p:nvSpPr>
        <p:spPr>
          <a:xfrm>
            <a:off x="6198795" y="224492"/>
            <a:ext cx="1776208" cy="365125"/>
          </a:xfrm>
          <a:prstGeom prst="rect">
            <a:avLst/>
          </a:prstGeom>
        </p:spPr>
        <p:txBody>
          <a:bodyPr/>
          <a:lstStyle/>
          <a:p>
            <a:fld id="{2CA8CF27-D425-4552-BF80-2380C8312604}"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96517" y="224493"/>
            <a:ext cx="2844800" cy="365125"/>
          </a:xfrm>
          <a:prstGeom prst="rect">
            <a:avLst/>
          </a:prstGeom>
        </p:spPr>
        <p:txBody>
          <a:bodyPr/>
          <a:lstStyle/>
          <a:p>
            <a:fld id="{6019CABF-2AC4-4689-9389-14D5A4DDA2B3}" type="datetimeFigureOut">
              <a:rPr lang="tr-TR" smtClean="0"/>
              <a:t>20.02.2023</a:t>
            </a:fld>
            <a:endParaRPr lang="tr-TR"/>
          </a:p>
        </p:txBody>
      </p:sp>
      <p:sp>
        <p:nvSpPr>
          <p:cNvPr id="3" name="Footer Placeholder 2"/>
          <p:cNvSpPr>
            <a:spLocks noGrp="1"/>
          </p:cNvSpPr>
          <p:nvPr>
            <p:ph type="ftr" sz="quarter" idx="11"/>
          </p:nvPr>
        </p:nvSpPr>
        <p:spPr>
          <a:xfrm>
            <a:off x="6188597" y="5852161"/>
            <a:ext cx="4669536" cy="365125"/>
          </a:xfrm>
          <a:prstGeom prst="rect">
            <a:avLst/>
          </a:prstGeom>
        </p:spPr>
        <p:txBody>
          <a:bodyPr/>
          <a:lstStyle/>
          <a:p>
            <a:endParaRPr lang="tr-TR"/>
          </a:p>
        </p:txBody>
      </p:sp>
      <p:sp>
        <p:nvSpPr>
          <p:cNvPr id="4" name="Slide Number Placeholder 3"/>
          <p:cNvSpPr>
            <a:spLocks noGrp="1"/>
          </p:cNvSpPr>
          <p:nvPr>
            <p:ph type="sldNum" sz="quarter" idx="12"/>
          </p:nvPr>
        </p:nvSpPr>
        <p:spPr>
          <a:xfrm>
            <a:off x="6198795" y="224492"/>
            <a:ext cx="1776208" cy="365125"/>
          </a:xfrm>
          <a:prstGeom prst="rect">
            <a:avLst/>
          </a:prstGeom>
        </p:spPr>
        <p:txBody>
          <a:bodyPr/>
          <a:lstStyle/>
          <a:p>
            <a:fld id="{2CA8CF27-D425-4552-BF80-2380C8312604}"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a:xfrm>
            <a:off x="7996517" y="224493"/>
            <a:ext cx="2844800" cy="365125"/>
          </a:xfrm>
          <a:prstGeom prst="rect">
            <a:avLst/>
          </a:prstGeom>
        </p:spPr>
        <p:txBody>
          <a:bodyPr/>
          <a:lstStyle/>
          <a:p>
            <a:fld id="{6019CABF-2AC4-4689-9389-14D5A4DDA2B3}" type="datetimeFigureOut">
              <a:rPr lang="tr-TR" smtClean="0"/>
              <a:t>20.02.2023</a:t>
            </a:fld>
            <a:endParaRPr lang="tr-TR"/>
          </a:p>
        </p:txBody>
      </p:sp>
      <p:sp>
        <p:nvSpPr>
          <p:cNvPr id="7" name="Slide Number Placeholder 6"/>
          <p:cNvSpPr>
            <a:spLocks noGrp="1"/>
          </p:cNvSpPr>
          <p:nvPr>
            <p:ph type="sldNum" sz="quarter" idx="12"/>
          </p:nvPr>
        </p:nvSpPr>
        <p:spPr>
          <a:xfrm>
            <a:off x="6198795" y="224492"/>
            <a:ext cx="1776208" cy="365125"/>
          </a:xfrm>
          <a:prstGeom prst="rect">
            <a:avLst/>
          </a:prstGeom>
        </p:spPr>
        <p:txBody>
          <a:bodyPr/>
          <a:lstStyle/>
          <a:p>
            <a:fld id="{2CA8CF27-D425-4552-BF80-2380C8312604}" type="slidenum">
              <a:rPr lang="tr-TR" smtClean="0"/>
              <a:t>‹#›</a:t>
            </a:fld>
            <a:endParaRPr lang="tr-TR"/>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1527859" y="856527"/>
            <a:ext cx="4120587" cy="5150734"/>
          </a:xfrm>
          <a:prstGeom prst="rect">
            <a:avLst/>
          </a:prstGeo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ooter Placeholder 5"/>
          <p:cNvSpPr>
            <a:spLocks noGrp="1"/>
          </p:cNvSpPr>
          <p:nvPr>
            <p:ph type="ftr" sz="quarter" idx="11"/>
          </p:nvPr>
        </p:nvSpPr>
        <p:spPr>
          <a:xfrm>
            <a:off x="6188597" y="5724836"/>
            <a:ext cx="4658219" cy="365125"/>
          </a:xfrm>
          <a:prstGeom prst="rect">
            <a:avLst/>
          </a:prstGeom>
        </p:spPr>
        <p:txBody>
          <a:bodyPr>
            <a:normAutofit/>
          </a:bodyPr>
          <a:lstStyle/>
          <a:p>
            <a:endParaRPr lang="tr-TR"/>
          </a:p>
        </p:txBody>
      </p:sp>
      <p:sp>
        <p:nvSpPr>
          <p:cNvPr id="2" name="Title 1"/>
          <p:cNvSpPr>
            <a:spLocks noGrp="1"/>
          </p:cNvSpPr>
          <p:nvPr>
            <p:ph type="title"/>
          </p:nvPr>
        </p:nvSpPr>
        <p:spPr>
          <a:xfrm>
            <a:off x="6319777" y="2657435"/>
            <a:ext cx="4406096" cy="1463153"/>
          </a:xfrm>
          <a:prstGeom prst="rect">
            <a:avLst/>
          </a:prstGeom>
        </p:spPr>
        <p:txBody>
          <a:bodyPr anchor="b">
            <a:normAutofit/>
          </a:bodyPr>
          <a:lstStyle>
            <a:lvl1pPr algn="l">
              <a:defRPr sz="2800" b="0"/>
            </a:lvl1pPr>
          </a:lstStyle>
          <a:p>
            <a:r>
              <a:rPr lang="tr-TR"/>
              <a:t>Asıl başlık stili için tıklatın</a:t>
            </a:r>
            <a:endParaRPr lang="en-US"/>
          </a:p>
        </p:txBody>
      </p:sp>
      <p:sp>
        <p:nvSpPr>
          <p:cNvPr id="4" name="Text Placeholder 3"/>
          <p:cNvSpPr>
            <a:spLocks noGrp="1"/>
          </p:cNvSpPr>
          <p:nvPr>
            <p:ph type="body" sz="half" idx="2"/>
          </p:nvPr>
        </p:nvSpPr>
        <p:spPr>
          <a:xfrm>
            <a:off x="6315456" y="4136994"/>
            <a:ext cx="4398379" cy="1517904"/>
          </a:xfrm>
          <a:prstGeom prst="rect">
            <a:avLst/>
          </a:prstGeo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312565" y="2660904"/>
            <a:ext cx="4401312" cy="1463040"/>
          </a:xfrm>
          <a:prstGeom prst="rect">
            <a:avLst/>
          </a:prstGeom>
        </p:spPr>
        <p:txBody>
          <a:bodyPr anchor="b">
            <a:normAutofit/>
          </a:bodyPr>
          <a:lstStyle>
            <a:lvl1pPr algn="l">
              <a:defRPr sz="2800" b="0"/>
            </a:lvl1pPr>
          </a:lstStyle>
          <a:p>
            <a:r>
              <a:rPr lang="tr-TR"/>
              <a:t>Asıl başlık stili için tıklatın</a:t>
            </a:r>
            <a:endParaRPr lang="en-US"/>
          </a:p>
        </p:txBody>
      </p:sp>
      <p:sp>
        <p:nvSpPr>
          <p:cNvPr id="3" name="Picture Placeholder 2"/>
          <p:cNvSpPr>
            <a:spLocks noGrp="1"/>
          </p:cNvSpPr>
          <p:nvPr>
            <p:ph type="pic" idx="1"/>
          </p:nvPr>
        </p:nvSpPr>
        <p:spPr>
          <a:xfrm>
            <a:off x="1340278" y="693795"/>
            <a:ext cx="4479497" cy="5468112"/>
          </a:xfrm>
          <a:prstGeom prst="rect">
            <a:avLst/>
          </a:prstGeo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312841" y="4133089"/>
            <a:ext cx="4400764" cy="1519561"/>
          </a:xfrm>
          <a:prstGeom prst="rect">
            <a:avLst/>
          </a:prstGeo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a:xfrm>
            <a:off x="7996517" y="224493"/>
            <a:ext cx="2844800" cy="365125"/>
          </a:xfrm>
          <a:prstGeom prst="rect">
            <a:avLst/>
          </a:prstGeom>
        </p:spPr>
        <p:txBody>
          <a:bodyPr/>
          <a:lstStyle/>
          <a:p>
            <a:fld id="{6019CABF-2AC4-4689-9389-14D5A4DDA2B3}" type="datetimeFigureOut">
              <a:rPr lang="tr-TR" smtClean="0"/>
              <a:t>20.02.2023</a:t>
            </a:fld>
            <a:endParaRPr lang="tr-TR"/>
          </a:p>
        </p:txBody>
      </p:sp>
      <p:sp>
        <p:nvSpPr>
          <p:cNvPr id="6" name="Footer Placeholder 5"/>
          <p:cNvSpPr>
            <a:spLocks noGrp="1"/>
          </p:cNvSpPr>
          <p:nvPr>
            <p:ph type="ftr" sz="quarter" idx="11"/>
          </p:nvPr>
        </p:nvSpPr>
        <p:spPr>
          <a:xfrm>
            <a:off x="6188597" y="5724836"/>
            <a:ext cx="4658219" cy="365125"/>
          </a:xfrm>
          <a:prstGeom prst="rect">
            <a:avLst/>
          </a:prstGeom>
        </p:spPr>
        <p:txBody>
          <a:bodyPr>
            <a:normAutofit/>
          </a:bodyPr>
          <a:lstStyle/>
          <a:p>
            <a:endParaRPr lang="tr-TR"/>
          </a:p>
        </p:txBody>
      </p:sp>
      <p:sp>
        <p:nvSpPr>
          <p:cNvPr id="7" name="Slide Number Placeholder 6"/>
          <p:cNvSpPr>
            <a:spLocks noGrp="1"/>
          </p:cNvSpPr>
          <p:nvPr>
            <p:ph type="sldNum" sz="quarter" idx="12"/>
          </p:nvPr>
        </p:nvSpPr>
        <p:spPr>
          <a:xfrm>
            <a:off x="6198795" y="224492"/>
            <a:ext cx="1776208" cy="365125"/>
          </a:xfrm>
          <a:prstGeom prst="rect">
            <a:avLst/>
          </a:prstGeom>
        </p:spPr>
        <p:txBody>
          <a:bodyPr/>
          <a:lstStyle/>
          <a:p>
            <a:fld id="{2CA8CF27-D425-4552-BF80-2380C8312604}"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18"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image" Target="../media/image8.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 name="bg object 16">
            <a:extLst>
              <a:ext uri="{FF2B5EF4-FFF2-40B4-BE49-F238E27FC236}">
                <a16:creationId xmlns:a16="http://schemas.microsoft.com/office/drawing/2014/main" id="{97C93457-BC83-44AB-9E62-6D104054ADC2}"/>
              </a:ext>
            </a:extLst>
          </p:cNvPr>
          <p:cNvSpPr/>
          <p:nvPr userDrawn="1"/>
        </p:nvSpPr>
        <p:spPr>
          <a:xfrm>
            <a:off x="1604733" y="1332496"/>
            <a:ext cx="10013950" cy="635000"/>
          </a:xfrm>
          <a:custGeom>
            <a:avLst/>
            <a:gdLst/>
            <a:ahLst/>
            <a:cxnLst/>
            <a:rect l="l" t="t" r="r" b="b"/>
            <a:pathLst>
              <a:path w="10013950" h="635000">
                <a:moveTo>
                  <a:pt x="0" y="635000"/>
                </a:moveTo>
                <a:lnTo>
                  <a:pt x="10013607" y="635000"/>
                </a:lnTo>
                <a:lnTo>
                  <a:pt x="10013607" y="0"/>
                </a:lnTo>
                <a:lnTo>
                  <a:pt x="0" y="0"/>
                </a:lnTo>
                <a:lnTo>
                  <a:pt x="0" y="635000"/>
                </a:lnTo>
                <a:close/>
              </a:path>
            </a:pathLst>
          </a:custGeom>
          <a:solidFill>
            <a:srgbClr val="3AC3DB"/>
          </a:solidFill>
        </p:spPr>
        <p:txBody>
          <a:bodyPr wrap="square" lIns="0" tIns="0" rIns="0" bIns="0" rtlCol="0"/>
          <a:lstStyle/>
          <a:p>
            <a:endParaRPr/>
          </a:p>
        </p:txBody>
      </p:sp>
      <p:grpSp>
        <p:nvGrpSpPr>
          <p:cNvPr id="183" name="object 3">
            <a:extLst>
              <a:ext uri="{FF2B5EF4-FFF2-40B4-BE49-F238E27FC236}">
                <a16:creationId xmlns:a16="http://schemas.microsoft.com/office/drawing/2014/main" id="{8FBBFFE7-6850-4241-B95C-4165A33321B4}"/>
              </a:ext>
            </a:extLst>
          </p:cNvPr>
          <p:cNvGrpSpPr/>
          <p:nvPr userDrawn="1"/>
        </p:nvGrpSpPr>
        <p:grpSpPr>
          <a:xfrm>
            <a:off x="2405618" y="6418249"/>
            <a:ext cx="2155190" cy="222885"/>
            <a:chOff x="2405618" y="6418249"/>
            <a:chExt cx="2155190" cy="222885"/>
          </a:xfrm>
        </p:grpSpPr>
        <p:sp>
          <p:nvSpPr>
            <p:cNvPr id="184" name="object 4">
              <a:extLst>
                <a:ext uri="{FF2B5EF4-FFF2-40B4-BE49-F238E27FC236}">
                  <a16:creationId xmlns:a16="http://schemas.microsoft.com/office/drawing/2014/main" id="{8D1AA679-E384-4EE4-B71B-6620BDEBDE21}"/>
                </a:ext>
              </a:extLst>
            </p:cNvPr>
            <p:cNvSpPr/>
            <p:nvPr/>
          </p:nvSpPr>
          <p:spPr>
            <a:xfrm>
              <a:off x="2405608" y="6418249"/>
              <a:ext cx="1456690" cy="222885"/>
            </a:xfrm>
            <a:custGeom>
              <a:avLst/>
              <a:gdLst/>
              <a:ahLst/>
              <a:cxnLst/>
              <a:rect l="l" t="t" r="r" b="b"/>
              <a:pathLst>
                <a:path w="1456689" h="222884">
                  <a:moveTo>
                    <a:pt x="190830" y="63169"/>
                  </a:moveTo>
                  <a:lnTo>
                    <a:pt x="172326" y="63169"/>
                  </a:lnTo>
                  <a:lnTo>
                    <a:pt x="138341" y="155194"/>
                  </a:lnTo>
                  <a:lnTo>
                    <a:pt x="104559" y="63169"/>
                  </a:lnTo>
                  <a:lnTo>
                    <a:pt x="87134" y="63169"/>
                  </a:lnTo>
                  <a:lnTo>
                    <a:pt x="52717" y="154749"/>
                  </a:lnTo>
                  <a:lnTo>
                    <a:pt x="19570" y="63169"/>
                  </a:lnTo>
                  <a:lnTo>
                    <a:pt x="0" y="63169"/>
                  </a:lnTo>
                  <a:lnTo>
                    <a:pt x="42392" y="178193"/>
                  </a:lnTo>
                  <a:lnTo>
                    <a:pt x="62179" y="178193"/>
                  </a:lnTo>
                  <a:lnTo>
                    <a:pt x="95529" y="90957"/>
                  </a:lnTo>
                  <a:lnTo>
                    <a:pt x="128435" y="178193"/>
                  </a:lnTo>
                  <a:lnTo>
                    <a:pt x="148234" y="178193"/>
                  </a:lnTo>
                  <a:lnTo>
                    <a:pt x="190830" y="63169"/>
                  </a:lnTo>
                  <a:close/>
                </a:path>
                <a:path w="1456689" h="222884">
                  <a:moveTo>
                    <a:pt x="382587" y="63169"/>
                  </a:moveTo>
                  <a:lnTo>
                    <a:pt x="364083" y="63169"/>
                  </a:lnTo>
                  <a:lnTo>
                    <a:pt x="330098" y="155194"/>
                  </a:lnTo>
                  <a:lnTo>
                    <a:pt x="296316" y="63169"/>
                  </a:lnTo>
                  <a:lnTo>
                    <a:pt x="278892" y="63169"/>
                  </a:lnTo>
                  <a:lnTo>
                    <a:pt x="244475" y="154749"/>
                  </a:lnTo>
                  <a:lnTo>
                    <a:pt x="211328" y="63169"/>
                  </a:lnTo>
                  <a:lnTo>
                    <a:pt x="191757" y="63169"/>
                  </a:lnTo>
                  <a:lnTo>
                    <a:pt x="234149" y="178193"/>
                  </a:lnTo>
                  <a:lnTo>
                    <a:pt x="253936" y="178193"/>
                  </a:lnTo>
                  <a:lnTo>
                    <a:pt x="287286" y="90957"/>
                  </a:lnTo>
                  <a:lnTo>
                    <a:pt x="320192" y="178193"/>
                  </a:lnTo>
                  <a:lnTo>
                    <a:pt x="339991" y="178193"/>
                  </a:lnTo>
                  <a:lnTo>
                    <a:pt x="382587" y="63169"/>
                  </a:lnTo>
                  <a:close/>
                </a:path>
                <a:path w="1456689" h="222884">
                  <a:moveTo>
                    <a:pt x="574332" y="63169"/>
                  </a:moveTo>
                  <a:lnTo>
                    <a:pt x="555828" y="63169"/>
                  </a:lnTo>
                  <a:lnTo>
                    <a:pt x="521843" y="155194"/>
                  </a:lnTo>
                  <a:lnTo>
                    <a:pt x="488061" y="63169"/>
                  </a:lnTo>
                  <a:lnTo>
                    <a:pt x="470636" y="63169"/>
                  </a:lnTo>
                  <a:lnTo>
                    <a:pt x="436219" y="154749"/>
                  </a:lnTo>
                  <a:lnTo>
                    <a:pt x="403072" y="63169"/>
                  </a:lnTo>
                  <a:lnTo>
                    <a:pt x="383501" y="63169"/>
                  </a:lnTo>
                  <a:lnTo>
                    <a:pt x="425894" y="178193"/>
                  </a:lnTo>
                  <a:lnTo>
                    <a:pt x="445681" y="178193"/>
                  </a:lnTo>
                  <a:lnTo>
                    <a:pt x="479031" y="90957"/>
                  </a:lnTo>
                  <a:lnTo>
                    <a:pt x="511937" y="178193"/>
                  </a:lnTo>
                  <a:lnTo>
                    <a:pt x="531736" y="178193"/>
                  </a:lnTo>
                  <a:lnTo>
                    <a:pt x="574332" y="63169"/>
                  </a:lnTo>
                  <a:close/>
                </a:path>
                <a:path w="1456689" h="222884">
                  <a:moveTo>
                    <a:pt x="607314" y="155829"/>
                  </a:moveTo>
                  <a:lnTo>
                    <a:pt x="600862" y="149758"/>
                  </a:lnTo>
                  <a:lnTo>
                    <a:pt x="585152" y="149758"/>
                  </a:lnTo>
                  <a:lnTo>
                    <a:pt x="578485" y="155829"/>
                  </a:lnTo>
                  <a:lnTo>
                    <a:pt x="578485" y="164503"/>
                  </a:lnTo>
                  <a:lnTo>
                    <a:pt x="578485" y="173202"/>
                  </a:lnTo>
                  <a:lnTo>
                    <a:pt x="585152" y="179489"/>
                  </a:lnTo>
                  <a:lnTo>
                    <a:pt x="600862" y="179489"/>
                  </a:lnTo>
                  <a:lnTo>
                    <a:pt x="607314" y="173202"/>
                  </a:lnTo>
                  <a:lnTo>
                    <a:pt x="607314" y="155829"/>
                  </a:lnTo>
                  <a:close/>
                </a:path>
                <a:path w="1456689" h="222884">
                  <a:moveTo>
                    <a:pt x="759650" y="59474"/>
                  </a:moveTo>
                  <a:lnTo>
                    <a:pt x="713397" y="59474"/>
                  </a:lnTo>
                  <a:lnTo>
                    <a:pt x="713397" y="72923"/>
                  </a:lnTo>
                  <a:lnTo>
                    <a:pt x="711466" y="70789"/>
                  </a:lnTo>
                  <a:lnTo>
                    <a:pt x="711466" y="114376"/>
                  </a:lnTo>
                  <a:lnTo>
                    <a:pt x="709942" y="122212"/>
                  </a:lnTo>
                  <a:lnTo>
                    <a:pt x="705739" y="128244"/>
                  </a:lnTo>
                  <a:lnTo>
                    <a:pt x="699389" y="132105"/>
                  </a:lnTo>
                  <a:lnTo>
                    <a:pt x="691464" y="133477"/>
                  </a:lnTo>
                  <a:lnTo>
                    <a:pt x="683475" y="132105"/>
                  </a:lnTo>
                  <a:lnTo>
                    <a:pt x="677062" y="128244"/>
                  </a:lnTo>
                  <a:lnTo>
                    <a:pt x="672782" y="122212"/>
                  </a:lnTo>
                  <a:lnTo>
                    <a:pt x="671233" y="114376"/>
                  </a:lnTo>
                  <a:lnTo>
                    <a:pt x="672782" y="106578"/>
                  </a:lnTo>
                  <a:lnTo>
                    <a:pt x="711466" y="114376"/>
                  </a:lnTo>
                  <a:lnTo>
                    <a:pt x="711466" y="70789"/>
                  </a:lnTo>
                  <a:lnTo>
                    <a:pt x="707123" y="65989"/>
                  </a:lnTo>
                  <a:lnTo>
                    <a:pt x="699274" y="61125"/>
                  </a:lnTo>
                  <a:lnTo>
                    <a:pt x="689762" y="58254"/>
                  </a:lnTo>
                  <a:lnTo>
                    <a:pt x="678548" y="57315"/>
                  </a:lnTo>
                  <a:lnTo>
                    <a:pt x="657085" y="61277"/>
                  </a:lnTo>
                  <a:lnTo>
                    <a:pt x="639038" y="72656"/>
                  </a:lnTo>
                  <a:lnTo>
                    <a:pt x="626592" y="90627"/>
                  </a:lnTo>
                  <a:lnTo>
                    <a:pt x="621969" y="114376"/>
                  </a:lnTo>
                  <a:lnTo>
                    <a:pt x="626592" y="138176"/>
                  </a:lnTo>
                  <a:lnTo>
                    <a:pt x="639038" y="156222"/>
                  </a:lnTo>
                  <a:lnTo>
                    <a:pt x="657085" y="167678"/>
                  </a:lnTo>
                  <a:lnTo>
                    <a:pt x="678548" y="171691"/>
                  </a:lnTo>
                  <a:lnTo>
                    <a:pt x="688670" y="170903"/>
                  </a:lnTo>
                  <a:lnTo>
                    <a:pt x="697445" y="168567"/>
                  </a:lnTo>
                  <a:lnTo>
                    <a:pt x="704888" y="164630"/>
                  </a:lnTo>
                  <a:lnTo>
                    <a:pt x="711034" y="159092"/>
                  </a:lnTo>
                  <a:lnTo>
                    <a:pt x="711034" y="161251"/>
                  </a:lnTo>
                  <a:lnTo>
                    <a:pt x="709472" y="171792"/>
                  </a:lnTo>
                  <a:lnTo>
                    <a:pt x="704545" y="179565"/>
                  </a:lnTo>
                  <a:lnTo>
                    <a:pt x="695871" y="184365"/>
                  </a:lnTo>
                  <a:lnTo>
                    <a:pt x="683069" y="186004"/>
                  </a:lnTo>
                  <a:lnTo>
                    <a:pt x="673125" y="185178"/>
                  </a:lnTo>
                  <a:lnTo>
                    <a:pt x="662952" y="182829"/>
                  </a:lnTo>
                  <a:lnTo>
                    <a:pt x="653415" y="179133"/>
                  </a:lnTo>
                  <a:lnTo>
                    <a:pt x="645414" y="174282"/>
                  </a:lnTo>
                  <a:lnTo>
                    <a:pt x="629069" y="207708"/>
                  </a:lnTo>
                  <a:lnTo>
                    <a:pt x="641172" y="214122"/>
                  </a:lnTo>
                  <a:lnTo>
                    <a:pt x="655307" y="218744"/>
                  </a:lnTo>
                  <a:lnTo>
                    <a:pt x="671055" y="221526"/>
                  </a:lnTo>
                  <a:lnTo>
                    <a:pt x="688009" y="222465"/>
                  </a:lnTo>
                  <a:lnTo>
                    <a:pt x="718172" y="218313"/>
                  </a:lnTo>
                  <a:lnTo>
                    <a:pt x="740689" y="205752"/>
                  </a:lnTo>
                  <a:lnTo>
                    <a:pt x="753808" y="186004"/>
                  </a:lnTo>
                  <a:lnTo>
                    <a:pt x="754773" y="184556"/>
                  </a:lnTo>
                  <a:lnTo>
                    <a:pt x="758901" y="159092"/>
                  </a:lnTo>
                  <a:lnTo>
                    <a:pt x="759650" y="154533"/>
                  </a:lnTo>
                  <a:lnTo>
                    <a:pt x="759650" y="133477"/>
                  </a:lnTo>
                  <a:lnTo>
                    <a:pt x="759650" y="95504"/>
                  </a:lnTo>
                  <a:lnTo>
                    <a:pt x="759650" y="72923"/>
                  </a:lnTo>
                  <a:lnTo>
                    <a:pt x="759650" y="59474"/>
                  </a:lnTo>
                  <a:close/>
                </a:path>
                <a:path w="1456689" h="222884">
                  <a:moveTo>
                    <a:pt x="906437" y="118719"/>
                  </a:moveTo>
                  <a:lnTo>
                    <a:pt x="904049" y="106565"/>
                  </a:lnTo>
                  <a:lnTo>
                    <a:pt x="901230" y="92189"/>
                  </a:lnTo>
                  <a:lnTo>
                    <a:pt x="900137" y="90703"/>
                  </a:lnTo>
                  <a:lnTo>
                    <a:pt x="887133" y="72961"/>
                  </a:lnTo>
                  <a:lnTo>
                    <a:pt x="866495" y="61252"/>
                  </a:lnTo>
                  <a:lnTo>
                    <a:pt x="861021" y="60388"/>
                  </a:lnTo>
                  <a:lnTo>
                    <a:pt x="861021" y="106565"/>
                  </a:lnTo>
                  <a:lnTo>
                    <a:pt x="823163" y="106565"/>
                  </a:lnTo>
                  <a:lnTo>
                    <a:pt x="825106" y="96583"/>
                  </a:lnTo>
                  <a:lnTo>
                    <a:pt x="831989" y="90703"/>
                  </a:lnTo>
                  <a:lnTo>
                    <a:pt x="852004" y="90703"/>
                  </a:lnTo>
                  <a:lnTo>
                    <a:pt x="859091" y="96583"/>
                  </a:lnTo>
                  <a:lnTo>
                    <a:pt x="861021" y="106565"/>
                  </a:lnTo>
                  <a:lnTo>
                    <a:pt x="861021" y="60388"/>
                  </a:lnTo>
                  <a:lnTo>
                    <a:pt x="815187" y="61836"/>
                  </a:lnTo>
                  <a:lnTo>
                    <a:pt x="780046" y="93929"/>
                  </a:lnTo>
                  <a:lnTo>
                    <a:pt x="774979" y="118719"/>
                  </a:lnTo>
                  <a:lnTo>
                    <a:pt x="780034" y="143281"/>
                  </a:lnTo>
                  <a:lnTo>
                    <a:pt x="794372" y="162801"/>
                  </a:lnTo>
                  <a:lnTo>
                    <a:pt x="816825" y="175704"/>
                  </a:lnTo>
                  <a:lnTo>
                    <a:pt x="846188" y="180352"/>
                  </a:lnTo>
                  <a:lnTo>
                    <a:pt x="862520" y="179146"/>
                  </a:lnTo>
                  <a:lnTo>
                    <a:pt x="876414" y="175526"/>
                  </a:lnTo>
                  <a:lnTo>
                    <a:pt x="888060" y="169557"/>
                  </a:lnTo>
                  <a:lnTo>
                    <a:pt x="897610" y="161251"/>
                  </a:lnTo>
                  <a:lnTo>
                    <a:pt x="880770" y="144106"/>
                  </a:lnTo>
                  <a:lnTo>
                    <a:pt x="872223" y="135420"/>
                  </a:lnTo>
                  <a:lnTo>
                    <a:pt x="866635" y="139255"/>
                  </a:lnTo>
                  <a:lnTo>
                    <a:pt x="861085" y="141973"/>
                  </a:lnTo>
                  <a:lnTo>
                    <a:pt x="854976" y="143586"/>
                  </a:lnTo>
                  <a:lnTo>
                    <a:pt x="847699" y="144106"/>
                  </a:lnTo>
                  <a:lnTo>
                    <a:pt x="839406" y="143217"/>
                  </a:lnTo>
                  <a:lnTo>
                    <a:pt x="832637" y="140576"/>
                  </a:lnTo>
                  <a:lnTo>
                    <a:pt x="827493" y="136232"/>
                  </a:lnTo>
                  <a:lnTo>
                    <a:pt x="824026" y="130213"/>
                  </a:lnTo>
                  <a:lnTo>
                    <a:pt x="905776" y="130213"/>
                  </a:lnTo>
                  <a:lnTo>
                    <a:pt x="905992" y="126746"/>
                  </a:lnTo>
                  <a:lnTo>
                    <a:pt x="906437" y="122174"/>
                  </a:lnTo>
                  <a:lnTo>
                    <a:pt x="906437" y="118719"/>
                  </a:lnTo>
                  <a:close/>
                </a:path>
                <a:path w="1456689" h="222884">
                  <a:moveTo>
                    <a:pt x="970394" y="17145"/>
                  </a:moveTo>
                  <a:lnTo>
                    <a:pt x="921766" y="17145"/>
                  </a:lnTo>
                  <a:lnTo>
                    <a:pt x="921766" y="178181"/>
                  </a:lnTo>
                  <a:lnTo>
                    <a:pt x="970394" y="178181"/>
                  </a:lnTo>
                  <a:lnTo>
                    <a:pt x="970394" y="17145"/>
                  </a:lnTo>
                  <a:close/>
                </a:path>
                <a:path w="1456689" h="222884">
                  <a:moveTo>
                    <a:pt x="1040536" y="59461"/>
                  </a:moveTo>
                  <a:lnTo>
                    <a:pt x="991908" y="59461"/>
                  </a:lnTo>
                  <a:lnTo>
                    <a:pt x="991908" y="178193"/>
                  </a:lnTo>
                  <a:lnTo>
                    <a:pt x="1040536" y="178193"/>
                  </a:lnTo>
                  <a:lnTo>
                    <a:pt x="1040536" y="59461"/>
                  </a:lnTo>
                  <a:close/>
                </a:path>
                <a:path w="1456689" h="222884">
                  <a:moveTo>
                    <a:pt x="1045489" y="24091"/>
                  </a:moveTo>
                  <a:lnTo>
                    <a:pt x="1043419" y="14389"/>
                  </a:lnTo>
                  <a:lnTo>
                    <a:pt x="1037551" y="6769"/>
                  </a:lnTo>
                  <a:lnTo>
                    <a:pt x="1028331" y="1790"/>
                  </a:lnTo>
                  <a:lnTo>
                    <a:pt x="1016228" y="0"/>
                  </a:lnTo>
                  <a:lnTo>
                    <a:pt x="1004112" y="1917"/>
                  </a:lnTo>
                  <a:lnTo>
                    <a:pt x="994892" y="7188"/>
                  </a:lnTo>
                  <a:lnTo>
                    <a:pt x="989025" y="15100"/>
                  </a:lnTo>
                  <a:lnTo>
                    <a:pt x="986967" y="24942"/>
                  </a:lnTo>
                  <a:lnTo>
                    <a:pt x="989025" y="34810"/>
                  </a:lnTo>
                  <a:lnTo>
                    <a:pt x="994892" y="42735"/>
                  </a:lnTo>
                  <a:lnTo>
                    <a:pt x="1004112" y="48006"/>
                  </a:lnTo>
                  <a:lnTo>
                    <a:pt x="1016228" y="49911"/>
                  </a:lnTo>
                  <a:lnTo>
                    <a:pt x="1028331" y="47993"/>
                  </a:lnTo>
                  <a:lnTo>
                    <a:pt x="1037551" y="42621"/>
                  </a:lnTo>
                  <a:lnTo>
                    <a:pt x="1043419" y="34455"/>
                  </a:lnTo>
                  <a:lnTo>
                    <a:pt x="1045489" y="24091"/>
                  </a:lnTo>
                  <a:close/>
                </a:path>
                <a:path w="1456689" h="222884">
                  <a:moveTo>
                    <a:pt x="1168984" y="140208"/>
                  </a:moveTo>
                  <a:lnTo>
                    <a:pt x="1158430" y="115049"/>
                  </a:lnTo>
                  <a:lnTo>
                    <a:pt x="1135214" y="105105"/>
                  </a:lnTo>
                  <a:lnTo>
                    <a:pt x="1111986" y="101739"/>
                  </a:lnTo>
                  <a:lnTo>
                    <a:pt x="1101432" y="96354"/>
                  </a:lnTo>
                  <a:lnTo>
                    <a:pt x="1101432" y="93548"/>
                  </a:lnTo>
                  <a:lnTo>
                    <a:pt x="1104874" y="90703"/>
                  </a:lnTo>
                  <a:lnTo>
                    <a:pt x="1117346" y="90703"/>
                  </a:lnTo>
                  <a:lnTo>
                    <a:pt x="1125143" y="91122"/>
                  </a:lnTo>
                  <a:lnTo>
                    <a:pt x="1133538" y="92532"/>
                  </a:lnTo>
                  <a:lnTo>
                    <a:pt x="1142339" y="95211"/>
                  </a:lnTo>
                  <a:lnTo>
                    <a:pt x="1151343" y="99402"/>
                  </a:lnTo>
                  <a:lnTo>
                    <a:pt x="1164691" y="67068"/>
                  </a:lnTo>
                  <a:lnTo>
                    <a:pt x="1154353" y="62801"/>
                  </a:lnTo>
                  <a:lnTo>
                    <a:pt x="1142479" y="59740"/>
                  </a:lnTo>
                  <a:lnTo>
                    <a:pt x="1129703" y="57912"/>
                  </a:lnTo>
                  <a:lnTo>
                    <a:pt x="1116698" y="57302"/>
                  </a:lnTo>
                  <a:lnTo>
                    <a:pt x="1090599" y="60502"/>
                  </a:lnTo>
                  <a:lnTo>
                    <a:pt x="1071753" y="69215"/>
                  </a:lnTo>
                  <a:lnTo>
                    <a:pt x="1060323" y="82118"/>
                  </a:lnTo>
                  <a:lnTo>
                    <a:pt x="1056474" y="97891"/>
                  </a:lnTo>
                  <a:lnTo>
                    <a:pt x="1067066" y="123012"/>
                  </a:lnTo>
                  <a:lnTo>
                    <a:pt x="1090358" y="132854"/>
                  </a:lnTo>
                  <a:lnTo>
                    <a:pt x="1113650" y="136067"/>
                  </a:lnTo>
                  <a:lnTo>
                    <a:pt x="1124229" y="141300"/>
                  </a:lnTo>
                  <a:lnTo>
                    <a:pt x="1124229" y="144754"/>
                  </a:lnTo>
                  <a:lnTo>
                    <a:pt x="1121016" y="146926"/>
                  </a:lnTo>
                  <a:lnTo>
                    <a:pt x="1109179" y="146926"/>
                  </a:lnTo>
                  <a:lnTo>
                    <a:pt x="1098435" y="146215"/>
                  </a:lnTo>
                  <a:lnTo>
                    <a:pt x="1087589" y="144132"/>
                  </a:lnTo>
                  <a:lnTo>
                    <a:pt x="1077264" y="140792"/>
                  </a:lnTo>
                  <a:lnTo>
                    <a:pt x="1068082" y="136296"/>
                  </a:lnTo>
                  <a:lnTo>
                    <a:pt x="1054747" y="168630"/>
                  </a:lnTo>
                  <a:lnTo>
                    <a:pt x="1065326" y="173393"/>
                  </a:lnTo>
                  <a:lnTo>
                    <a:pt x="1078357" y="177101"/>
                  </a:lnTo>
                  <a:lnTo>
                    <a:pt x="1092923" y="179501"/>
                  </a:lnTo>
                  <a:lnTo>
                    <a:pt x="1108100" y="180352"/>
                  </a:lnTo>
                  <a:lnTo>
                    <a:pt x="1134859" y="177101"/>
                  </a:lnTo>
                  <a:lnTo>
                    <a:pt x="1153871" y="168338"/>
                  </a:lnTo>
                  <a:lnTo>
                    <a:pt x="1165225" y="155536"/>
                  </a:lnTo>
                  <a:lnTo>
                    <a:pt x="1168984" y="140208"/>
                  </a:lnTo>
                  <a:close/>
                </a:path>
                <a:path w="1456689" h="222884">
                  <a:moveTo>
                    <a:pt x="1232293" y="59461"/>
                  </a:moveTo>
                  <a:lnTo>
                    <a:pt x="1183665" y="59461"/>
                  </a:lnTo>
                  <a:lnTo>
                    <a:pt x="1183665" y="178193"/>
                  </a:lnTo>
                  <a:lnTo>
                    <a:pt x="1232293" y="178193"/>
                  </a:lnTo>
                  <a:lnTo>
                    <a:pt x="1232293" y="59461"/>
                  </a:lnTo>
                  <a:close/>
                </a:path>
                <a:path w="1456689" h="222884">
                  <a:moveTo>
                    <a:pt x="1237234" y="24091"/>
                  </a:moveTo>
                  <a:lnTo>
                    <a:pt x="1235163" y="14389"/>
                  </a:lnTo>
                  <a:lnTo>
                    <a:pt x="1229296" y="6769"/>
                  </a:lnTo>
                  <a:lnTo>
                    <a:pt x="1220076" y="1790"/>
                  </a:lnTo>
                  <a:lnTo>
                    <a:pt x="1207973" y="0"/>
                  </a:lnTo>
                  <a:lnTo>
                    <a:pt x="1195857" y="1917"/>
                  </a:lnTo>
                  <a:lnTo>
                    <a:pt x="1186637" y="7188"/>
                  </a:lnTo>
                  <a:lnTo>
                    <a:pt x="1180769" y="15100"/>
                  </a:lnTo>
                  <a:lnTo>
                    <a:pt x="1178712" y="24942"/>
                  </a:lnTo>
                  <a:lnTo>
                    <a:pt x="1180769" y="34810"/>
                  </a:lnTo>
                  <a:lnTo>
                    <a:pt x="1186637" y="42735"/>
                  </a:lnTo>
                  <a:lnTo>
                    <a:pt x="1195857" y="48006"/>
                  </a:lnTo>
                  <a:lnTo>
                    <a:pt x="1207973" y="49911"/>
                  </a:lnTo>
                  <a:lnTo>
                    <a:pt x="1220076" y="47993"/>
                  </a:lnTo>
                  <a:lnTo>
                    <a:pt x="1229296" y="42621"/>
                  </a:lnTo>
                  <a:lnTo>
                    <a:pt x="1235163" y="34455"/>
                  </a:lnTo>
                  <a:lnTo>
                    <a:pt x="1237234" y="24091"/>
                  </a:lnTo>
                  <a:close/>
                </a:path>
                <a:path w="1456689" h="222884">
                  <a:moveTo>
                    <a:pt x="1456474" y="110477"/>
                  </a:moveTo>
                  <a:lnTo>
                    <a:pt x="1452892" y="86423"/>
                  </a:lnTo>
                  <a:lnTo>
                    <a:pt x="1443024" y="69888"/>
                  </a:lnTo>
                  <a:lnTo>
                    <a:pt x="1428153" y="60363"/>
                  </a:lnTo>
                  <a:lnTo>
                    <a:pt x="1409573" y="57302"/>
                  </a:lnTo>
                  <a:lnTo>
                    <a:pt x="1397939" y="58496"/>
                  </a:lnTo>
                  <a:lnTo>
                    <a:pt x="1387386" y="61988"/>
                  </a:lnTo>
                  <a:lnTo>
                    <a:pt x="1378077" y="67640"/>
                  </a:lnTo>
                  <a:lnTo>
                    <a:pt x="1370203" y="75298"/>
                  </a:lnTo>
                  <a:lnTo>
                    <a:pt x="1363154" y="67271"/>
                  </a:lnTo>
                  <a:lnTo>
                    <a:pt x="1354467" y="61658"/>
                  </a:lnTo>
                  <a:lnTo>
                    <a:pt x="1344460" y="58381"/>
                  </a:lnTo>
                  <a:lnTo>
                    <a:pt x="1333411" y="57302"/>
                  </a:lnTo>
                  <a:lnTo>
                    <a:pt x="1324000" y="58115"/>
                  </a:lnTo>
                  <a:lnTo>
                    <a:pt x="1315212" y="60579"/>
                  </a:lnTo>
                  <a:lnTo>
                    <a:pt x="1307185" y="64719"/>
                  </a:lnTo>
                  <a:lnTo>
                    <a:pt x="1300060" y="70535"/>
                  </a:lnTo>
                  <a:lnTo>
                    <a:pt x="1300060" y="59461"/>
                  </a:lnTo>
                  <a:lnTo>
                    <a:pt x="1253807" y="59461"/>
                  </a:lnTo>
                  <a:lnTo>
                    <a:pt x="1253807" y="178181"/>
                  </a:lnTo>
                  <a:lnTo>
                    <a:pt x="1302435" y="178181"/>
                  </a:lnTo>
                  <a:lnTo>
                    <a:pt x="1302435" y="120243"/>
                  </a:lnTo>
                  <a:lnTo>
                    <a:pt x="1303616" y="110172"/>
                  </a:lnTo>
                  <a:lnTo>
                    <a:pt x="1306842" y="103454"/>
                  </a:lnTo>
                  <a:lnTo>
                    <a:pt x="1311694" y="99707"/>
                  </a:lnTo>
                  <a:lnTo>
                    <a:pt x="1317701" y="98539"/>
                  </a:lnTo>
                  <a:lnTo>
                    <a:pt x="1325880" y="98539"/>
                  </a:lnTo>
                  <a:lnTo>
                    <a:pt x="1330820" y="104178"/>
                  </a:lnTo>
                  <a:lnTo>
                    <a:pt x="1330820" y="178181"/>
                  </a:lnTo>
                  <a:lnTo>
                    <a:pt x="1379448" y="178181"/>
                  </a:lnTo>
                  <a:lnTo>
                    <a:pt x="1379448" y="120243"/>
                  </a:lnTo>
                  <a:lnTo>
                    <a:pt x="1380629" y="110172"/>
                  </a:lnTo>
                  <a:lnTo>
                    <a:pt x="1383855" y="103454"/>
                  </a:lnTo>
                  <a:lnTo>
                    <a:pt x="1388706" y="99707"/>
                  </a:lnTo>
                  <a:lnTo>
                    <a:pt x="1394726" y="98539"/>
                  </a:lnTo>
                  <a:lnTo>
                    <a:pt x="1402473" y="98539"/>
                  </a:lnTo>
                  <a:lnTo>
                    <a:pt x="1407845" y="104178"/>
                  </a:lnTo>
                  <a:lnTo>
                    <a:pt x="1407845" y="178181"/>
                  </a:lnTo>
                  <a:lnTo>
                    <a:pt x="1456474" y="178181"/>
                  </a:lnTo>
                  <a:lnTo>
                    <a:pt x="1456474" y="110477"/>
                  </a:lnTo>
                  <a:close/>
                </a:path>
              </a:pathLst>
            </a:custGeom>
            <a:solidFill>
              <a:srgbClr val="00A2C7"/>
            </a:solidFill>
          </p:spPr>
          <p:txBody>
            <a:bodyPr wrap="square" lIns="0" tIns="0" rIns="0" bIns="0" rtlCol="0"/>
            <a:lstStyle/>
            <a:p>
              <a:endParaRPr/>
            </a:p>
          </p:txBody>
        </p:sp>
        <p:sp>
          <p:nvSpPr>
            <p:cNvPr id="185" name="object 5">
              <a:extLst>
                <a:ext uri="{FF2B5EF4-FFF2-40B4-BE49-F238E27FC236}">
                  <a16:creationId xmlns:a16="http://schemas.microsoft.com/office/drawing/2014/main" id="{D201EFBB-08BE-45C2-AD61-81EEEC6C859E}"/>
                </a:ext>
              </a:extLst>
            </p:cNvPr>
            <p:cNvSpPr/>
            <p:nvPr/>
          </p:nvSpPr>
          <p:spPr>
            <a:xfrm>
              <a:off x="3882386" y="6435399"/>
              <a:ext cx="295233" cy="162333"/>
            </a:xfrm>
            <a:prstGeom prst="rect">
              <a:avLst/>
            </a:prstGeom>
            <a:blipFill>
              <a:blip r:embed="rId13" cstate="print"/>
              <a:stretch>
                <a:fillRect/>
              </a:stretch>
            </a:blipFill>
          </p:spPr>
          <p:txBody>
            <a:bodyPr wrap="square" lIns="0" tIns="0" rIns="0" bIns="0" rtlCol="0"/>
            <a:lstStyle/>
            <a:p>
              <a:endParaRPr/>
            </a:p>
          </p:txBody>
        </p:sp>
        <p:sp>
          <p:nvSpPr>
            <p:cNvPr id="186" name="object 6">
              <a:extLst>
                <a:ext uri="{FF2B5EF4-FFF2-40B4-BE49-F238E27FC236}">
                  <a16:creationId xmlns:a16="http://schemas.microsoft.com/office/drawing/2014/main" id="{B30999DD-9DEA-4DD3-8918-5847F4ED31EF}"/>
                </a:ext>
              </a:extLst>
            </p:cNvPr>
            <p:cNvSpPr/>
            <p:nvPr/>
          </p:nvSpPr>
          <p:spPr>
            <a:xfrm>
              <a:off x="4215756" y="6481408"/>
              <a:ext cx="107353" cy="116319"/>
            </a:xfrm>
            <a:prstGeom prst="rect">
              <a:avLst/>
            </a:prstGeom>
            <a:blipFill>
              <a:blip r:embed="rId14" cstate="print"/>
              <a:stretch>
                <a:fillRect/>
              </a:stretch>
            </a:blipFill>
          </p:spPr>
          <p:txBody>
            <a:bodyPr wrap="square" lIns="0" tIns="0" rIns="0" bIns="0" rtlCol="0"/>
            <a:lstStyle/>
            <a:p>
              <a:endParaRPr/>
            </a:p>
          </p:txBody>
        </p:sp>
        <p:sp>
          <p:nvSpPr>
            <p:cNvPr id="187" name="object 7">
              <a:extLst>
                <a:ext uri="{FF2B5EF4-FFF2-40B4-BE49-F238E27FC236}">
                  <a16:creationId xmlns:a16="http://schemas.microsoft.com/office/drawing/2014/main" id="{47BD1809-6DCC-4341-8D4A-82AD9421AE19}"/>
                </a:ext>
              </a:extLst>
            </p:cNvPr>
            <p:cNvSpPr/>
            <p:nvPr/>
          </p:nvSpPr>
          <p:spPr>
            <a:xfrm>
              <a:off x="4352838" y="6456227"/>
              <a:ext cx="121138" cy="141505"/>
            </a:xfrm>
            <a:prstGeom prst="rect">
              <a:avLst/>
            </a:prstGeom>
            <a:blipFill>
              <a:blip r:embed="rId15" cstate="print"/>
              <a:stretch>
                <a:fillRect/>
              </a:stretch>
            </a:blipFill>
          </p:spPr>
          <p:txBody>
            <a:bodyPr wrap="square" lIns="0" tIns="0" rIns="0" bIns="0" rtlCol="0"/>
            <a:lstStyle/>
            <a:p>
              <a:endParaRPr/>
            </a:p>
          </p:txBody>
        </p:sp>
        <p:sp>
          <p:nvSpPr>
            <p:cNvPr id="188" name="object 8">
              <a:extLst>
                <a:ext uri="{FF2B5EF4-FFF2-40B4-BE49-F238E27FC236}">
                  <a16:creationId xmlns:a16="http://schemas.microsoft.com/office/drawing/2014/main" id="{A0121237-A243-4FDA-82FC-5B89D246CF0F}"/>
                </a:ext>
              </a:extLst>
            </p:cNvPr>
            <p:cNvSpPr/>
            <p:nvPr/>
          </p:nvSpPr>
          <p:spPr>
            <a:xfrm>
              <a:off x="4498969" y="6480315"/>
              <a:ext cx="61594" cy="116205"/>
            </a:xfrm>
            <a:custGeom>
              <a:avLst/>
              <a:gdLst/>
              <a:ahLst/>
              <a:cxnLst/>
              <a:rect l="l" t="t" r="r" b="b"/>
              <a:pathLst>
                <a:path w="61595" h="116204">
                  <a:moveTo>
                    <a:pt x="61315" y="0"/>
                  </a:moveTo>
                  <a:lnTo>
                    <a:pt x="47411" y="1295"/>
                  </a:lnTo>
                  <a:lnTo>
                    <a:pt x="35788" y="5154"/>
                  </a:lnTo>
                  <a:lnTo>
                    <a:pt x="26546" y="11535"/>
                  </a:lnTo>
                  <a:lnTo>
                    <a:pt x="19786" y="20396"/>
                  </a:lnTo>
                  <a:lnTo>
                    <a:pt x="19786" y="1092"/>
                  </a:lnTo>
                  <a:lnTo>
                    <a:pt x="0" y="1092"/>
                  </a:lnTo>
                  <a:lnTo>
                    <a:pt x="0" y="116116"/>
                  </a:lnTo>
                  <a:lnTo>
                    <a:pt x="20650" y="116116"/>
                  </a:lnTo>
                  <a:lnTo>
                    <a:pt x="20650" y="58813"/>
                  </a:lnTo>
                  <a:lnTo>
                    <a:pt x="23147" y="42118"/>
                  </a:lnTo>
                  <a:lnTo>
                    <a:pt x="30303" y="29945"/>
                  </a:lnTo>
                  <a:lnTo>
                    <a:pt x="41615" y="22493"/>
                  </a:lnTo>
                  <a:lnTo>
                    <a:pt x="56578" y="19964"/>
                  </a:lnTo>
                  <a:lnTo>
                    <a:pt x="61315" y="20180"/>
                  </a:lnTo>
                  <a:lnTo>
                    <a:pt x="61315" y="0"/>
                  </a:lnTo>
                  <a:close/>
                </a:path>
              </a:pathLst>
            </a:custGeom>
            <a:solidFill>
              <a:srgbClr val="00A2C7"/>
            </a:solidFill>
          </p:spPr>
          <p:txBody>
            <a:bodyPr wrap="square" lIns="0" tIns="0" rIns="0" bIns="0" rtlCol="0"/>
            <a:lstStyle/>
            <a:p>
              <a:endParaRPr/>
            </a:p>
          </p:txBody>
        </p:sp>
      </p:grpSp>
      <p:sp>
        <p:nvSpPr>
          <p:cNvPr id="189" name="object 9">
            <a:extLst>
              <a:ext uri="{FF2B5EF4-FFF2-40B4-BE49-F238E27FC236}">
                <a16:creationId xmlns:a16="http://schemas.microsoft.com/office/drawing/2014/main" id="{6248B279-55E0-450B-B2B9-5E4ED020D5B4}"/>
              </a:ext>
            </a:extLst>
          </p:cNvPr>
          <p:cNvSpPr/>
          <p:nvPr userDrawn="1"/>
        </p:nvSpPr>
        <p:spPr>
          <a:xfrm>
            <a:off x="4666894" y="6552577"/>
            <a:ext cx="3837940" cy="4445"/>
          </a:xfrm>
          <a:custGeom>
            <a:avLst/>
            <a:gdLst/>
            <a:ahLst/>
            <a:cxnLst/>
            <a:rect l="l" t="t" r="r" b="b"/>
            <a:pathLst>
              <a:path w="3837940" h="4445">
                <a:moveTo>
                  <a:pt x="3837940" y="0"/>
                </a:moveTo>
                <a:lnTo>
                  <a:pt x="0" y="0"/>
                </a:lnTo>
                <a:lnTo>
                  <a:pt x="0" y="3873"/>
                </a:lnTo>
                <a:lnTo>
                  <a:pt x="3837940" y="3873"/>
                </a:lnTo>
                <a:lnTo>
                  <a:pt x="3837940" y="0"/>
                </a:lnTo>
                <a:close/>
              </a:path>
            </a:pathLst>
          </a:custGeom>
          <a:solidFill>
            <a:srgbClr val="00A2C7"/>
          </a:solidFill>
        </p:spPr>
        <p:txBody>
          <a:bodyPr wrap="square" lIns="0" tIns="0" rIns="0" bIns="0" rtlCol="0"/>
          <a:lstStyle/>
          <a:p>
            <a:endParaRPr/>
          </a:p>
        </p:txBody>
      </p:sp>
      <p:sp>
        <p:nvSpPr>
          <p:cNvPr id="190" name="object 10">
            <a:extLst>
              <a:ext uri="{FF2B5EF4-FFF2-40B4-BE49-F238E27FC236}">
                <a16:creationId xmlns:a16="http://schemas.microsoft.com/office/drawing/2014/main" id="{F59751CF-E903-4A26-BE5F-3C41DC75159B}"/>
              </a:ext>
            </a:extLst>
          </p:cNvPr>
          <p:cNvSpPr/>
          <p:nvPr userDrawn="1"/>
        </p:nvSpPr>
        <p:spPr>
          <a:xfrm>
            <a:off x="11054930" y="6552577"/>
            <a:ext cx="1138555" cy="4445"/>
          </a:xfrm>
          <a:custGeom>
            <a:avLst/>
            <a:gdLst/>
            <a:ahLst/>
            <a:cxnLst/>
            <a:rect l="l" t="t" r="r" b="b"/>
            <a:pathLst>
              <a:path w="1138554" h="4445">
                <a:moveTo>
                  <a:pt x="1138262" y="0"/>
                </a:moveTo>
                <a:lnTo>
                  <a:pt x="0" y="0"/>
                </a:lnTo>
                <a:lnTo>
                  <a:pt x="0" y="3873"/>
                </a:lnTo>
                <a:lnTo>
                  <a:pt x="1138262" y="3873"/>
                </a:lnTo>
                <a:lnTo>
                  <a:pt x="1138262" y="0"/>
                </a:lnTo>
                <a:close/>
              </a:path>
            </a:pathLst>
          </a:custGeom>
          <a:solidFill>
            <a:srgbClr val="00A2C7"/>
          </a:solidFill>
        </p:spPr>
        <p:txBody>
          <a:bodyPr wrap="square" lIns="0" tIns="0" rIns="0" bIns="0" rtlCol="0"/>
          <a:lstStyle/>
          <a:p>
            <a:endParaRPr/>
          </a:p>
        </p:txBody>
      </p:sp>
      <p:sp>
        <p:nvSpPr>
          <p:cNvPr id="191" name="object 11">
            <a:extLst>
              <a:ext uri="{FF2B5EF4-FFF2-40B4-BE49-F238E27FC236}">
                <a16:creationId xmlns:a16="http://schemas.microsoft.com/office/drawing/2014/main" id="{12123018-0F31-47DE-B3A4-618BD204D1A7}"/>
              </a:ext>
            </a:extLst>
          </p:cNvPr>
          <p:cNvSpPr/>
          <p:nvPr userDrawn="1"/>
        </p:nvSpPr>
        <p:spPr>
          <a:xfrm>
            <a:off x="8766751" y="6484669"/>
            <a:ext cx="70497" cy="139700"/>
          </a:xfrm>
          <a:prstGeom prst="rect">
            <a:avLst/>
          </a:prstGeom>
          <a:blipFill>
            <a:blip r:embed="rId16" cstate="print"/>
            <a:stretch>
              <a:fillRect/>
            </a:stretch>
          </a:blipFill>
        </p:spPr>
        <p:txBody>
          <a:bodyPr wrap="square" lIns="0" tIns="0" rIns="0" bIns="0" rtlCol="0"/>
          <a:lstStyle/>
          <a:p>
            <a:endParaRPr/>
          </a:p>
        </p:txBody>
      </p:sp>
      <p:sp>
        <p:nvSpPr>
          <p:cNvPr id="192" name="object 12">
            <a:extLst>
              <a:ext uri="{FF2B5EF4-FFF2-40B4-BE49-F238E27FC236}">
                <a16:creationId xmlns:a16="http://schemas.microsoft.com/office/drawing/2014/main" id="{83BEBE81-C9CC-4275-A6EF-1E10DA25A5B4}"/>
              </a:ext>
            </a:extLst>
          </p:cNvPr>
          <p:cNvSpPr/>
          <p:nvPr userDrawn="1"/>
        </p:nvSpPr>
        <p:spPr>
          <a:xfrm>
            <a:off x="8611513" y="6512724"/>
            <a:ext cx="99949" cy="83591"/>
          </a:xfrm>
          <a:prstGeom prst="rect">
            <a:avLst/>
          </a:prstGeom>
          <a:blipFill>
            <a:blip r:embed="rId17" cstate="print"/>
            <a:stretch>
              <a:fillRect/>
            </a:stretch>
          </a:blipFill>
        </p:spPr>
        <p:txBody>
          <a:bodyPr wrap="square" lIns="0" tIns="0" rIns="0" bIns="0" rtlCol="0"/>
          <a:lstStyle/>
          <a:p>
            <a:endParaRPr/>
          </a:p>
        </p:txBody>
      </p:sp>
      <p:sp>
        <p:nvSpPr>
          <p:cNvPr id="193" name="object 13">
            <a:extLst>
              <a:ext uri="{FF2B5EF4-FFF2-40B4-BE49-F238E27FC236}">
                <a16:creationId xmlns:a16="http://schemas.microsoft.com/office/drawing/2014/main" id="{81D32EB6-FFEC-406F-A1F4-F901EE08780F}"/>
              </a:ext>
            </a:extLst>
          </p:cNvPr>
          <p:cNvSpPr/>
          <p:nvPr userDrawn="1"/>
        </p:nvSpPr>
        <p:spPr>
          <a:xfrm>
            <a:off x="9889939" y="6484670"/>
            <a:ext cx="135750" cy="139700"/>
          </a:xfrm>
          <a:prstGeom prst="rect">
            <a:avLst/>
          </a:prstGeom>
          <a:blipFill>
            <a:blip r:embed="rId18" cstate="print"/>
            <a:stretch>
              <a:fillRect/>
            </a:stretch>
          </a:blipFill>
        </p:spPr>
        <p:txBody>
          <a:bodyPr wrap="square" lIns="0" tIns="0" rIns="0" bIns="0" rtlCol="0"/>
          <a:lstStyle/>
          <a:p>
            <a:endParaRPr/>
          </a:p>
        </p:txBody>
      </p:sp>
      <p:grpSp>
        <p:nvGrpSpPr>
          <p:cNvPr id="194" name="object 14">
            <a:extLst>
              <a:ext uri="{FF2B5EF4-FFF2-40B4-BE49-F238E27FC236}">
                <a16:creationId xmlns:a16="http://schemas.microsoft.com/office/drawing/2014/main" id="{0DF5FAEC-76BF-428D-896E-39BBB0EB49F4}"/>
              </a:ext>
            </a:extLst>
          </p:cNvPr>
          <p:cNvGrpSpPr/>
          <p:nvPr userDrawn="1"/>
        </p:nvGrpSpPr>
        <p:grpSpPr>
          <a:xfrm>
            <a:off x="0" y="0"/>
            <a:ext cx="2821305" cy="6858000"/>
            <a:chOff x="0" y="0"/>
            <a:chExt cx="2821305" cy="6858000"/>
          </a:xfrm>
        </p:grpSpPr>
        <p:sp>
          <p:nvSpPr>
            <p:cNvPr id="195" name="object 15">
              <a:extLst>
                <a:ext uri="{FF2B5EF4-FFF2-40B4-BE49-F238E27FC236}">
                  <a16:creationId xmlns:a16="http://schemas.microsoft.com/office/drawing/2014/main" id="{38720C83-A9F9-452D-BC57-20CFA496954C}"/>
                </a:ext>
              </a:extLst>
            </p:cNvPr>
            <p:cNvSpPr/>
            <p:nvPr/>
          </p:nvSpPr>
          <p:spPr>
            <a:xfrm>
              <a:off x="0" y="0"/>
              <a:ext cx="2340610" cy="6858000"/>
            </a:xfrm>
            <a:custGeom>
              <a:avLst/>
              <a:gdLst/>
              <a:ahLst/>
              <a:cxnLst/>
              <a:rect l="l" t="t" r="r" b="b"/>
              <a:pathLst>
                <a:path w="2340610" h="6858000">
                  <a:moveTo>
                    <a:pt x="2340394" y="6552578"/>
                  </a:moveTo>
                  <a:lnTo>
                    <a:pt x="1604733" y="6552578"/>
                  </a:lnTo>
                  <a:lnTo>
                    <a:pt x="1604733" y="0"/>
                  </a:lnTo>
                  <a:lnTo>
                    <a:pt x="0" y="0"/>
                  </a:lnTo>
                  <a:lnTo>
                    <a:pt x="0" y="6858000"/>
                  </a:lnTo>
                  <a:lnTo>
                    <a:pt x="1604733" y="6858000"/>
                  </a:lnTo>
                  <a:lnTo>
                    <a:pt x="1604733" y="6556451"/>
                  </a:lnTo>
                  <a:lnTo>
                    <a:pt x="2340394" y="6556451"/>
                  </a:lnTo>
                  <a:lnTo>
                    <a:pt x="2340394" y="6552578"/>
                  </a:lnTo>
                  <a:close/>
                </a:path>
              </a:pathLst>
            </a:custGeom>
            <a:solidFill>
              <a:srgbClr val="00A2C7"/>
            </a:solidFill>
          </p:spPr>
          <p:txBody>
            <a:bodyPr wrap="square" lIns="0" tIns="0" rIns="0" bIns="0" rtlCol="0"/>
            <a:lstStyle/>
            <a:p>
              <a:endParaRPr/>
            </a:p>
          </p:txBody>
        </p:sp>
        <p:sp>
          <p:nvSpPr>
            <p:cNvPr id="196" name="object 16">
              <a:extLst>
                <a:ext uri="{FF2B5EF4-FFF2-40B4-BE49-F238E27FC236}">
                  <a16:creationId xmlns:a16="http://schemas.microsoft.com/office/drawing/2014/main" id="{5CDEE487-A033-459B-B81A-B76BE8A08CF0}"/>
                </a:ext>
              </a:extLst>
            </p:cNvPr>
            <p:cNvSpPr/>
            <p:nvPr/>
          </p:nvSpPr>
          <p:spPr>
            <a:xfrm>
              <a:off x="398754" y="403415"/>
              <a:ext cx="2422232" cy="5783580"/>
            </a:xfrm>
            <a:prstGeom prst="rect">
              <a:avLst/>
            </a:prstGeom>
            <a:blipFill>
              <a:blip r:embed="rId19" cstate="print"/>
              <a:stretch>
                <a:fillRect/>
              </a:stretch>
            </a:blipFill>
          </p:spPr>
          <p:txBody>
            <a:bodyPr wrap="square" lIns="0" tIns="0" rIns="0" bIns="0" rtlCol="0"/>
            <a:lstStyle/>
            <a:p>
              <a:endParaRPr/>
            </a:p>
          </p:txBody>
        </p:sp>
      </p:grpSp>
      <p:sp>
        <p:nvSpPr>
          <p:cNvPr id="197" name="Unvan 21">
            <a:extLst>
              <a:ext uri="{FF2B5EF4-FFF2-40B4-BE49-F238E27FC236}">
                <a16:creationId xmlns:a16="http://schemas.microsoft.com/office/drawing/2014/main" id="{2B337B33-8C95-4AA4-AAAA-A0041236EE85}"/>
              </a:ext>
            </a:extLst>
          </p:cNvPr>
          <p:cNvSpPr txBox="1">
            <a:spLocks/>
          </p:cNvSpPr>
          <p:nvPr userDrawn="1"/>
        </p:nvSpPr>
        <p:spPr>
          <a:xfrm>
            <a:off x="2820986" y="2125980"/>
            <a:ext cx="8462488" cy="3877985"/>
          </a:xfrm>
          <a:prstGeom prst="rect">
            <a:avLst/>
          </a:prstGeom>
        </p:spPr>
        <p:txBody>
          <a:bodyPr/>
          <a:lstStyle>
            <a:lvl1pPr algn="l" defTabSz="914400" rtl="0" eaLnBrk="1" latinLnBrk="0" hangingPunct="1">
              <a:spcBef>
                <a:spcPct val="0"/>
              </a:spcBef>
              <a:buNone/>
              <a:defRPr sz="4500" kern="1200">
                <a:solidFill>
                  <a:schemeClr val="accent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a:t/>
            </a:r>
            <a:br>
              <a:rPr lang="tr-TR"/>
            </a:br>
            <a:r>
              <a:rPr lang="tr-TR"/>
              <a:t/>
            </a:r>
            <a:br>
              <a:rPr lang="tr-TR"/>
            </a:br>
            <a:r>
              <a:rPr lang="tr-TR"/>
              <a:t/>
            </a:r>
            <a:br>
              <a:rPr lang="tr-TR"/>
            </a:br>
            <a:r>
              <a:rPr lang="tr-TR"/>
              <a:t/>
            </a:r>
            <a:br>
              <a:rPr lang="tr-TR"/>
            </a:br>
            <a:r>
              <a:rPr lang="tr-TR"/>
              <a:t/>
            </a:r>
            <a:br>
              <a:rPr lang="tr-TR"/>
            </a:br>
            <a:r>
              <a:rPr lang="tr-TR"/>
              <a:t/>
            </a:r>
            <a:br>
              <a:rPr lang="tr-TR"/>
            </a:br>
            <a:endParaRPr lang="tr-TR" dirty="0"/>
          </a:p>
        </p:txBody>
      </p:sp>
      <p:sp>
        <p:nvSpPr>
          <p:cNvPr id="198" name="object 18">
            <a:extLst>
              <a:ext uri="{FF2B5EF4-FFF2-40B4-BE49-F238E27FC236}">
                <a16:creationId xmlns:a16="http://schemas.microsoft.com/office/drawing/2014/main" id="{94C6D9FB-8ED1-4C91-AEC1-71AF9AEC9F4E}"/>
              </a:ext>
            </a:extLst>
          </p:cNvPr>
          <p:cNvSpPr txBox="1">
            <a:spLocks noGrp="1"/>
          </p:cNvSpPr>
          <p:nvPr>
            <p:ph type="ftr" sz="quarter" idx="3"/>
          </p:nvPr>
        </p:nvSpPr>
        <p:spPr>
          <a:xfrm>
            <a:off x="8882036" y="6421165"/>
            <a:ext cx="943609" cy="223138"/>
          </a:xfrm>
          <a:prstGeom prst="rect">
            <a:avLst/>
          </a:prstGeom>
        </p:spPr>
        <p:txBody>
          <a:bodyPr vert="horz" wrap="square" lIns="0" tIns="22860" rIns="0" bIns="0" rtlCol="0">
            <a:spAutoFit/>
          </a:bodyPr>
          <a:lstStyle>
            <a:lvl1pPr>
              <a:defRPr sz="1300">
                <a:solidFill>
                  <a:srgbClr val="00A2C7"/>
                </a:solidFill>
                <a:latin typeface="Montserrat-Medium" panose="00000600000000000000" pitchFamily="50" charset="-94"/>
              </a:defRPr>
            </a:lvl1pPr>
          </a:lstStyle>
          <a:p>
            <a:pPr marL="12700">
              <a:spcBef>
                <a:spcPts val="180"/>
              </a:spcBef>
            </a:pPr>
            <a:r>
              <a:rPr lang="tr-TR" spc="-15" dirty="0" err="1"/>
              <a:t>gelisimedu</a:t>
            </a:r>
            <a:endParaRPr lang="tr-TR" spc="-15" dirty="0"/>
          </a:p>
        </p:txBody>
      </p:sp>
      <p:sp>
        <p:nvSpPr>
          <p:cNvPr id="199" name="object 19">
            <a:extLst>
              <a:ext uri="{FF2B5EF4-FFF2-40B4-BE49-F238E27FC236}">
                <a16:creationId xmlns:a16="http://schemas.microsoft.com/office/drawing/2014/main" id="{F502D414-195F-4EE4-9627-7E30F95B407A}"/>
              </a:ext>
            </a:extLst>
          </p:cNvPr>
          <p:cNvSpPr txBox="1">
            <a:spLocks noGrp="1"/>
          </p:cNvSpPr>
          <p:nvPr>
            <p:ph type="dt" sz="half" idx="2"/>
          </p:nvPr>
        </p:nvSpPr>
        <p:spPr>
          <a:xfrm>
            <a:off x="10068221" y="6423773"/>
            <a:ext cx="892809" cy="223779"/>
          </a:xfrm>
          <a:prstGeom prst="rect">
            <a:avLst/>
          </a:prstGeom>
        </p:spPr>
        <p:txBody>
          <a:bodyPr vert="horz" wrap="square" lIns="0" tIns="23495" rIns="0" bIns="0" rtlCol="0">
            <a:spAutoFit/>
          </a:bodyPr>
          <a:lstStyle>
            <a:lvl1pPr>
              <a:defRPr sz="1300">
                <a:solidFill>
                  <a:srgbClr val="00A2C7"/>
                </a:solidFill>
                <a:latin typeface="Montserrat-Medium" panose="00000600000000000000" pitchFamily="50" charset="-94"/>
              </a:defRPr>
            </a:lvl1pPr>
          </a:lstStyle>
          <a:p>
            <a:pPr marL="12700">
              <a:spcBef>
                <a:spcPts val="185"/>
              </a:spcBef>
            </a:pPr>
            <a:r>
              <a:rPr lang="tr-TR" spc="-15"/>
              <a:t>igugelisim</a:t>
            </a:r>
            <a:endParaRPr lang="tr-TR" spc="-15"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500" kern="1200">
          <a:solidFill>
            <a:schemeClr val="accent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800" kern="1200">
          <a:solidFill>
            <a:schemeClr val="tx2"/>
          </a:solidFill>
          <a:latin typeface="Arial" panose="020B0604020202020204" pitchFamily="34" charset="0"/>
          <a:ea typeface="+mn-ea"/>
          <a:cs typeface="Arial" panose="020B0604020202020204"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6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69B9459-D56F-D971-C69C-DE7693913F22}"/>
              </a:ext>
            </a:extLst>
          </p:cNvPr>
          <p:cNvPicPr>
            <a:picLocks noChangeAspect="1"/>
          </p:cNvPicPr>
          <p:nvPr/>
        </p:nvPicPr>
        <p:blipFill rotWithShape="1">
          <a:blip r:embed="rId2"/>
          <a:srcRect t="1204" r="22700" b="16466"/>
          <a:stretch/>
        </p:blipFill>
        <p:spPr>
          <a:xfrm>
            <a:off x="-23910" y="3609"/>
            <a:ext cx="12215910" cy="6901525"/>
          </a:xfrm>
          <a:prstGeom prst="rect">
            <a:avLst/>
          </a:prstGeom>
        </p:spPr>
      </p:pic>
      <p:pic>
        <p:nvPicPr>
          <p:cNvPr id="3" name="Resim 2">
            <a:extLst>
              <a:ext uri="{FF2B5EF4-FFF2-40B4-BE49-F238E27FC236}">
                <a16:creationId xmlns:a16="http://schemas.microsoft.com/office/drawing/2014/main" id="{19F2035C-828B-17FD-CD26-B03FBB8A0C99}"/>
              </a:ext>
            </a:extLst>
          </p:cNvPr>
          <p:cNvPicPr>
            <a:picLocks noChangeAspect="1"/>
          </p:cNvPicPr>
          <p:nvPr/>
        </p:nvPicPr>
        <p:blipFill>
          <a:blip r:embed="rId3"/>
          <a:stretch>
            <a:fillRect/>
          </a:stretch>
        </p:blipFill>
        <p:spPr>
          <a:xfrm>
            <a:off x="3863752" y="2852936"/>
            <a:ext cx="4181038" cy="1351869"/>
          </a:xfrm>
          <a:prstGeom prst="rect">
            <a:avLst/>
          </a:prstGeom>
        </p:spPr>
      </p:pic>
    </p:spTree>
    <p:extLst>
      <p:ext uri="{BB962C8B-B14F-4D97-AF65-F5344CB8AC3E}">
        <p14:creationId xmlns:p14="http://schemas.microsoft.com/office/powerpoint/2010/main" val="208255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4" y="1340768"/>
            <a:ext cx="7685981" cy="566936"/>
          </a:xfrm>
        </p:spPr>
        <p:txBody>
          <a:bodyPr>
            <a:normAutofit/>
          </a:bodyPr>
          <a:lstStyle/>
          <a:p>
            <a:r>
              <a:rPr lang="tr-TR" sz="2800" b="1" dirty="0"/>
              <a:t>Cerrahi Gerektiren Durumlar</a:t>
            </a:r>
            <a:endParaRPr lang="tr-TR" sz="2800" dirty="0"/>
          </a:p>
        </p:txBody>
      </p:sp>
      <p:sp>
        <p:nvSpPr>
          <p:cNvPr id="3" name="İçerik Yer Tutucusu 2"/>
          <p:cNvSpPr>
            <a:spLocks noGrp="1"/>
          </p:cNvSpPr>
          <p:nvPr>
            <p:ph idx="1"/>
          </p:nvPr>
        </p:nvSpPr>
        <p:spPr>
          <a:xfrm>
            <a:off x="3071664" y="2323652"/>
            <a:ext cx="4320480" cy="2509587"/>
          </a:xfrm>
        </p:spPr>
        <p:txBody>
          <a:bodyPr>
            <a:noAutofit/>
          </a:bodyPr>
          <a:lstStyle/>
          <a:p>
            <a:pPr>
              <a:buFont typeface="Wingdings" panose="05000000000000000000" pitchFamily="2" charset="2"/>
              <a:buChar char="v"/>
            </a:pPr>
            <a:r>
              <a:rPr lang="tr-TR" b="1" dirty="0"/>
              <a:t>Cerrahi işlem gerektiren durumlar dört ana grupta toplanır. </a:t>
            </a:r>
          </a:p>
          <a:p>
            <a:pPr marL="68580" indent="0">
              <a:buNone/>
            </a:pPr>
            <a:endParaRPr lang="tr-TR" dirty="0"/>
          </a:p>
        </p:txBody>
      </p:sp>
      <p:pic>
        <p:nvPicPr>
          <p:cNvPr id="4" name="Picture 2" descr="https://encrypted-tbn2.gstatic.com/images?q=tbn:ANd9GcSK3gDUE4dwQ2WByDJ5VaEZNQsbWxQ9I9NaU0ZRYUhS9tCN1YQf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184" y="2308371"/>
            <a:ext cx="3913294" cy="3409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0269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4EDC600-310D-4487-8049-C8400328D565}"/>
              </a:ext>
            </a:extLst>
          </p:cNvPr>
          <p:cNvSpPr>
            <a:spLocks noGrp="1"/>
          </p:cNvSpPr>
          <p:nvPr>
            <p:ph idx="1"/>
          </p:nvPr>
        </p:nvSpPr>
        <p:spPr>
          <a:xfrm>
            <a:off x="3071664" y="1988840"/>
            <a:ext cx="8640960" cy="3843789"/>
          </a:xfrm>
        </p:spPr>
        <p:txBody>
          <a:bodyPr/>
          <a:lstStyle/>
          <a:p>
            <a:r>
              <a:rPr lang="tr-TR" b="1" dirty="0"/>
              <a:t>Steril pensle steril objeler tutulur, </a:t>
            </a:r>
          </a:p>
          <a:p>
            <a:r>
              <a:rPr lang="tr-TR" b="1" dirty="0"/>
              <a:t>Steril pensle </a:t>
            </a:r>
            <a:r>
              <a:rPr lang="tr-TR" b="1" dirty="0" err="1"/>
              <a:t>vazelinli</a:t>
            </a:r>
            <a:r>
              <a:rPr lang="tr-TR" b="1" dirty="0"/>
              <a:t> gaz bezi gibi yapışkan maddeler tutulmaz. Yapışkan madde pensin ucunda bir tabaka oluşturarak dezenfektan solüsyonla temasını önler, </a:t>
            </a:r>
          </a:p>
          <a:p>
            <a:r>
              <a:rPr lang="tr-TR" b="1" dirty="0"/>
              <a:t>Steril pens </a:t>
            </a:r>
            <a:r>
              <a:rPr lang="tr-TR" b="1" dirty="0" err="1"/>
              <a:t>kontamine</a:t>
            </a:r>
            <a:r>
              <a:rPr lang="tr-TR" b="1" dirty="0"/>
              <a:t> olmuşsa kesinlikle kullanılmaz ve yıkanarak tekrar steril edilir. </a:t>
            </a:r>
          </a:p>
          <a:p>
            <a:endParaRPr lang="tr-TR" sz="2600" dirty="0"/>
          </a:p>
        </p:txBody>
      </p:sp>
    </p:spTree>
    <p:extLst>
      <p:ext uri="{BB962C8B-B14F-4D97-AF65-F5344CB8AC3E}">
        <p14:creationId xmlns:p14="http://schemas.microsoft.com/office/powerpoint/2010/main" val="3535717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4" y="2204864"/>
            <a:ext cx="8568952" cy="3312368"/>
          </a:xfrm>
        </p:spPr>
        <p:txBody>
          <a:bodyPr>
            <a:normAutofit/>
          </a:bodyPr>
          <a:lstStyle/>
          <a:p>
            <a:r>
              <a:rPr lang="tr-TR" b="1" dirty="0"/>
              <a:t>TRAVMAYA KARŞI BEDENİN KORUYUCU TEPKİSİ </a:t>
            </a:r>
            <a:endParaRPr lang="tr-TR" dirty="0"/>
          </a:p>
        </p:txBody>
      </p:sp>
    </p:spTree>
    <p:extLst>
      <p:ext uri="{BB962C8B-B14F-4D97-AF65-F5344CB8AC3E}">
        <p14:creationId xmlns:p14="http://schemas.microsoft.com/office/powerpoint/2010/main" val="14025434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4" y="1211266"/>
            <a:ext cx="7685981" cy="1143000"/>
          </a:xfrm>
        </p:spPr>
        <p:txBody>
          <a:bodyPr>
            <a:normAutofit/>
          </a:bodyPr>
          <a:lstStyle/>
          <a:p>
            <a:r>
              <a:rPr lang="tr-TR" sz="2800" b="1" dirty="0" smtClean="0"/>
              <a:t>Travma</a:t>
            </a:r>
            <a:endParaRPr lang="tr-TR" sz="2800" b="1" dirty="0"/>
          </a:p>
        </p:txBody>
      </p:sp>
      <p:sp>
        <p:nvSpPr>
          <p:cNvPr id="3" name="İçerik Yer Tutucusu 2"/>
          <p:cNvSpPr>
            <a:spLocks noGrp="1"/>
          </p:cNvSpPr>
          <p:nvPr>
            <p:ph idx="1"/>
          </p:nvPr>
        </p:nvSpPr>
        <p:spPr>
          <a:xfrm>
            <a:off x="3071664" y="2323652"/>
            <a:ext cx="7272808" cy="3508977"/>
          </a:xfrm>
        </p:spPr>
        <p:txBody>
          <a:bodyPr>
            <a:noAutofit/>
          </a:bodyPr>
          <a:lstStyle/>
          <a:p>
            <a:r>
              <a:rPr lang="tr-TR" b="1" dirty="0"/>
              <a:t>Fiziksel ve kimyasal nedenlerle (yaralanma, zedelenme, örselenme, dış darbe vb.) deri, kas, kemik, damar, sinir vb. yapıların bütünlüğünün bozulması, tahrip olması, dokunun fizyolojik özelliklerinin geçici bir süreyle veya tamamen kaybolmasıdır.</a:t>
            </a:r>
          </a:p>
        </p:txBody>
      </p:sp>
      <p:pic>
        <p:nvPicPr>
          <p:cNvPr id="1026" name="Picture 2" descr="http://www.capaortodonti.com/images/travma_kazal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3841" y="67428"/>
            <a:ext cx="2567608" cy="238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5035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4" y="1277888"/>
            <a:ext cx="7685981" cy="1143000"/>
          </a:xfrm>
        </p:spPr>
        <p:txBody>
          <a:bodyPr>
            <a:normAutofit/>
          </a:bodyPr>
          <a:lstStyle/>
          <a:p>
            <a:r>
              <a:rPr lang="tr-TR" sz="3200" b="1" dirty="0"/>
              <a:t>  </a:t>
            </a:r>
            <a:r>
              <a:rPr lang="tr-TR" sz="2800" b="1" dirty="0" err="1"/>
              <a:t>İnflamasyon</a:t>
            </a:r>
            <a:r>
              <a:rPr lang="tr-TR" sz="3200" b="1" dirty="0"/>
              <a:t> </a:t>
            </a:r>
            <a:endParaRPr lang="tr-TR" sz="3200" dirty="0"/>
          </a:p>
        </p:txBody>
      </p:sp>
      <p:sp>
        <p:nvSpPr>
          <p:cNvPr id="3" name="İçerik Yer Tutucusu 2"/>
          <p:cNvSpPr>
            <a:spLocks noGrp="1"/>
          </p:cNvSpPr>
          <p:nvPr>
            <p:ph idx="1"/>
          </p:nvPr>
        </p:nvSpPr>
        <p:spPr/>
        <p:txBody>
          <a:bodyPr>
            <a:noAutofit/>
          </a:bodyPr>
          <a:lstStyle/>
          <a:p>
            <a:r>
              <a:rPr lang="tr-TR" b="1" dirty="0" err="1">
                <a:solidFill>
                  <a:srgbClr val="C00000"/>
                </a:solidFill>
              </a:rPr>
              <a:t>İnflamasyon</a:t>
            </a:r>
            <a:r>
              <a:rPr lang="tr-TR" b="1" dirty="0">
                <a:solidFill>
                  <a:srgbClr val="C00000"/>
                </a:solidFill>
              </a:rPr>
              <a:t> (yangı veya iltihaplanma); </a:t>
            </a:r>
            <a:r>
              <a:rPr lang="tr-TR" b="1" dirty="0">
                <a:solidFill>
                  <a:schemeClr val="tx1"/>
                </a:solidFill>
              </a:rPr>
              <a:t>organizmada fiziksel, kimyasal ve diğer etmenlerin neden olduğu doku hasarına karşı </a:t>
            </a:r>
            <a:r>
              <a:rPr lang="tr-TR" b="1" dirty="0" err="1">
                <a:solidFill>
                  <a:schemeClr val="tx1"/>
                </a:solidFill>
              </a:rPr>
              <a:t>selüler</a:t>
            </a:r>
            <a:r>
              <a:rPr lang="tr-TR" b="1" dirty="0">
                <a:solidFill>
                  <a:schemeClr val="tx1"/>
                </a:solidFill>
              </a:rPr>
              <a:t> ve </a:t>
            </a:r>
            <a:r>
              <a:rPr lang="tr-TR" b="1" dirty="0" err="1">
                <a:solidFill>
                  <a:schemeClr val="tx1"/>
                </a:solidFill>
              </a:rPr>
              <a:t>humoral</a:t>
            </a:r>
            <a:r>
              <a:rPr lang="tr-TR" b="1" dirty="0">
                <a:solidFill>
                  <a:schemeClr val="tx1"/>
                </a:solidFill>
              </a:rPr>
              <a:t> düzeyde oluşan güçlü bir fizyolojik cevaptır. </a:t>
            </a:r>
          </a:p>
        </p:txBody>
      </p:sp>
      <p:pic>
        <p:nvPicPr>
          <p:cNvPr id="2050" name="Picture 2" descr="http://www.artritileyasamdernegi.org/images/pics/artritnedi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352" y="331383"/>
            <a:ext cx="2535560" cy="253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138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0795315-1601-4CC5-9890-33F562A22C3A}"/>
              </a:ext>
            </a:extLst>
          </p:cNvPr>
          <p:cNvSpPr>
            <a:spLocks noGrp="1"/>
          </p:cNvSpPr>
          <p:nvPr>
            <p:ph idx="1"/>
          </p:nvPr>
        </p:nvSpPr>
        <p:spPr/>
        <p:txBody>
          <a:bodyPr/>
          <a:lstStyle/>
          <a:p>
            <a:r>
              <a:rPr lang="tr-TR" b="1" dirty="0">
                <a:solidFill>
                  <a:schemeClr val="tx1"/>
                </a:solidFill>
              </a:rPr>
              <a:t>Yani canlı dokuların çeşitli zedelenmelere karşı gösterdiği bir reaksiyondur. </a:t>
            </a:r>
            <a:r>
              <a:rPr lang="tr-TR" b="1" dirty="0" err="1">
                <a:solidFill>
                  <a:schemeClr val="tx1"/>
                </a:solidFill>
              </a:rPr>
              <a:t>İnflamasyon</a:t>
            </a:r>
            <a:r>
              <a:rPr lang="tr-TR" b="1" dirty="0">
                <a:solidFill>
                  <a:schemeClr val="tx1"/>
                </a:solidFill>
              </a:rPr>
              <a:t> normalde patolojik bir durum olmasına karşın vücudu koruyucu bir yanıttır. </a:t>
            </a:r>
          </a:p>
        </p:txBody>
      </p:sp>
    </p:spTree>
    <p:extLst>
      <p:ext uri="{BB962C8B-B14F-4D97-AF65-F5344CB8AC3E}">
        <p14:creationId xmlns:p14="http://schemas.microsoft.com/office/powerpoint/2010/main" val="38546511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b="1" dirty="0"/>
              <a:t>Birçok hastalığın seyri sırasında </a:t>
            </a:r>
            <a:r>
              <a:rPr lang="tr-TR" b="1" dirty="0" err="1"/>
              <a:t>inflamasyona</a:t>
            </a:r>
            <a:r>
              <a:rPr lang="tr-TR" b="1" dirty="0"/>
              <a:t> yönelik birtakım reaksiyonlar meydana gelmektedir. </a:t>
            </a:r>
          </a:p>
          <a:p>
            <a:r>
              <a:rPr lang="tr-TR" b="1" dirty="0" err="1"/>
              <a:t>İnflamasyon</a:t>
            </a:r>
            <a:r>
              <a:rPr lang="tr-TR" b="1" dirty="0"/>
              <a:t> vücudun savunma sisteminin bir sonucu olarak gelişir ve organizmayı korumaya yöneliktir. </a:t>
            </a:r>
          </a:p>
        </p:txBody>
      </p:sp>
      <p:pic>
        <p:nvPicPr>
          <p:cNvPr id="5122" name="Picture 2" descr="http://aktuelresim.com/resim/iltihap_bazen_g%C3%B6zak%C4%B1n%C4%B1n_y%C3%BCzeysel_tabakalar%C4%B1nda_nispeten_k%C3%BC%C3%A7%C3%BCk_yumrular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7566" y="152940"/>
            <a:ext cx="3240360" cy="201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653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778329-9D1F-4AB4-9B97-DF730AD73836}"/>
              </a:ext>
            </a:extLst>
          </p:cNvPr>
          <p:cNvSpPr>
            <a:spLocks noGrp="1"/>
          </p:cNvSpPr>
          <p:nvPr>
            <p:ph idx="1"/>
          </p:nvPr>
        </p:nvSpPr>
        <p:spPr/>
        <p:txBody>
          <a:bodyPr/>
          <a:lstStyle/>
          <a:p>
            <a:r>
              <a:rPr lang="tr-TR" b="1" dirty="0"/>
              <a:t>Fakat </a:t>
            </a:r>
            <a:r>
              <a:rPr lang="tr-TR" b="1" dirty="0" err="1"/>
              <a:t>inflamasyon</a:t>
            </a:r>
            <a:r>
              <a:rPr lang="tr-TR" b="1" dirty="0"/>
              <a:t> oluşması her zaman istenmez. Örneğin beyinde veya kalpte oluşabilecek bir </a:t>
            </a:r>
            <a:r>
              <a:rPr lang="tr-TR" b="1" dirty="0" err="1"/>
              <a:t>inflamasyon</a:t>
            </a:r>
            <a:r>
              <a:rPr lang="tr-TR" b="1" dirty="0"/>
              <a:t> hayatı tehdit edebilir.</a:t>
            </a:r>
          </a:p>
          <a:p>
            <a:r>
              <a:rPr lang="tr-TR" b="1" dirty="0" err="1"/>
              <a:t>İnflamasyonun</a:t>
            </a:r>
            <a:r>
              <a:rPr lang="tr-TR" b="1" dirty="0"/>
              <a:t> çok çeşitli sebepleri vardır. </a:t>
            </a:r>
          </a:p>
        </p:txBody>
      </p:sp>
    </p:spTree>
    <p:extLst>
      <p:ext uri="{BB962C8B-B14F-4D97-AF65-F5344CB8AC3E}">
        <p14:creationId xmlns:p14="http://schemas.microsoft.com/office/powerpoint/2010/main" val="39511514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DB299B-211E-4EFD-90E4-A161CAB55DFE}"/>
              </a:ext>
            </a:extLst>
          </p:cNvPr>
          <p:cNvSpPr>
            <a:spLocks noGrp="1"/>
          </p:cNvSpPr>
          <p:nvPr>
            <p:ph idx="1"/>
          </p:nvPr>
        </p:nvSpPr>
        <p:spPr/>
        <p:txBody>
          <a:bodyPr/>
          <a:lstStyle/>
          <a:p>
            <a:r>
              <a:rPr lang="tr-TR" b="1" dirty="0"/>
              <a:t>Bunlar </a:t>
            </a:r>
            <a:r>
              <a:rPr lang="tr-TR" b="1" dirty="0" err="1"/>
              <a:t>infeksiyöz</a:t>
            </a:r>
            <a:r>
              <a:rPr lang="tr-TR" b="1" dirty="0"/>
              <a:t> etkenler, mikroorganizmalar, parazitler veya cansız cisimler (kıymık </a:t>
            </a:r>
            <a:r>
              <a:rPr lang="tr-TR" b="1" dirty="0" err="1"/>
              <a:t>vb</a:t>
            </a:r>
            <a:r>
              <a:rPr lang="tr-TR" b="1" dirty="0"/>
              <a:t>) olabilir. Travmalar, </a:t>
            </a:r>
            <a:r>
              <a:rPr lang="tr-TR" b="1" dirty="0" err="1"/>
              <a:t>kontüzyonlar</a:t>
            </a:r>
            <a:r>
              <a:rPr lang="tr-TR" b="1" dirty="0"/>
              <a:t> (ezilmeler), kesikler de </a:t>
            </a:r>
            <a:r>
              <a:rPr lang="tr-TR" b="1" dirty="0" err="1"/>
              <a:t>inflamasyon</a:t>
            </a:r>
            <a:r>
              <a:rPr lang="tr-TR" b="1" dirty="0"/>
              <a:t> ile sonuçlanır.</a:t>
            </a:r>
          </a:p>
        </p:txBody>
      </p:sp>
    </p:spTree>
    <p:extLst>
      <p:ext uri="{BB962C8B-B14F-4D97-AF65-F5344CB8AC3E}">
        <p14:creationId xmlns:p14="http://schemas.microsoft.com/office/powerpoint/2010/main" val="10484164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72C7E0-CF96-4378-86C7-B4CFC8BC7765}"/>
              </a:ext>
            </a:extLst>
          </p:cNvPr>
          <p:cNvSpPr>
            <a:spLocks noGrp="1"/>
          </p:cNvSpPr>
          <p:nvPr>
            <p:ph type="title"/>
          </p:nvPr>
        </p:nvSpPr>
        <p:spPr>
          <a:xfrm>
            <a:off x="3071665" y="1340768"/>
            <a:ext cx="5904656" cy="1143000"/>
          </a:xfrm>
        </p:spPr>
        <p:txBody>
          <a:bodyPr/>
          <a:lstStyle/>
          <a:p>
            <a:r>
              <a:rPr lang="tr-TR" sz="2800" b="1" dirty="0" err="1">
                <a:solidFill>
                  <a:schemeClr val="tx1"/>
                </a:solidFill>
              </a:rPr>
              <a:t>İnflamasyonun</a:t>
            </a:r>
            <a:r>
              <a:rPr lang="tr-TR" sz="2800" b="1" dirty="0">
                <a:solidFill>
                  <a:schemeClr val="tx1"/>
                </a:solidFill>
              </a:rPr>
              <a:t> </a:t>
            </a:r>
            <a:r>
              <a:rPr lang="tr-TR" sz="2800" b="1" dirty="0" smtClean="0">
                <a:solidFill>
                  <a:schemeClr val="tx1"/>
                </a:solidFill>
              </a:rPr>
              <a:t>Tipik </a:t>
            </a:r>
            <a:r>
              <a:rPr lang="tr-TR" sz="2800" b="1" dirty="0"/>
              <a:t>B</a:t>
            </a:r>
            <a:r>
              <a:rPr lang="tr-TR" sz="2800" b="1" dirty="0" smtClean="0">
                <a:solidFill>
                  <a:schemeClr val="tx1"/>
                </a:solidFill>
              </a:rPr>
              <a:t>eş </a:t>
            </a:r>
            <a:r>
              <a:rPr lang="tr-TR" sz="2800" b="1" dirty="0"/>
              <a:t>B</a:t>
            </a:r>
            <a:r>
              <a:rPr lang="tr-TR" sz="2800" b="1" dirty="0" smtClean="0">
                <a:solidFill>
                  <a:schemeClr val="tx1"/>
                </a:solidFill>
              </a:rPr>
              <a:t>elirtisi </a:t>
            </a:r>
            <a:r>
              <a:rPr lang="tr-TR" sz="2800" b="1" dirty="0">
                <a:solidFill>
                  <a:schemeClr val="tx1"/>
                </a:solidFill>
              </a:rPr>
              <a:t>vardır: </a:t>
            </a:r>
            <a:r>
              <a:rPr lang="tr-TR" sz="3600" b="1" dirty="0">
                <a:solidFill>
                  <a:schemeClr val="tx1"/>
                </a:solidFill>
              </a:rPr>
              <a:t/>
            </a:r>
            <a:br>
              <a:rPr lang="tr-TR" sz="3600" b="1" dirty="0">
                <a:solidFill>
                  <a:schemeClr val="tx1"/>
                </a:solidFill>
              </a:rPr>
            </a:br>
            <a:endParaRPr lang="tr-TR" sz="3600" dirty="0"/>
          </a:p>
        </p:txBody>
      </p:sp>
      <p:sp>
        <p:nvSpPr>
          <p:cNvPr id="3" name="İçerik Yer Tutucusu 2"/>
          <p:cNvSpPr>
            <a:spLocks noGrp="1"/>
          </p:cNvSpPr>
          <p:nvPr>
            <p:ph idx="1"/>
          </p:nvPr>
        </p:nvSpPr>
        <p:spPr>
          <a:xfrm>
            <a:off x="3071664" y="2323652"/>
            <a:ext cx="8352928" cy="3508977"/>
          </a:xfrm>
        </p:spPr>
        <p:txBody>
          <a:bodyPr>
            <a:noAutofit/>
          </a:bodyPr>
          <a:lstStyle/>
          <a:p>
            <a:endParaRPr lang="tr-TR" dirty="0"/>
          </a:p>
          <a:p>
            <a:r>
              <a:rPr lang="tr-TR" b="1" dirty="0">
                <a:solidFill>
                  <a:srgbClr val="C00000"/>
                </a:solidFill>
              </a:rPr>
              <a:t>Kızarıklık (</a:t>
            </a:r>
            <a:r>
              <a:rPr lang="tr-TR" b="1" dirty="0" err="1">
                <a:solidFill>
                  <a:srgbClr val="C00000"/>
                </a:solidFill>
              </a:rPr>
              <a:t>rubor</a:t>
            </a:r>
            <a:r>
              <a:rPr lang="tr-TR" b="1" dirty="0">
                <a:solidFill>
                  <a:srgbClr val="C00000"/>
                </a:solidFill>
              </a:rPr>
              <a:t>): </a:t>
            </a:r>
            <a:r>
              <a:rPr lang="tr-TR" dirty="0" err="1"/>
              <a:t>İnflamasyonlu</a:t>
            </a:r>
            <a:r>
              <a:rPr lang="tr-TR" dirty="0"/>
              <a:t> alanda damar geçirgenliği (</a:t>
            </a:r>
            <a:r>
              <a:rPr lang="tr-TR" dirty="0" err="1"/>
              <a:t>vasküler</a:t>
            </a:r>
            <a:r>
              <a:rPr lang="tr-TR" dirty="0"/>
              <a:t> </a:t>
            </a:r>
            <a:r>
              <a:rPr lang="tr-TR" dirty="0" err="1"/>
              <a:t>permeabilite</a:t>
            </a:r>
            <a:r>
              <a:rPr lang="tr-TR" dirty="0"/>
              <a:t>) ve damar genişliği arttığı (</a:t>
            </a:r>
            <a:r>
              <a:rPr lang="tr-TR" dirty="0" err="1"/>
              <a:t>vazodilatasyon</a:t>
            </a:r>
            <a:r>
              <a:rPr lang="tr-TR" dirty="0"/>
              <a:t>) için bölge daha fazla aktif olarak kanlanır, yani </a:t>
            </a:r>
            <a:r>
              <a:rPr lang="tr-TR" dirty="0" err="1"/>
              <a:t>hiperemiktir</a:t>
            </a:r>
            <a:r>
              <a:rPr lang="tr-TR" dirty="0"/>
              <a:t>. </a:t>
            </a:r>
            <a:r>
              <a:rPr lang="tr-TR" dirty="0" err="1"/>
              <a:t>Rubor</a:t>
            </a:r>
            <a:r>
              <a:rPr lang="tr-TR" dirty="0"/>
              <a:t>, </a:t>
            </a:r>
            <a:r>
              <a:rPr lang="tr-TR" dirty="0" err="1"/>
              <a:t>inflamasyonun</a:t>
            </a:r>
            <a:r>
              <a:rPr lang="tr-TR" dirty="0"/>
              <a:t> erken evresi ve hafif seyreden reaksiyonlarda, alerjilerde oldukça tipiktir. </a:t>
            </a:r>
          </a:p>
        </p:txBody>
      </p:sp>
      <p:pic>
        <p:nvPicPr>
          <p:cNvPr id="3074" name="Picture 2" descr="http://www.hemensaglik.com/Uploads/PageContentImages/29491/M/nocanvas_iltihap-ne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1787" y="548680"/>
            <a:ext cx="333375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713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B0A3C7E-0D7A-4043-85C4-1BEDC54E4448}"/>
              </a:ext>
            </a:extLst>
          </p:cNvPr>
          <p:cNvSpPr>
            <a:spLocks noGrp="1"/>
          </p:cNvSpPr>
          <p:nvPr>
            <p:ph idx="1"/>
          </p:nvPr>
        </p:nvSpPr>
        <p:spPr>
          <a:xfrm>
            <a:off x="3071664" y="2323652"/>
            <a:ext cx="8280920" cy="3508977"/>
          </a:xfrm>
        </p:spPr>
        <p:txBody>
          <a:bodyPr/>
          <a:lstStyle/>
          <a:p>
            <a:r>
              <a:rPr lang="tr-TR" b="1" dirty="0">
                <a:solidFill>
                  <a:srgbClr val="C00000"/>
                </a:solidFill>
              </a:rPr>
              <a:t>Isı artışı (</a:t>
            </a:r>
            <a:r>
              <a:rPr lang="tr-TR" b="1" dirty="0" err="1">
                <a:solidFill>
                  <a:srgbClr val="C00000"/>
                </a:solidFill>
              </a:rPr>
              <a:t>calor</a:t>
            </a:r>
            <a:r>
              <a:rPr lang="tr-TR" b="1" dirty="0">
                <a:solidFill>
                  <a:srgbClr val="C00000"/>
                </a:solidFill>
              </a:rPr>
              <a:t>): </a:t>
            </a:r>
            <a:r>
              <a:rPr lang="tr-TR" dirty="0"/>
              <a:t>Damar genişlemesi (</a:t>
            </a:r>
            <a:r>
              <a:rPr lang="tr-TR" dirty="0" err="1"/>
              <a:t>vazodilatasyon</a:t>
            </a:r>
            <a:r>
              <a:rPr lang="tr-TR" dirty="0"/>
              <a:t>) sebebiyle bölgeye daha fazla kan akımı olur. Daha fazla kan akımı ile bölgedeki sürtünme artacağından dolayı bölgede ısı artışı olur. Çünkü kan organizmada ısının dengelenmesinde önemli role sahiptir. Akut yangının en önemli bulgusu </a:t>
            </a:r>
            <a:r>
              <a:rPr lang="tr-TR" dirty="0" err="1"/>
              <a:t>calordur</a:t>
            </a:r>
            <a:r>
              <a:rPr lang="tr-TR" dirty="0"/>
              <a:t>. </a:t>
            </a:r>
          </a:p>
          <a:p>
            <a:endParaRPr lang="tr-TR" dirty="0"/>
          </a:p>
        </p:txBody>
      </p:sp>
    </p:spTree>
    <p:extLst>
      <p:ext uri="{BB962C8B-B14F-4D97-AF65-F5344CB8AC3E}">
        <p14:creationId xmlns:p14="http://schemas.microsoft.com/office/powerpoint/2010/main" val="348495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4" y="1340768"/>
            <a:ext cx="7685981" cy="566936"/>
          </a:xfrm>
        </p:spPr>
        <p:txBody>
          <a:bodyPr>
            <a:normAutofit/>
          </a:bodyPr>
          <a:lstStyle/>
          <a:p>
            <a:r>
              <a:rPr lang="tr-TR" sz="2800" b="1" dirty="0"/>
              <a:t>Cerrahi Gerektiren Durumlar</a:t>
            </a:r>
            <a:endParaRPr lang="tr-TR" sz="2800" dirty="0"/>
          </a:p>
        </p:txBody>
      </p:sp>
      <p:sp>
        <p:nvSpPr>
          <p:cNvPr id="3" name="İçerik Yer Tutucusu 2"/>
          <p:cNvSpPr>
            <a:spLocks noGrp="1"/>
          </p:cNvSpPr>
          <p:nvPr>
            <p:ph idx="1"/>
          </p:nvPr>
        </p:nvSpPr>
        <p:spPr>
          <a:xfrm>
            <a:off x="3071664" y="2060848"/>
            <a:ext cx="7356082" cy="2772391"/>
          </a:xfrm>
        </p:spPr>
        <p:txBody>
          <a:bodyPr>
            <a:noAutofit/>
          </a:bodyPr>
          <a:lstStyle/>
          <a:p>
            <a:pPr marL="68580" indent="0">
              <a:buNone/>
            </a:pPr>
            <a:r>
              <a:rPr lang="tr-TR" b="1" dirty="0">
                <a:solidFill>
                  <a:schemeClr val="accent3">
                    <a:lumMod val="75000"/>
                  </a:schemeClr>
                </a:solidFill>
              </a:rPr>
              <a:t>Obstrüksiyon (tıkanma): </a:t>
            </a:r>
          </a:p>
          <a:p>
            <a:pPr>
              <a:buFont typeface="Wingdings" panose="05000000000000000000" pitchFamily="2" charset="2"/>
              <a:buChar char="v"/>
            </a:pPr>
            <a:r>
              <a:rPr lang="tr-TR" b="1" dirty="0"/>
              <a:t>Herhangi bir tıkayıcı nedene karşı yapılan cerrahi müdahaledir. Obstrüksiyon, bulunduğu yerdeki organların fonksiyonlarını engeller ve hayati tehlike oluşturur. Örneğin damarlarda olursa damarın beslediği organ beslenemez ve nekroz gelişir.</a:t>
            </a:r>
          </a:p>
        </p:txBody>
      </p:sp>
    </p:spTree>
    <p:extLst>
      <p:ext uri="{BB962C8B-B14F-4D97-AF65-F5344CB8AC3E}">
        <p14:creationId xmlns:p14="http://schemas.microsoft.com/office/powerpoint/2010/main" val="20292887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b="1" dirty="0">
                <a:solidFill>
                  <a:srgbClr val="C00000"/>
                </a:solidFill>
              </a:rPr>
              <a:t>Şişkinlik (</a:t>
            </a:r>
            <a:r>
              <a:rPr lang="tr-TR" b="1" dirty="0" err="1">
                <a:solidFill>
                  <a:srgbClr val="C00000"/>
                </a:solidFill>
              </a:rPr>
              <a:t>tumor</a:t>
            </a:r>
            <a:r>
              <a:rPr lang="tr-TR" b="1" dirty="0">
                <a:solidFill>
                  <a:srgbClr val="C00000"/>
                </a:solidFill>
              </a:rPr>
              <a:t>): </a:t>
            </a:r>
            <a:r>
              <a:rPr lang="tr-TR" dirty="0"/>
              <a:t>Damar geçirgenliği (</a:t>
            </a:r>
            <a:r>
              <a:rPr lang="tr-TR" dirty="0" err="1"/>
              <a:t>permeabilite</a:t>
            </a:r>
            <a:r>
              <a:rPr lang="tr-TR" dirty="0"/>
              <a:t>) artması sonucu bölgeye kan plazması sızar ve bu da bölgede şişkinliğe neden olur (ödem). Dışarıdan görülebilen oluşumlarda şişkinlik ön plandadır. </a:t>
            </a:r>
          </a:p>
        </p:txBody>
      </p:sp>
      <p:pic>
        <p:nvPicPr>
          <p:cNvPr id="4098" name="Picture 2" descr="http://2.bp.blogspot.com/-Sxn5USvl0Bs/T9KH9j-bQgI/AAAAAAAAAAs/XbYj0ycn-Nw/s200/Resim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7937" y="188640"/>
            <a:ext cx="3179618" cy="188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7550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CB4A98E-CFFD-4FCB-B294-79E284F099EB}"/>
              </a:ext>
            </a:extLst>
          </p:cNvPr>
          <p:cNvSpPr>
            <a:spLocks noGrp="1"/>
          </p:cNvSpPr>
          <p:nvPr>
            <p:ph idx="1"/>
          </p:nvPr>
        </p:nvSpPr>
        <p:spPr/>
        <p:txBody>
          <a:bodyPr/>
          <a:lstStyle/>
          <a:p>
            <a:r>
              <a:rPr lang="tr-TR" dirty="0"/>
              <a:t>Vücudun daha iç kısımlarında bulunan organ ve dokularda örneğin bir akciğerde bu şişkinliği dışardan gözlemlemek olanaksızdır. </a:t>
            </a:r>
          </a:p>
        </p:txBody>
      </p:sp>
    </p:spTree>
    <p:extLst>
      <p:ext uri="{BB962C8B-B14F-4D97-AF65-F5344CB8AC3E}">
        <p14:creationId xmlns:p14="http://schemas.microsoft.com/office/powerpoint/2010/main" val="22525351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1D031B7-4175-4A07-A74F-D567DE341371}"/>
              </a:ext>
            </a:extLst>
          </p:cNvPr>
          <p:cNvSpPr>
            <a:spLocks noGrp="1"/>
          </p:cNvSpPr>
          <p:nvPr>
            <p:ph idx="1"/>
          </p:nvPr>
        </p:nvSpPr>
        <p:spPr/>
        <p:txBody>
          <a:bodyPr/>
          <a:lstStyle/>
          <a:p>
            <a:r>
              <a:rPr lang="tr-TR" b="1" dirty="0">
                <a:solidFill>
                  <a:srgbClr val="C00000"/>
                </a:solidFill>
              </a:rPr>
              <a:t>Ağrı (</a:t>
            </a:r>
            <a:r>
              <a:rPr lang="tr-TR" b="1" dirty="0" err="1">
                <a:solidFill>
                  <a:srgbClr val="C00000"/>
                </a:solidFill>
              </a:rPr>
              <a:t>dolor</a:t>
            </a:r>
            <a:r>
              <a:rPr lang="tr-TR" b="1" dirty="0">
                <a:solidFill>
                  <a:srgbClr val="C00000"/>
                </a:solidFill>
              </a:rPr>
              <a:t>): </a:t>
            </a:r>
            <a:r>
              <a:rPr lang="tr-TR" dirty="0"/>
              <a:t>Bölgedeki sinir uçlarına ödemden kaynaklanan basıdan ve </a:t>
            </a:r>
            <a:r>
              <a:rPr lang="tr-TR" dirty="0" err="1"/>
              <a:t>inflamasyonu</a:t>
            </a:r>
            <a:r>
              <a:rPr lang="tr-TR" dirty="0"/>
              <a:t> tetikleyici nedenlerden dolayı ağrı uyarımı olur. </a:t>
            </a:r>
          </a:p>
          <a:p>
            <a:endParaRPr lang="tr-TR" dirty="0"/>
          </a:p>
        </p:txBody>
      </p:sp>
    </p:spTree>
    <p:extLst>
      <p:ext uri="{BB962C8B-B14F-4D97-AF65-F5344CB8AC3E}">
        <p14:creationId xmlns:p14="http://schemas.microsoft.com/office/powerpoint/2010/main" val="31903936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74F0C0D-6BA6-43DE-84A8-EB68098CD1E8}"/>
              </a:ext>
            </a:extLst>
          </p:cNvPr>
          <p:cNvSpPr>
            <a:spLocks noGrp="1"/>
          </p:cNvSpPr>
          <p:nvPr>
            <p:ph idx="1"/>
          </p:nvPr>
        </p:nvSpPr>
        <p:spPr/>
        <p:txBody>
          <a:bodyPr/>
          <a:lstStyle/>
          <a:p>
            <a:r>
              <a:rPr lang="tr-TR" b="1" dirty="0">
                <a:solidFill>
                  <a:srgbClr val="C00000"/>
                </a:solidFill>
              </a:rPr>
              <a:t>Kapsanan organlarda </a:t>
            </a:r>
            <a:r>
              <a:rPr lang="tr-TR" b="1" dirty="0" err="1">
                <a:solidFill>
                  <a:srgbClr val="C00000"/>
                </a:solidFill>
              </a:rPr>
              <a:t>disfonksiyon</a:t>
            </a:r>
            <a:r>
              <a:rPr lang="tr-TR" b="1" dirty="0">
                <a:solidFill>
                  <a:srgbClr val="C00000"/>
                </a:solidFill>
              </a:rPr>
              <a:t> yani işlev bozukluğu (</a:t>
            </a:r>
            <a:r>
              <a:rPr lang="tr-TR" b="1" dirty="0" err="1">
                <a:solidFill>
                  <a:srgbClr val="C00000"/>
                </a:solidFill>
              </a:rPr>
              <a:t>functio</a:t>
            </a:r>
            <a:r>
              <a:rPr lang="tr-TR" b="1" dirty="0">
                <a:solidFill>
                  <a:srgbClr val="C00000"/>
                </a:solidFill>
              </a:rPr>
              <a:t> </a:t>
            </a:r>
            <a:r>
              <a:rPr lang="tr-TR" b="1" dirty="0" err="1">
                <a:solidFill>
                  <a:srgbClr val="C00000"/>
                </a:solidFill>
              </a:rPr>
              <a:t>laesa</a:t>
            </a:r>
            <a:r>
              <a:rPr lang="tr-TR" b="1" dirty="0">
                <a:solidFill>
                  <a:srgbClr val="C00000"/>
                </a:solidFill>
              </a:rPr>
              <a:t>): </a:t>
            </a:r>
            <a:r>
              <a:rPr lang="tr-TR" dirty="0"/>
              <a:t>Doğal olarak </a:t>
            </a:r>
            <a:r>
              <a:rPr lang="tr-TR" dirty="0" err="1"/>
              <a:t>inflamasyonlu</a:t>
            </a:r>
            <a:r>
              <a:rPr lang="tr-TR" dirty="0"/>
              <a:t> organ işlevlerini yerine tam olarak getiremez. </a:t>
            </a:r>
          </a:p>
        </p:txBody>
      </p:sp>
    </p:spTree>
    <p:extLst>
      <p:ext uri="{BB962C8B-B14F-4D97-AF65-F5344CB8AC3E}">
        <p14:creationId xmlns:p14="http://schemas.microsoft.com/office/powerpoint/2010/main" val="70247988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dirty="0"/>
              <a:t>Biyolojik, fiziksel ve kimyasal nedenlerle deri ya da </a:t>
            </a:r>
            <a:r>
              <a:rPr lang="tr-TR" dirty="0" err="1"/>
              <a:t>mukoz</a:t>
            </a:r>
            <a:r>
              <a:rPr lang="tr-TR" dirty="0"/>
              <a:t> </a:t>
            </a:r>
            <a:r>
              <a:rPr lang="tr-TR" dirty="0" err="1"/>
              <a:t>membran</a:t>
            </a:r>
            <a:r>
              <a:rPr lang="tr-TR" dirty="0"/>
              <a:t> bütünlüğünün bozulması, tahrip olması, dokuların kesilmesi sonucu dokuların fizyolojik özelliklerinin geçici veya tamamen kaybolmasına </a:t>
            </a:r>
            <a:r>
              <a:rPr lang="tr-TR" b="1" dirty="0"/>
              <a:t>yara </a:t>
            </a:r>
            <a:r>
              <a:rPr lang="tr-TR" dirty="0"/>
              <a:t>adı verilir. </a:t>
            </a:r>
          </a:p>
        </p:txBody>
      </p:sp>
      <p:pic>
        <p:nvPicPr>
          <p:cNvPr id="6146" name="Picture 2" descr="http://cokenteresanseyler.com/wp-content/uploads/2014/07/yar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2384" y="182749"/>
            <a:ext cx="2423592" cy="3102235"/>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a:extLst>
              <a:ext uri="{FF2B5EF4-FFF2-40B4-BE49-F238E27FC236}">
                <a16:creationId xmlns:a16="http://schemas.microsoft.com/office/drawing/2014/main" id="{F3E08DE2-9219-42F4-AB26-FCBDDE674326}"/>
              </a:ext>
            </a:extLst>
          </p:cNvPr>
          <p:cNvSpPr>
            <a:spLocks noGrp="1"/>
          </p:cNvSpPr>
          <p:nvPr>
            <p:ph type="title"/>
          </p:nvPr>
        </p:nvSpPr>
        <p:spPr>
          <a:xfrm>
            <a:off x="3071665" y="1340768"/>
            <a:ext cx="5904656" cy="1143000"/>
          </a:xfrm>
        </p:spPr>
        <p:txBody>
          <a:bodyPr/>
          <a:lstStyle/>
          <a:p>
            <a:r>
              <a:rPr lang="tr-TR" sz="2800" b="1" dirty="0">
                <a:solidFill>
                  <a:schemeClr val="tx1"/>
                </a:solidFill>
              </a:rPr>
              <a:t>Yaralar ve Yara Tipleri </a:t>
            </a:r>
            <a:endParaRPr lang="tr-TR" sz="2800" dirty="0"/>
          </a:p>
        </p:txBody>
      </p:sp>
    </p:spTree>
    <p:extLst>
      <p:ext uri="{BB962C8B-B14F-4D97-AF65-F5344CB8AC3E}">
        <p14:creationId xmlns:p14="http://schemas.microsoft.com/office/powerpoint/2010/main" val="37302939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5AA7F86-87A7-475F-9A9A-2B4D7B6EE05A}"/>
              </a:ext>
            </a:extLst>
          </p:cNvPr>
          <p:cNvSpPr>
            <a:spLocks noGrp="1"/>
          </p:cNvSpPr>
          <p:nvPr>
            <p:ph idx="1"/>
          </p:nvPr>
        </p:nvSpPr>
        <p:spPr>
          <a:xfrm>
            <a:off x="3071664" y="2323652"/>
            <a:ext cx="8208912" cy="3508977"/>
          </a:xfrm>
        </p:spPr>
        <p:txBody>
          <a:bodyPr/>
          <a:lstStyle/>
          <a:p>
            <a:r>
              <a:rPr lang="tr-TR" dirty="0"/>
              <a:t>Yaralanma sonucu, organizmanın normal anatomik yapı ve fonksiyonu bozulur. </a:t>
            </a:r>
          </a:p>
          <a:p>
            <a:r>
              <a:rPr lang="tr-TR" dirty="0"/>
              <a:t>Yaraların sınıflandırılması, yaranın değerlendirilmesini kolaylaştırır ve olası risklerin önceden fark edilmesini sağlar.</a:t>
            </a:r>
          </a:p>
          <a:p>
            <a:r>
              <a:rPr lang="tr-TR" dirty="0"/>
              <a:t>Yaralar farklı biçimlerde sınıflandırılır</a:t>
            </a:r>
          </a:p>
          <a:p>
            <a:endParaRPr lang="tr-TR" dirty="0"/>
          </a:p>
        </p:txBody>
      </p:sp>
    </p:spTree>
    <p:extLst>
      <p:ext uri="{BB962C8B-B14F-4D97-AF65-F5344CB8AC3E}">
        <p14:creationId xmlns:p14="http://schemas.microsoft.com/office/powerpoint/2010/main" val="60850399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D6F4E9BF-8819-48CB-BD8F-67DC3FE20420}"/>
              </a:ext>
            </a:extLst>
          </p:cNvPr>
          <p:cNvSpPr>
            <a:spLocks noGrp="1"/>
          </p:cNvSpPr>
          <p:nvPr>
            <p:ph type="title"/>
          </p:nvPr>
        </p:nvSpPr>
        <p:spPr/>
        <p:txBody>
          <a:bodyPr/>
          <a:lstStyle/>
          <a:p>
            <a:endParaRPr lang="tr-TR"/>
          </a:p>
        </p:txBody>
      </p:sp>
      <p:sp>
        <p:nvSpPr>
          <p:cNvPr id="5" name="İçerik Yer Tutucusu 4">
            <a:extLst>
              <a:ext uri="{FF2B5EF4-FFF2-40B4-BE49-F238E27FC236}">
                <a16:creationId xmlns:a16="http://schemas.microsoft.com/office/drawing/2014/main" id="{398A9E67-EB7B-4D62-878C-92419461A0A2}"/>
              </a:ext>
            </a:extLst>
          </p:cNvPr>
          <p:cNvSpPr>
            <a:spLocks noGrp="1"/>
          </p:cNvSpPr>
          <p:nvPr>
            <p:ph idx="1"/>
          </p:nvPr>
        </p:nvSpPr>
        <p:spPr/>
        <p:txBody>
          <a:bodyPr/>
          <a:lstStyle/>
          <a:p>
            <a:endParaRPr lang="tr-T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720" y="1020120"/>
            <a:ext cx="8280920" cy="496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96553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a:t/>
            </a:r>
            <a:br>
              <a:rPr lang="tr-TR" sz="2400" dirty="0"/>
            </a:br>
            <a:r>
              <a:rPr lang="tr-TR" sz="2400" b="1" dirty="0"/>
              <a:t>Deri bütünlüğüne göre yaralar:</a:t>
            </a:r>
            <a:endParaRPr lang="tr-TR" sz="2400" dirty="0"/>
          </a:p>
        </p:txBody>
      </p:sp>
      <p:sp>
        <p:nvSpPr>
          <p:cNvPr id="3" name="İçerik Yer Tutucusu 2">
            <a:extLst>
              <a:ext uri="{FF2B5EF4-FFF2-40B4-BE49-F238E27FC236}">
                <a16:creationId xmlns:a16="http://schemas.microsoft.com/office/drawing/2014/main" id="{0633F6E9-9EA2-4473-9DEE-D1183F10567C}"/>
              </a:ext>
            </a:extLst>
          </p:cNvPr>
          <p:cNvSpPr>
            <a:spLocks noGrp="1"/>
          </p:cNvSpPr>
          <p:nvPr>
            <p:ph idx="1"/>
          </p:nvPr>
        </p:nvSpPr>
        <p:spPr/>
        <p:txBody>
          <a:bodyPr/>
          <a:lstStyle/>
          <a:p>
            <a:endParaRPr lang="tr-T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660" y="332656"/>
            <a:ext cx="8460940" cy="5808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7214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marL="68580" indent="0">
              <a:buNone/>
            </a:pPr>
            <a:r>
              <a:rPr lang="tr-TR" b="1" dirty="0">
                <a:solidFill>
                  <a:srgbClr val="7030A0"/>
                </a:solidFill>
              </a:rPr>
              <a:t>Kirlenme durumuna göre yaralar </a:t>
            </a:r>
            <a:endParaRPr lang="tr-TR" dirty="0">
              <a:solidFill>
                <a:srgbClr val="7030A0"/>
              </a:solidFill>
            </a:endParaRPr>
          </a:p>
          <a:p>
            <a:r>
              <a:rPr lang="tr-TR" dirty="0"/>
              <a:t>Temiz yara </a:t>
            </a:r>
          </a:p>
          <a:p>
            <a:r>
              <a:rPr lang="tr-TR" dirty="0" err="1"/>
              <a:t>Kontamine</a:t>
            </a:r>
            <a:r>
              <a:rPr lang="tr-TR" dirty="0"/>
              <a:t>/temiz yara </a:t>
            </a:r>
          </a:p>
          <a:p>
            <a:r>
              <a:rPr lang="tr-TR" dirty="0" err="1"/>
              <a:t>Kontamine</a:t>
            </a:r>
            <a:r>
              <a:rPr lang="tr-TR" dirty="0"/>
              <a:t> yara </a:t>
            </a:r>
          </a:p>
          <a:p>
            <a:r>
              <a:rPr lang="tr-TR" dirty="0"/>
              <a:t>Kirli yara olarak sınıflandırılır. </a:t>
            </a:r>
          </a:p>
        </p:txBody>
      </p:sp>
    </p:spTree>
    <p:extLst>
      <p:ext uri="{BB962C8B-B14F-4D97-AF65-F5344CB8AC3E}">
        <p14:creationId xmlns:p14="http://schemas.microsoft.com/office/powerpoint/2010/main" val="3995091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2B35594-81B7-42CA-AEFD-E0A52292CCB2}"/>
              </a:ext>
            </a:extLst>
          </p:cNvPr>
          <p:cNvSpPr>
            <a:spLocks noGrp="1"/>
          </p:cNvSpPr>
          <p:nvPr>
            <p:ph idx="1"/>
          </p:nvPr>
        </p:nvSpPr>
        <p:spPr/>
        <p:txBody>
          <a:bodyPr/>
          <a:lstStyle/>
          <a:p>
            <a:pPr marL="68580" indent="0">
              <a:buNone/>
            </a:pPr>
            <a:r>
              <a:rPr lang="tr-TR" b="1" dirty="0">
                <a:solidFill>
                  <a:srgbClr val="7030A0"/>
                </a:solidFill>
              </a:rPr>
              <a:t>Oluş zamanına göre yaralar </a:t>
            </a:r>
            <a:endParaRPr lang="tr-TR" dirty="0">
              <a:solidFill>
                <a:srgbClr val="7030A0"/>
              </a:solidFill>
            </a:endParaRPr>
          </a:p>
          <a:p>
            <a:r>
              <a:rPr lang="tr-TR" dirty="0"/>
              <a:t>Akut yara </a:t>
            </a:r>
          </a:p>
          <a:p>
            <a:r>
              <a:rPr lang="tr-TR" dirty="0"/>
              <a:t>Kronik yara </a:t>
            </a:r>
          </a:p>
          <a:p>
            <a:endParaRPr lang="tr-TR" dirty="0"/>
          </a:p>
        </p:txBody>
      </p:sp>
    </p:spTree>
    <p:extLst>
      <p:ext uri="{BB962C8B-B14F-4D97-AF65-F5344CB8AC3E}">
        <p14:creationId xmlns:p14="http://schemas.microsoft.com/office/powerpoint/2010/main" val="3394943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1988840"/>
            <a:ext cx="7356082" cy="4248472"/>
          </a:xfrm>
        </p:spPr>
        <p:txBody>
          <a:bodyPr>
            <a:noAutofit/>
          </a:bodyPr>
          <a:lstStyle/>
          <a:p>
            <a:pPr marL="68580" indent="0">
              <a:lnSpc>
                <a:spcPct val="120000"/>
              </a:lnSpc>
              <a:buNone/>
            </a:pPr>
            <a:r>
              <a:rPr lang="tr-TR" b="1" dirty="0">
                <a:solidFill>
                  <a:schemeClr val="accent3">
                    <a:lumMod val="75000"/>
                  </a:schemeClr>
                </a:solidFill>
              </a:rPr>
              <a:t>Erozyon (aşınma): </a:t>
            </a:r>
          </a:p>
          <a:p>
            <a:pPr>
              <a:lnSpc>
                <a:spcPct val="120000"/>
              </a:lnSpc>
              <a:buFont typeface="Wingdings" panose="05000000000000000000" pitchFamily="2" charset="2"/>
              <a:buChar char="v"/>
            </a:pPr>
            <a:r>
              <a:rPr lang="tr-TR" b="1" dirty="0"/>
              <a:t>Organizmada aşınmalar görülebilir. Aşınmalar </a:t>
            </a:r>
            <a:r>
              <a:rPr lang="tr-TR" b="1" dirty="0" err="1"/>
              <a:t>gastro-intestinal</a:t>
            </a:r>
            <a:r>
              <a:rPr lang="tr-TR" b="1" dirty="0"/>
              <a:t> sistemde, damar duvarlarında </a:t>
            </a:r>
            <a:r>
              <a:rPr lang="tr-TR" b="1" dirty="0" smtClean="0"/>
              <a:t>veya </a:t>
            </a:r>
            <a:r>
              <a:rPr lang="tr-TR" b="1" dirty="0"/>
              <a:t>taş oluşmasına bağlı sürekli fiziksel tahriş, </a:t>
            </a:r>
            <a:r>
              <a:rPr lang="tr-TR" b="1" dirty="0" err="1"/>
              <a:t>ülserasyon</a:t>
            </a:r>
            <a:r>
              <a:rPr lang="tr-TR" b="1" dirty="0"/>
              <a:t>, </a:t>
            </a:r>
            <a:r>
              <a:rPr lang="tr-TR" b="1" dirty="0" err="1"/>
              <a:t>inflamasyon</a:t>
            </a:r>
            <a:r>
              <a:rPr lang="tr-TR" b="1" dirty="0"/>
              <a:t> gibi nedenlerle ortaya çıkabilir. </a:t>
            </a:r>
          </a:p>
        </p:txBody>
      </p:sp>
      <p:pic>
        <p:nvPicPr>
          <p:cNvPr id="2052" name="Picture 4" descr="http://www.kadinlaricin.net/images/articles/1799/primary-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0296" y="208055"/>
            <a:ext cx="3072341"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15944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4" y="1412776"/>
            <a:ext cx="7685981" cy="1143000"/>
          </a:xfrm>
        </p:spPr>
        <p:txBody>
          <a:bodyPr>
            <a:normAutofit/>
          </a:bodyPr>
          <a:lstStyle/>
          <a:p>
            <a:r>
              <a:rPr lang="tr-TR" sz="2800" b="1" dirty="0" err="1"/>
              <a:t>İnsizyon</a:t>
            </a:r>
            <a:r>
              <a:rPr lang="tr-TR" sz="2800" b="1" dirty="0"/>
              <a:t> ve </a:t>
            </a:r>
            <a:r>
              <a:rPr lang="tr-TR" sz="2800" b="1" dirty="0" err="1"/>
              <a:t>İnsizyon</a:t>
            </a:r>
            <a:r>
              <a:rPr lang="tr-TR" sz="2800" b="1" dirty="0"/>
              <a:t> </a:t>
            </a:r>
            <a:r>
              <a:rPr lang="tr-TR" sz="2800" b="1" dirty="0" err="1" smtClean="0"/>
              <a:t>Tipieri</a:t>
            </a:r>
            <a:r>
              <a:rPr lang="tr-TR" sz="2800" b="1" dirty="0" smtClean="0"/>
              <a:t> </a:t>
            </a:r>
            <a:endParaRPr lang="tr-TR" sz="2800" dirty="0"/>
          </a:p>
        </p:txBody>
      </p:sp>
      <p:sp>
        <p:nvSpPr>
          <p:cNvPr id="3" name="İçerik Yer Tutucusu 2"/>
          <p:cNvSpPr>
            <a:spLocks noGrp="1"/>
          </p:cNvSpPr>
          <p:nvPr>
            <p:ph idx="1"/>
          </p:nvPr>
        </p:nvSpPr>
        <p:spPr/>
        <p:txBody>
          <a:bodyPr>
            <a:normAutofit fontScale="92500" lnSpcReduction="10000"/>
          </a:bodyPr>
          <a:lstStyle/>
          <a:p>
            <a:r>
              <a:rPr lang="tr-TR" dirty="0" err="1"/>
              <a:t>İnsizyon</a:t>
            </a:r>
            <a:r>
              <a:rPr lang="tr-TR" dirty="0"/>
              <a:t>; cerrahi işlemi gerçekleştirmek için vücuda yapılan kesidir. </a:t>
            </a:r>
            <a:r>
              <a:rPr lang="tr-TR" dirty="0" err="1"/>
              <a:t>Postoperatif</a:t>
            </a:r>
            <a:r>
              <a:rPr lang="tr-TR" dirty="0"/>
              <a:t> komplikasyonları önlemek için cerrahi girişimde iyi seçilmiş ve iyi yerleşimli bir kesi, doğru tekniklerle atılmış dikişler ve dikiş materyalinin iyi seçilmesi gerekir.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152" y="5229200"/>
            <a:ext cx="3534837" cy="1795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0686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4" y="1421904"/>
            <a:ext cx="7685981" cy="1143000"/>
          </a:xfrm>
        </p:spPr>
        <p:txBody>
          <a:bodyPr>
            <a:noAutofit/>
          </a:bodyPr>
          <a:lstStyle/>
          <a:p>
            <a:r>
              <a:rPr lang="tr-TR" sz="2800" b="1" dirty="0" smtClean="0"/>
              <a:t>Özel Cerrahi Enfeksiyonlar </a:t>
            </a:r>
            <a:endParaRPr lang="tr-TR" sz="2800" dirty="0"/>
          </a:p>
        </p:txBody>
      </p:sp>
      <p:sp>
        <p:nvSpPr>
          <p:cNvPr id="3" name="İçerik Yer Tutucusu 2"/>
          <p:cNvSpPr>
            <a:spLocks noGrp="1"/>
          </p:cNvSpPr>
          <p:nvPr>
            <p:ph idx="1"/>
          </p:nvPr>
        </p:nvSpPr>
        <p:spPr/>
        <p:txBody>
          <a:bodyPr>
            <a:noAutofit/>
          </a:bodyPr>
          <a:lstStyle/>
          <a:p>
            <a:r>
              <a:rPr lang="tr-TR" dirty="0"/>
              <a:t>Cerrahi yara enfeksiyonları, tedavileri için cerrahi girişim gerektiren hastalarda cerrahi girişimden sonra bir komplikasyon olarak ortaya çıkan enfeksiyonlardır.</a:t>
            </a:r>
          </a:p>
        </p:txBody>
      </p:sp>
    </p:spTree>
    <p:extLst>
      <p:ext uri="{BB962C8B-B14F-4D97-AF65-F5344CB8AC3E}">
        <p14:creationId xmlns:p14="http://schemas.microsoft.com/office/powerpoint/2010/main" val="4394052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88E96DB-3C0F-44E6-B79E-B889EC6C322C}"/>
              </a:ext>
            </a:extLst>
          </p:cNvPr>
          <p:cNvSpPr>
            <a:spLocks noGrp="1"/>
          </p:cNvSpPr>
          <p:nvPr>
            <p:ph idx="1"/>
          </p:nvPr>
        </p:nvSpPr>
        <p:spPr/>
        <p:txBody>
          <a:bodyPr/>
          <a:lstStyle/>
          <a:p>
            <a:r>
              <a:rPr lang="tr-TR" dirty="0"/>
              <a:t>Bir cerrahi girişimi takip eden ilk 30 gün içinde kesi yerinde ve cerrahi girişimde bulunulan veya girişim sırasında manipüle edilen organ ve alanlarda gözlenen enfeksiyonlara cerrahi enfeksiyonlar ya da </a:t>
            </a:r>
            <a:r>
              <a:rPr lang="tr-TR" b="1" dirty="0">
                <a:solidFill>
                  <a:srgbClr val="C00000"/>
                </a:solidFill>
              </a:rPr>
              <a:t>cerrahi alan enfeksiyonu (CAE) </a:t>
            </a:r>
            <a:r>
              <a:rPr lang="tr-TR" dirty="0"/>
              <a:t>denir. </a:t>
            </a:r>
          </a:p>
        </p:txBody>
      </p:sp>
    </p:spTree>
    <p:extLst>
      <p:ext uri="{BB962C8B-B14F-4D97-AF65-F5344CB8AC3E}">
        <p14:creationId xmlns:p14="http://schemas.microsoft.com/office/powerpoint/2010/main" val="16031887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CF74D59-2919-4A97-8D0C-73518CA7884E}"/>
              </a:ext>
            </a:extLst>
          </p:cNvPr>
          <p:cNvSpPr>
            <a:spLocks noGrp="1"/>
          </p:cNvSpPr>
          <p:nvPr>
            <p:ph idx="1"/>
          </p:nvPr>
        </p:nvSpPr>
        <p:spPr>
          <a:xfrm>
            <a:off x="3071664" y="2132856"/>
            <a:ext cx="8568952" cy="3699773"/>
          </a:xfrm>
        </p:spPr>
        <p:txBody>
          <a:bodyPr/>
          <a:lstStyle/>
          <a:p>
            <a:r>
              <a:rPr lang="tr-TR" dirty="0"/>
              <a:t>Vücut içine yabancı cisim (</a:t>
            </a:r>
            <a:r>
              <a:rPr lang="tr-TR" dirty="0" err="1"/>
              <a:t>implant</a:t>
            </a:r>
            <a:r>
              <a:rPr lang="tr-TR" dirty="0"/>
              <a:t>, protez) konulan vakalarda bu 30 günlük süre bir yıla çıkmaktadır. </a:t>
            </a:r>
          </a:p>
          <a:p>
            <a:r>
              <a:rPr lang="tr-TR" dirty="0"/>
              <a:t>Bu enfeksiyonlar genellikle </a:t>
            </a:r>
            <a:r>
              <a:rPr lang="tr-TR" dirty="0" err="1"/>
              <a:t>postoperatif</a:t>
            </a:r>
            <a:r>
              <a:rPr lang="tr-TR" dirty="0"/>
              <a:t> 5. günden sonra ortaya çıkar ancak </a:t>
            </a:r>
            <a:r>
              <a:rPr lang="tr-TR" dirty="0" err="1"/>
              <a:t>klostrodiyal</a:t>
            </a:r>
            <a:r>
              <a:rPr lang="tr-TR" dirty="0"/>
              <a:t> enfeksiyonlar ve </a:t>
            </a:r>
            <a:r>
              <a:rPr lang="tr-TR" dirty="0" err="1"/>
              <a:t>ekzotoksin</a:t>
            </a:r>
            <a:r>
              <a:rPr lang="tr-TR" dirty="0"/>
              <a:t> üreten streptokok enfeksiyonları ilk 24 saatte ortaya çıkabilir. </a:t>
            </a:r>
          </a:p>
          <a:p>
            <a:endParaRPr lang="tr-TR" dirty="0"/>
          </a:p>
        </p:txBody>
      </p:sp>
    </p:spTree>
    <p:extLst>
      <p:ext uri="{BB962C8B-B14F-4D97-AF65-F5344CB8AC3E}">
        <p14:creationId xmlns:p14="http://schemas.microsoft.com/office/powerpoint/2010/main" val="31268384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sz="2500" dirty="0"/>
              <a:t>Cerrahi alan enfeksiyonları, asepsi ve antisepsi uygulamalarında, sterilizasyon yöntemlerinde, ameliyathane koşullarında ve cerrahi teknik, yoğun bakım imkanlarındaki ilerlemeyle gelişmelere ve </a:t>
            </a:r>
            <a:r>
              <a:rPr lang="tr-TR" sz="2500" dirty="0" err="1"/>
              <a:t>profilaktik</a:t>
            </a:r>
            <a:r>
              <a:rPr lang="tr-TR" sz="2500" dirty="0"/>
              <a:t> antibiyotik uygulamalarına rağmen hala modern cerrahinin çok önemli ve ciddi bir problemi olmaya devam etmektedir. </a:t>
            </a:r>
          </a:p>
          <a:p>
            <a:endParaRPr lang="tr-TR" sz="2500" dirty="0"/>
          </a:p>
        </p:txBody>
      </p:sp>
      <p:sp>
        <p:nvSpPr>
          <p:cNvPr id="4" name="AutoShape 2" descr="data:image/jpeg;base64,/9j/4AAQSkZJRgABAQAAAQABAAD/2wCEAAkGBxITEhQUExQUFhUWFxUUFBcXFBQXFRQVFBQXFxQUFxUYHCggGBolHBQUITEhJSkrLi4uFx8zODMsNygtLisBCgoKDg0OGBAQGCwcHBwsLCwsLCwsLCwsLCwsLCwsKywsLCwsLCw3LCssLCwsKywsLCssKzc3KzcrLCsrKysrK//AABEIAIwAuwMBIgACEQEDEQH/xAAbAAACAwEBAQAAAAAAAAAAAAADBAIFBgEAB//EADYQAAEDAgQEBAQFBAMBAAAAAAEAAhEDIQQSMUEFUWFxBiKB8BMykaEUQrHB0SNS4fEzYpIV/8QAGQEAAwEBAQAAAAAAAAAAAAAAAAECAwQF/8QAHxEAAwEAAwEBAQEBAAAAAAAAAAECEQMhMRJBE2Ei/9oADAMBAAIRAxEAPwC1ovkkK/bWAAvss3SrAHWFU8W8aUqZLBLyNSLCe66aZzTOjPjf+qwA6/EBb0AF1mKLYRH8TfWOdwAH5QOXVQYVyU9Z1zOLA7OqZpuSeZGpCVJWD1J6cpJKmE9Sp80gwYa4IjahQWQjspo0pImKh6ogJ6rtOiUcUenvkgMAsailvddecoRWHRAYDDSiNaeakXdl1pQGnRPNSa463XMpKkGIwNZJjzzXCPd0RrFIhMOwOVdbTRSxTAQICKZ6/VeDe6NklSACYj5X4g46W/0qNzo5wOnQJTC+Fv6RrVXH5S4D+VpmcDo0MgJl5M9LKXiWqG0HjSYA9V0vzs5V7iMhg3WATuaEhREI4fdczOkaplOUknRT9BqllJDdIBN02oVBqaYFOlYGpU05Spwlmo1NxS0Y62jO6aZQsq1tVw0heOIq7OHqCqAarMG6UfVa0XtHVcfVqEaD00XKWDkguR2DaIUcRmNhA2J1KsKbDF1JtIN6nQIgZCeEngy2qm0BdDIhFa1A0RaOikplqllTAHHvmuHZEIUMsoAiX8tEQKLgphBJkvw2Yve6+b5f+oGizXimu6KdN2tzOxGy2tRsdv0XznjGL+JWc7YeVvYLpt4jliewAK7RCBMnsU7RYuZm6Q3hm2VlQYlMO1WeHYpNEMUmpik1DYEem1SyggCLTavNplEYkB1gumWNQ2orHq0waJfD1Qw8eqPmVeJk90NiUjrTJTI96JXDlHYnoDDR76KQ13Q2ojfXtCWjCC68AvD6fupg8kfQgLgCuEx7ujQoOARoCrg4mRYL2c8k3lCF6JgZvxFjPhUHu6QO5XzejTkD7rT+PsT/AMdIcy49tln8IRMnQAwtuajDhnWVtWr5jaAdPRWmFqc42SjIJMiR7hIGuWPyu+XY/ssV2dd8fy+zYYYjVWVEzZUPCHeUA6mT6K+w5CnSWhykJTVJnNL0U3h2k35IEHpU+6m2iQLLtK6IxxlDQHadIjVec0k2RACpNdsj50ekWTCVrMNz1CcLgJvtZQLJ16IwaZyi2NU4xq5TEdl7OAYkX0R4JdjFMIjTGygGogCrBHteinHNDNvf6qTpiSngzqEWqRdsvAIERyqGXqp1FCEgPkfjSvOKcP7QB+6SwLr/AGCDxqtnxFV2xcY7IeDffLz0WnKjDg6olkdeNJj+EHEifmEiIg9Rqn8ZRLHX76c/ZSlZlrLmmsZ6nJH1IHh3EDTdkfPQ9NlreH1CYM2gdZWdpYEVrWk6GbghAoYyphnlhuJtyPYrV5XhyP8A5eM+hYaqOY+qsKVRY/h/EGVBAEGQYNlfU8VB6R91HhXwn4XDakBFZVSVKoCO66awA97KtBQywFTb7pWpd99OXNVFXFvN556JrDV5if8AaSpeFvheaWjG8yegnRM/6KVY+UcVBZUZ/OEPxBbUY06OkTyOyea0EyRcadEhVcM2nVMCoLKEOkPNepVH2STa86KZcB3WhHyezw7f9kxG/sJcuE/ryRXVmxr2AQVhMs791MOSRxAUH43XXulo1A7UNp/2hg90mcZ7ldGK6fdGoPg+K1neYkcz+pXWCHAqLBdEbT+i0b04pRd4+oH0muGo17KvZQP5gQDcddrFTwNfLZ2mhRK4fZgd5JzNBiLiCZXLSxnrcHJs4cZw8lpew3aRIGsEIFfCmuxxIEtvOkhWHDXimHEGSYtzumWYymA6Wa8tiNiiaaZFymvDGkmiYMxqHbjurrBcbfA/MDoZujcTwTcrXt0deDz3CofwpzE03ZZ1BFjC31V6c8/UGvo+II1B5HdFHGgTeQN+yyVN9Rvmcyw5X/yit4i0HyuE7TqOl1m4Z0LknNNQeINc/wAhsQDyTNPFXs4++SyTX5tfm26o9GvFyXDlHPrOyn5w1XIjd4XEE2m6fwz806grEYTirhl0cT3m3LnKuMPxhlsxFNxBs7T/ANaITwmsZf8AxAYJO+X/AD9152NA98ktQbnb80zYRBg7ac0lWcWnK7UG4uD9ChsFKZdDFwO6jUxci9tlVfHXKz5BuUaNcaLOliYN763/AJQmY4wbqjfi5aZ1GpnZU2I8SU2eVpk9JP3VLWNzM+myfj41d90sOJGTB2WErcXrPNqbr6aifqk/xWJcTMME85RjIdyjfYji0HUac0r/APcP9zf/AEsxgeGPrPDZLiT2svoeF8G+Rsi8cglmlOsPmlEJzDsStEJ3DiFrTPKlaMMpA2K6cENJtt0RqbY1RwJUPs3inL6KxnlkEQbaR+vJEwwhxmNIIF55omJw2fuErQwTtrH7KMOt19LoeqUgGhszTOh3a5VTqIa6dk9Sp12gjK1w3HNIYn4n5mkD6JSmRjGeHAOqGBzhW+Fp02khzBexsqTh9bI7MZEb+ifbXzXLp3H+UVu9F/z0lxPhuFykNbBNxlJ26SqIcPAsKlRu8dVdmleZEzIt9VPEYMEWPmiT1nZNXgv4pFCeH1dWODiDo5sfcarz3Vvz0HkixyuEK+wdTKQ3c+Ud9FcN4f8ADBcXaRHM80Pk/wAJXF/pisFjKrPkZUaZBGVrp/hWlTxfVcR+IzyLDMNRy0K0vDqzYIy3i0AEnoShVuH55AaOcO0g636I+0/wSmpfpRVfE9E/KSBsIdboEtU42XT8Nj3dT5Wp/HcOaxwjLGhtooYt7WtgHXWLT6JavxHQvt/pXNwlSteqfKTZjbNPc7qZoMZYAWTTHAgAgho7CyDiKvxXAMZA0htyT/KNbLUyvzWeqY4GPLJAi252UeF8Kq13hjATJvA0Wl4D4Jq1crqnkZOn5ivp3DeEU8LTAY0N5nUundVMsx5eWJ89KPw54SZh2hxcfiR5uXSFdtoDaPumKj28t0B1YrZJI4qqqes+AUFY0Roq/Dq0otSoykcptspPao0ymXU5ChmiI4ZgKZ+BB6FBpsgpoebvskaScZRLTZLYqkSDaT1GoVtQiOvJFbQBupcm0cjRkuN4NrWtIbAeARGnvVQ4fwc1GZtPSy1GJ4M13v8ARF4dwzIdSe6ldG/9VhkqvDatODtqI/hR/GncdJ5dYX0Ss2m0S4A7RAv2VJxbgLXjMwZDymVWCm0/SgfiGZGkNBiCSPm6mNlKvxUl0ZSABHVRrcJAvcEXJFwT0A0SpbJvLjawCkrB7hnEG06kkEMOpB0VrxDjGH1bncYH/UdyT+ipKXDHOMNABtqST9BurrC+E3mC50fb7ISIuZ3WzNY2uajy6CBymVLCYV7j5GSvoXD/AAxQbq3Md5mFeNw1NohrR6CFagl80z4fPeHeEalQzUdA5AX/AMLa8J4BRoxlaJ3dufVWVKjGw/RNUXj1VKUjC+amP4d4AsOyWxFST7shmr69kEwNh6lWYLsjUJ7JaX8nfRExTSSLH62RWVYES0RsXFBqkfB6IurOgUlTbdP0wnRzofpiwKboslLUAmqalloJkRabApFQpqDRMaoNE6JhkjS45ILFMOINuSWloZpG+ibdTOyDQuAU7Tb+iWEtizMK0XuT1v8ARBrte6WgQNyDf0VgWwh1GzGqbkFZR43D02iSY0EjXkp4fhzI1J6yU3XwzTqPcqTGABSa1yVm6Sw9FrPlAA9FYU3gxr9Z+ySYwJ1tOBIJWiM32xmm8f7ATFJ4bsZ+yUNMWPVNtGyrfwiujgM/tGyL8QCQfvcqLBqozdPCAznA7/cIWZeAUHDX3qgpEX1cswTce4QCR/a76lMDT1IUC5GFaf/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xITEhQUExQUFhUWFxUUFBcXFBQXFRQVFBQXFxQUFxUYHCggGBolHBQUITEhJSkrLi4uFx8zODMsNygtLisBCgoKDg0OGBAQGCwcHBwsLCwsLCwsLCwsLCwsLCwsKywsLCwsLCw3LCssLCwsKywsLCssKzc3KzcrLCsrKysrK//AABEIAIwAuwMBIgACEQEDEQH/xAAbAAACAwEBAQAAAAAAAAAAAAADBAIFBgEAB//EADYQAAEDAgQEBAQFBAMBAAAAAAEAAhEDIQQSMUEFUWFxBiKB8BMykaEUQrHB0SNS4fEzYpIV/8QAGQEAAwEBAQAAAAAAAAAAAAAAAAECAwQF/8QAHxEAAwEAAwEBAQEBAAAAAAAAAAECEQMhMRJBE2Ei/9oADAMBAAIRAxEAPwC1ovkkK/bWAAvss3SrAHWFU8W8aUqZLBLyNSLCe66aZzTOjPjf+qwA6/EBb0AF1mKLYRH8TfWOdwAH5QOXVQYVyU9Z1zOLA7OqZpuSeZGpCVJWD1J6cpJKmE9Sp80gwYa4IjahQWQjspo0pImKh6ogJ6rtOiUcUenvkgMAsailvddecoRWHRAYDDSiNaeakXdl1pQGnRPNSa463XMpKkGIwNZJjzzXCPd0RrFIhMOwOVdbTRSxTAQICKZ6/VeDe6NklSACYj5X4g46W/0qNzo5wOnQJTC+Fv6RrVXH5S4D+VpmcDo0MgJl5M9LKXiWqG0HjSYA9V0vzs5V7iMhg3WATuaEhREI4fdczOkaplOUknRT9BqllJDdIBN02oVBqaYFOlYGpU05Spwlmo1NxS0Y62jO6aZQsq1tVw0heOIq7OHqCqAarMG6UfVa0XtHVcfVqEaD00XKWDkguR2DaIUcRmNhA2J1KsKbDF1JtIN6nQIgZCeEngy2qm0BdDIhFa1A0RaOikplqllTAHHvmuHZEIUMsoAiX8tEQKLgphBJkvw2Yve6+b5f+oGizXimu6KdN2tzOxGy2tRsdv0XznjGL+JWc7YeVvYLpt4jliewAK7RCBMnsU7RYuZm6Q3hm2VlQYlMO1WeHYpNEMUmpik1DYEem1SyggCLTavNplEYkB1gumWNQ2orHq0waJfD1Qw8eqPmVeJk90NiUjrTJTI96JXDlHYnoDDR76KQ13Q2ojfXtCWjCC68AvD6fupg8kfQgLgCuEx7ujQoOARoCrg4mRYL2c8k3lCF6JgZvxFjPhUHu6QO5XzejTkD7rT+PsT/AMdIcy49tln8IRMnQAwtuajDhnWVtWr5jaAdPRWmFqc42SjIJMiR7hIGuWPyu+XY/ssV2dd8fy+zYYYjVWVEzZUPCHeUA6mT6K+w5CnSWhykJTVJnNL0U3h2k35IEHpU+6m2iQLLtK6IxxlDQHadIjVec0k2RACpNdsj50ekWTCVrMNz1CcLgJvtZQLJ16IwaZyi2NU4xq5TEdl7OAYkX0R4JdjFMIjTGygGogCrBHteinHNDNvf6qTpiSngzqEWqRdsvAIERyqGXqp1FCEgPkfjSvOKcP7QB+6SwLr/AGCDxqtnxFV2xcY7IeDffLz0WnKjDg6olkdeNJj+EHEifmEiIg9Rqn8ZRLHX76c/ZSlZlrLmmsZ6nJH1IHh3EDTdkfPQ9NlreH1CYM2gdZWdpYEVrWk6GbghAoYyphnlhuJtyPYrV5XhyP8A5eM+hYaqOY+qsKVRY/h/EGVBAEGQYNlfU8VB6R91HhXwn4XDakBFZVSVKoCO66awA97KtBQywFTb7pWpd99OXNVFXFvN556JrDV5if8AaSpeFvheaWjG8yegnRM/6KVY+UcVBZUZ/OEPxBbUY06OkTyOyea0EyRcadEhVcM2nVMCoLKEOkPNepVH2STa86KZcB3WhHyezw7f9kxG/sJcuE/ryRXVmxr2AQVhMs791MOSRxAUH43XXulo1A7UNp/2hg90mcZ7ldGK6fdGoPg+K1neYkcz+pXWCHAqLBdEbT+i0b04pRd4+oH0muGo17KvZQP5gQDcddrFTwNfLZ2mhRK4fZgd5JzNBiLiCZXLSxnrcHJs4cZw8lpew3aRIGsEIFfCmuxxIEtvOkhWHDXimHEGSYtzumWYymA6Wa8tiNiiaaZFymvDGkmiYMxqHbjurrBcbfA/MDoZujcTwTcrXt0deDz3CofwpzE03ZZ1BFjC31V6c8/UGvo+II1B5HdFHGgTeQN+yyVN9Rvmcyw5X/yit4i0HyuE7TqOl1m4Z0LknNNQeINc/wAhsQDyTNPFXs4++SyTX5tfm26o9GvFyXDlHPrOyn5w1XIjd4XEE2m6fwz806grEYTirhl0cT3m3LnKuMPxhlsxFNxBs7T/ANaITwmsZf8AxAYJO+X/AD9152NA98ktQbnb80zYRBg7ac0lWcWnK7UG4uD9ChsFKZdDFwO6jUxci9tlVfHXKz5BuUaNcaLOliYN763/AJQmY4wbqjfi5aZ1GpnZU2I8SU2eVpk9JP3VLWNzM+myfj41d90sOJGTB2WErcXrPNqbr6aifqk/xWJcTMME85RjIdyjfYji0HUac0r/APcP9zf/AEsxgeGPrPDZLiT2svoeF8G+Rsi8cglmlOsPmlEJzDsStEJ3DiFrTPKlaMMpA2K6cENJtt0RqbY1RwJUPs3inL6KxnlkEQbaR+vJEwwhxmNIIF55omJw2fuErQwTtrH7KMOt19LoeqUgGhszTOh3a5VTqIa6dk9Sp12gjK1w3HNIYn4n5mkD6JSmRjGeHAOqGBzhW+Fp02khzBexsqTh9bI7MZEb+ifbXzXLp3H+UVu9F/z0lxPhuFykNbBNxlJ26SqIcPAsKlRu8dVdmleZEzIt9VPEYMEWPmiT1nZNXgv4pFCeH1dWODiDo5sfcarz3Vvz0HkixyuEK+wdTKQ3c+Ud9FcN4f8ADBcXaRHM80Pk/wAJXF/pisFjKrPkZUaZBGVrp/hWlTxfVcR+IzyLDMNRy0K0vDqzYIy3i0AEnoShVuH55AaOcO0g636I+0/wSmpfpRVfE9E/KSBsIdboEtU42XT8Nj3dT5Wp/HcOaxwjLGhtooYt7WtgHXWLT6JavxHQvt/pXNwlSteqfKTZjbNPc7qZoMZYAWTTHAgAgho7CyDiKvxXAMZA0htyT/KNbLUyvzWeqY4GPLJAi252UeF8Kq13hjATJvA0Wl4D4Jq1crqnkZOn5ivp3DeEU8LTAY0N5nUundVMsx5eWJ89KPw54SZh2hxcfiR5uXSFdtoDaPumKj28t0B1YrZJI4qqqes+AUFY0Roq/Dq0otSoykcptspPao0ymXU5ChmiI4ZgKZ+BB6FBpsgpoebvskaScZRLTZLYqkSDaT1GoVtQiOvJFbQBupcm0cjRkuN4NrWtIbAeARGnvVQ4fwc1GZtPSy1GJ4M13v8ARF4dwzIdSe6ldG/9VhkqvDatODtqI/hR/GncdJ5dYX0Ss2m0S4A7RAv2VJxbgLXjMwZDymVWCm0/SgfiGZGkNBiCSPm6mNlKvxUl0ZSABHVRrcJAvcEXJFwT0A0SpbJvLjawCkrB7hnEG06kkEMOpB0VrxDjGH1bncYH/UdyT+ipKXDHOMNABtqST9BurrC+E3mC50fb7ISIuZ3WzNY2uajy6CBymVLCYV7j5GSvoXD/AAxQbq3Md5mFeNw1NohrR6CFagl80z4fPeHeEalQzUdA5AX/AMLa8J4BRoxlaJ3dufVWVKjGw/RNUXj1VKUjC+amP4d4AsOyWxFST7shmr69kEwNh6lWYLsjUJ7JaX8nfRExTSSLH62RWVYES0RsXFBqkfB6IurOgUlTbdP0wnRzofpiwKboslLUAmqalloJkRabApFQpqDRMaoNE6JhkjS45ILFMOINuSWloZpG+ibdTOyDQuAU7Tb+iWEtizMK0XuT1v8ARBrte6WgQNyDf0VgWwh1GzGqbkFZR43D02iSY0EjXkp4fhzI1J6yU3XwzTqPcqTGABSa1yVm6Sw9FrPlAA9FYU3gxr9Z+ySYwJ1tOBIJWiM32xmm8f7ATFJ4bsZ+yUNMWPVNtGyrfwiujgM/tGyL8QCQfvcqLBqozdPCAznA7/cIWZeAUHDX3qgpEX1cswTce4QCR/a76lMDT1IUC5GFaf/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4" name="Picture 6" descr="https://encrypted-tbn3.gstatic.com/images?q=tbn:ANd9GcTX-2SZEKv130scQeBW3hvdrex0uFkJ9l0iZvK-i3KKHp7GU0g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0336" y="312739"/>
            <a:ext cx="2787861" cy="2087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7748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B4FCDE1-5BBB-4216-9EB7-AEE86FF9946D}"/>
              </a:ext>
            </a:extLst>
          </p:cNvPr>
          <p:cNvSpPr>
            <a:spLocks noGrp="1"/>
          </p:cNvSpPr>
          <p:nvPr>
            <p:ph idx="1"/>
          </p:nvPr>
        </p:nvSpPr>
        <p:spPr/>
        <p:txBody>
          <a:bodyPr/>
          <a:lstStyle/>
          <a:p>
            <a:r>
              <a:rPr lang="tr-TR" dirty="0"/>
              <a:t>Cerrahi yara enfeksiyonları, cerrahi hastasının hastanede kalış süresini uzatabilmektedir. Hastanede yatış süresinin uzaması, iş gücü kaybı, ilaç kullanımının artması, </a:t>
            </a:r>
          </a:p>
        </p:txBody>
      </p:sp>
    </p:spTree>
    <p:extLst>
      <p:ext uri="{BB962C8B-B14F-4D97-AF65-F5344CB8AC3E}">
        <p14:creationId xmlns:p14="http://schemas.microsoft.com/office/powerpoint/2010/main" val="26038838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07A364A-5645-4AC3-836E-E0F373371C20}"/>
              </a:ext>
            </a:extLst>
          </p:cNvPr>
          <p:cNvSpPr>
            <a:spLocks noGrp="1"/>
          </p:cNvSpPr>
          <p:nvPr>
            <p:ph idx="1"/>
          </p:nvPr>
        </p:nvSpPr>
        <p:spPr/>
        <p:txBody>
          <a:bodyPr/>
          <a:lstStyle/>
          <a:p>
            <a:r>
              <a:rPr lang="tr-TR" sz="2800" dirty="0"/>
              <a:t>izolasyon ihtiyacının olması ekstra laboratuvar ve tanı yöntemlerinin kullanımı gibi nedenlerle önemli miktarda ekonomik kayıplara neden olmaktadır.</a:t>
            </a:r>
            <a:endParaRPr lang="tr-TR" dirty="0"/>
          </a:p>
        </p:txBody>
      </p:sp>
    </p:spTree>
    <p:extLst>
      <p:ext uri="{BB962C8B-B14F-4D97-AF65-F5344CB8AC3E}">
        <p14:creationId xmlns:p14="http://schemas.microsoft.com/office/powerpoint/2010/main" val="5344861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4CE381E-B653-41CE-9543-9145F2503B4B}"/>
              </a:ext>
            </a:extLst>
          </p:cNvPr>
          <p:cNvSpPr>
            <a:spLocks noGrp="1"/>
          </p:cNvSpPr>
          <p:nvPr>
            <p:ph idx="1"/>
          </p:nvPr>
        </p:nvSpPr>
        <p:spPr/>
        <p:txBody>
          <a:bodyPr/>
          <a:lstStyle/>
          <a:p>
            <a:r>
              <a:rPr lang="tr-TR" sz="2800" dirty="0"/>
              <a:t>Ayrıca hastada iyileşmenin gecikmesinin oluşturacağı psikolojik travma yaşanmaktadır. </a:t>
            </a:r>
          </a:p>
          <a:p>
            <a:endParaRPr lang="tr-TR" dirty="0"/>
          </a:p>
        </p:txBody>
      </p:sp>
    </p:spTree>
    <p:extLst>
      <p:ext uri="{BB962C8B-B14F-4D97-AF65-F5344CB8AC3E}">
        <p14:creationId xmlns:p14="http://schemas.microsoft.com/office/powerpoint/2010/main" val="19218573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5" y="1340767"/>
            <a:ext cx="6192688" cy="1025511"/>
          </a:xfrm>
        </p:spPr>
        <p:txBody>
          <a:bodyPr>
            <a:normAutofit/>
          </a:bodyPr>
          <a:lstStyle/>
          <a:p>
            <a:r>
              <a:rPr lang="tr-TR" sz="1800" b="1" dirty="0"/>
              <a:t>Cerrahi </a:t>
            </a:r>
            <a:r>
              <a:rPr lang="tr-TR" sz="1800" b="1" dirty="0" smtClean="0"/>
              <a:t>Yaralar </a:t>
            </a:r>
            <a:r>
              <a:rPr lang="tr-TR" sz="1800" b="1" dirty="0"/>
              <a:t>E</a:t>
            </a:r>
            <a:r>
              <a:rPr lang="tr-TR" sz="1800" b="1" dirty="0" smtClean="0"/>
              <a:t>nfeksiyon </a:t>
            </a:r>
            <a:r>
              <a:rPr lang="tr-TR" sz="1800" b="1" dirty="0"/>
              <a:t>R</a:t>
            </a:r>
            <a:r>
              <a:rPr lang="tr-TR" sz="1800" b="1" dirty="0" smtClean="0"/>
              <a:t>iski </a:t>
            </a:r>
            <a:r>
              <a:rPr lang="tr-TR" sz="1800" b="1" dirty="0"/>
              <a:t>A</a:t>
            </a:r>
            <a:r>
              <a:rPr lang="tr-TR" sz="1800" b="1" dirty="0" smtClean="0"/>
              <a:t>çısından </a:t>
            </a:r>
            <a:r>
              <a:rPr lang="tr-TR" sz="1800" b="1" dirty="0"/>
              <a:t>D</a:t>
            </a:r>
            <a:r>
              <a:rPr lang="tr-TR" sz="1800" b="1" dirty="0" smtClean="0"/>
              <a:t>ört </a:t>
            </a:r>
            <a:r>
              <a:rPr lang="tr-TR" sz="1800" b="1" dirty="0"/>
              <a:t>A</a:t>
            </a:r>
            <a:r>
              <a:rPr lang="tr-TR" sz="1800" b="1" dirty="0" smtClean="0"/>
              <a:t>na </a:t>
            </a:r>
            <a:r>
              <a:rPr lang="tr-TR" sz="1800" b="1" dirty="0"/>
              <a:t>G</a:t>
            </a:r>
            <a:r>
              <a:rPr lang="tr-TR" sz="1800" b="1" dirty="0" smtClean="0"/>
              <a:t>rupta </a:t>
            </a:r>
            <a:r>
              <a:rPr lang="tr-TR" sz="1800" b="1" dirty="0"/>
              <a:t>İ</a:t>
            </a:r>
            <a:r>
              <a:rPr lang="tr-TR" sz="1800" b="1" dirty="0" smtClean="0"/>
              <a:t>ncelenir</a:t>
            </a:r>
            <a:r>
              <a:rPr lang="tr-TR" sz="1800" b="1" dirty="0"/>
              <a:t>. </a:t>
            </a:r>
          </a:p>
        </p:txBody>
      </p:sp>
      <p:sp>
        <p:nvSpPr>
          <p:cNvPr id="3" name="İçerik Yer Tutucusu 2"/>
          <p:cNvSpPr>
            <a:spLocks noGrp="1"/>
          </p:cNvSpPr>
          <p:nvPr>
            <p:ph idx="1"/>
          </p:nvPr>
        </p:nvSpPr>
        <p:spPr>
          <a:xfrm>
            <a:off x="3071664" y="2492896"/>
            <a:ext cx="7356082" cy="3339733"/>
          </a:xfrm>
        </p:spPr>
        <p:txBody>
          <a:bodyPr>
            <a:noAutofit/>
          </a:bodyPr>
          <a:lstStyle/>
          <a:p>
            <a:pPr marL="68580" indent="0">
              <a:buNone/>
            </a:pPr>
            <a:r>
              <a:rPr lang="tr-TR" b="1" dirty="0">
                <a:solidFill>
                  <a:srgbClr val="C00000"/>
                </a:solidFill>
              </a:rPr>
              <a:t>Temiz yaralar</a:t>
            </a:r>
            <a:r>
              <a:rPr lang="tr-TR" b="1" dirty="0"/>
              <a:t>: </a:t>
            </a:r>
            <a:r>
              <a:rPr lang="tr-TR" dirty="0" err="1"/>
              <a:t>Enflamasyon</a:t>
            </a:r>
            <a:r>
              <a:rPr lang="tr-TR" dirty="0"/>
              <a:t> görülmeyen </a:t>
            </a:r>
            <a:r>
              <a:rPr lang="tr-TR" dirty="0" err="1"/>
              <a:t>enfekte</a:t>
            </a:r>
            <a:r>
              <a:rPr lang="tr-TR" dirty="0"/>
              <a:t> olmamış cerrahi yaralardır. </a:t>
            </a:r>
          </a:p>
          <a:p>
            <a:pPr marL="68580" indent="0">
              <a:buNone/>
            </a:pPr>
            <a:endParaRPr lang="tr-TR" dirty="0"/>
          </a:p>
          <a:p>
            <a:r>
              <a:rPr lang="tr-TR" dirty="0"/>
              <a:t>Elektif (yapılması faydalı) şartlarda </a:t>
            </a:r>
            <a:r>
              <a:rPr lang="tr-TR" dirty="0" err="1"/>
              <a:t>primer</a:t>
            </a:r>
            <a:r>
              <a:rPr lang="tr-TR" dirty="0"/>
              <a:t> kapatılan </a:t>
            </a:r>
          </a:p>
          <a:p>
            <a:r>
              <a:rPr lang="tr-TR" dirty="0"/>
              <a:t>Drene uygulanmamış </a:t>
            </a:r>
          </a:p>
        </p:txBody>
      </p:sp>
      <p:pic>
        <p:nvPicPr>
          <p:cNvPr id="8194" name="Picture 2" descr="http://hastane.gop.edu.tr/img/saglikkoses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353" y="284455"/>
            <a:ext cx="2722178" cy="1877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48516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2B1A5EC-5DB0-4DEF-91C3-1D1402499363}"/>
              </a:ext>
            </a:extLst>
          </p:cNvPr>
          <p:cNvSpPr>
            <a:spLocks noGrp="1"/>
          </p:cNvSpPr>
          <p:nvPr>
            <p:ph idx="1"/>
          </p:nvPr>
        </p:nvSpPr>
        <p:spPr/>
        <p:txBody>
          <a:bodyPr/>
          <a:lstStyle/>
          <a:p>
            <a:r>
              <a:rPr lang="tr-TR" dirty="0"/>
              <a:t>Travma ve enfeksiyon olmayan </a:t>
            </a:r>
          </a:p>
          <a:p>
            <a:r>
              <a:rPr lang="tr-TR" dirty="0" err="1"/>
              <a:t>İnflamasyon</a:t>
            </a:r>
            <a:r>
              <a:rPr lang="tr-TR" dirty="0"/>
              <a:t> bulgusu olmayan </a:t>
            </a:r>
          </a:p>
          <a:p>
            <a:r>
              <a:rPr lang="tr-TR" dirty="0"/>
              <a:t>Asepsinin tekniğin bozulmadığı durumlar </a:t>
            </a:r>
          </a:p>
          <a:p>
            <a:r>
              <a:rPr lang="tr-TR" dirty="0"/>
              <a:t>İçi boş organların açılmadığı ameliyatlar </a:t>
            </a:r>
          </a:p>
        </p:txBody>
      </p:sp>
    </p:spTree>
    <p:extLst>
      <p:ext uri="{BB962C8B-B14F-4D97-AF65-F5344CB8AC3E}">
        <p14:creationId xmlns:p14="http://schemas.microsoft.com/office/powerpoint/2010/main" val="3494034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132856"/>
            <a:ext cx="7356082" cy="2304256"/>
          </a:xfrm>
        </p:spPr>
        <p:txBody>
          <a:bodyPr>
            <a:noAutofit/>
          </a:bodyPr>
          <a:lstStyle/>
          <a:p>
            <a:pPr>
              <a:lnSpc>
                <a:spcPct val="120000"/>
              </a:lnSpc>
              <a:buFont typeface="Wingdings" panose="05000000000000000000" pitchFamily="2" charset="2"/>
              <a:buChar char="v"/>
            </a:pPr>
            <a:r>
              <a:rPr lang="tr-TR" b="1" dirty="0"/>
              <a:t>Erozyonların perfore olma riskleri vardır. Bu nedenle perfore olmadan cerrahi müdahale yapılmalıdır. </a:t>
            </a:r>
          </a:p>
        </p:txBody>
      </p:sp>
    </p:spTree>
    <p:extLst>
      <p:ext uri="{BB962C8B-B14F-4D97-AF65-F5344CB8AC3E}">
        <p14:creationId xmlns:p14="http://schemas.microsoft.com/office/powerpoint/2010/main" val="49869976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b="1" dirty="0" err="1">
                <a:solidFill>
                  <a:srgbClr val="C00000"/>
                </a:solidFill>
              </a:rPr>
              <a:t>Kontamine</a:t>
            </a:r>
            <a:r>
              <a:rPr lang="tr-TR" b="1" dirty="0">
                <a:solidFill>
                  <a:srgbClr val="C00000"/>
                </a:solidFill>
              </a:rPr>
              <a:t>/temiz yaralar: </a:t>
            </a:r>
            <a:r>
              <a:rPr lang="tr-TR" dirty="0"/>
              <a:t>Solunum, sindirim, </a:t>
            </a:r>
            <a:r>
              <a:rPr lang="tr-TR" dirty="0" err="1"/>
              <a:t>genital</a:t>
            </a:r>
            <a:r>
              <a:rPr lang="tr-TR" dirty="0"/>
              <a:t> ve </a:t>
            </a:r>
            <a:r>
              <a:rPr lang="tr-TR" dirty="0" err="1"/>
              <a:t>üriner</a:t>
            </a:r>
            <a:r>
              <a:rPr lang="tr-TR" dirty="0"/>
              <a:t> sistemlere kontrollü bir şekilde ve olağan dışı </a:t>
            </a:r>
            <a:r>
              <a:rPr lang="tr-TR" dirty="0" err="1"/>
              <a:t>kontaminasyon</a:t>
            </a:r>
            <a:r>
              <a:rPr lang="tr-TR" dirty="0"/>
              <a:t> meydana gelmeksizin müdahale yaralardır. </a:t>
            </a:r>
          </a:p>
        </p:txBody>
      </p:sp>
    </p:spTree>
    <p:extLst>
      <p:ext uri="{BB962C8B-B14F-4D97-AF65-F5344CB8AC3E}">
        <p14:creationId xmlns:p14="http://schemas.microsoft.com/office/powerpoint/2010/main" val="321314948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C1E5430-BB1B-476E-98B0-216203CC87C8}"/>
              </a:ext>
            </a:extLst>
          </p:cNvPr>
          <p:cNvSpPr>
            <a:spLocks noGrp="1"/>
          </p:cNvSpPr>
          <p:nvPr>
            <p:ph idx="1"/>
          </p:nvPr>
        </p:nvSpPr>
        <p:spPr/>
        <p:txBody>
          <a:bodyPr/>
          <a:lstStyle/>
          <a:p>
            <a:r>
              <a:rPr lang="tr-TR" dirty="0"/>
              <a:t>Aseptik teknikte minör aksaklıklar olması </a:t>
            </a:r>
          </a:p>
          <a:p>
            <a:r>
              <a:rPr lang="tr-TR" dirty="0"/>
              <a:t>Temiz yaraya 7-9 gün içinde yapılan yeni bir kesi veya ameliyat alanına ayrı bir </a:t>
            </a:r>
            <a:r>
              <a:rPr lang="tr-TR" dirty="0" err="1"/>
              <a:t>kesiden</a:t>
            </a:r>
            <a:r>
              <a:rPr lang="tr-TR" dirty="0"/>
              <a:t> yapılan ve negatif sonuçlanan </a:t>
            </a:r>
            <a:r>
              <a:rPr lang="tr-TR" dirty="0" err="1"/>
              <a:t>eksplorasyonlar</a:t>
            </a:r>
            <a:r>
              <a:rPr lang="tr-TR" dirty="0"/>
              <a:t> (inceleme, gözleme) </a:t>
            </a:r>
          </a:p>
        </p:txBody>
      </p:sp>
    </p:spTree>
    <p:extLst>
      <p:ext uri="{BB962C8B-B14F-4D97-AF65-F5344CB8AC3E}">
        <p14:creationId xmlns:p14="http://schemas.microsoft.com/office/powerpoint/2010/main" val="306932345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D4B412D-F277-4297-A411-4D38D7E3C739}"/>
              </a:ext>
            </a:extLst>
          </p:cNvPr>
          <p:cNvSpPr>
            <a:spLocks noGrp="1"/>
          </p:cNvSpPr>
          <p:nvPr>
            <p:ph idx="1"/>
          </p:nvPr>
        </p:nvSpPr>
        <p:spPr/>
        <p:txBody>
          <a:bodyPr/>
          <a:lstStyle/>
          <a:p>
            <a:r>
              <a:rPr lang="tr-TR" dirty="0"/>
              <a:t>İçi boş organların kontrollü olarak ve önemli </a:t>
            </a:r>
            <a:r>
              <a:rPr lang="tr-TR" dirty="0" err="1"/>
              <a:t>kontaminasyon</a:t>
            </a:r>
            <a:r>
              <a:rPr lang="tr-TR" dirty="0"/>
              <a:t> olmaksızın açıldığı ameliyatlar </a:t>
            </a:r>
          </a:p>
          <a:p>
            <a:r>
              <a:rPr lang="tr-TR" dirty="0"/>
              <a:t>Mekanik </a:t>
            </a:r>
            <a:r>
              <a:rPr lang="tr-TR" dirty="0" err="1"/>
              <a:t>direnajın</a:t>
            </a:r>
            <a:r>
              <a:rPr lang="tr-TR" dirty="0"/>
              <a:t> uygulandığı ameliyatlar </a:t>
            </a:r>
          </a:p>
          <a:p>
            <a:r>
              <a:rPr lang="tr-TR" dirty="0" err="1"/>
              <a:t>Apandektomi</a:t>
            </a:r>
            <a:r>
              <a:rPr lang="tr-TR" dirty="0"/>
              <a:t>, </a:t>
            </a:r>
            <a:r>
              <a:rPr lang="tr-TR" dirty="0" err="1"/>
              <a:t>orofarinks</a:t>
            </a:r>
            <a:r>
              <a:rPr lang="tr-TR" dirty="0"/>
              <a:t> ve </a:t>
            </a:r>
            <a:r>
              <a:rPr lang="tr-TR" dirty="0" err="1"/>
              <a:t>vajen</a:t>
            </a:r>
            <a:r>
              <a:rPr lang="tr-TR" dirty="0"/>
              <a:t> operasyonları </a:t>
            </a:r>
          </a:p>
        </p:txBody>
      </p:sp>
    </p:spTree>
    <p:extLst>
      <p:ext uri="{BB962C8B-B14F-4D97-AF65-F5344CB8AC3E}">
        <p14:creationId xmlns:p14="http://schemas.microsoft.com/office/powerpoint/2010/main" val="311549219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04864"/>
            <a:ext cx="7356082" cy="3508977"/>
          </a:xfrm>
        </p:spPr>
        <p:txBody>
          <a:bodyPr>
            <a:noAutofit/>
          </a:bodyPr>
          <a:lstStyle/>
          <a:p>
            <a:pPr marL="68580" indent="0">
              <a:buNone/>
            </a:pPr>
            <a:r>
              <a:rPr lang="tr-TR" b="1" dirty="0" err="1">
                <a:solidFill>
                  <a:srgbClr val="C00000"/>
                </a:solidFill>
              </a:rPr>
              <a:t>Kontamine</a:t>
            </a:r>
            <a:r>
              <a:rPr lang="tr-TR" b="1" dirty="0">
                <a:solidFill>
                  <a:srgbClr val="C00000"/>
                </a:solidFill>
              </a:rPr>
              <a:t> yaralar </a:t>
            </a:r>
          </a:p>
          <a:p>
            <a:r>
              <a:rPr lang="tr-TR" dirty="0"/>
              <a:t>Açık ve yeni oluşmuş </a:t>
            </a:r>
            <a:r>
              <a:rPr lang="tr-TR" dirty="0" err="1"/>
              <a:t>travmatik</a:t>
            </a:r>
            <a:r>
              <a:rPr lang="tr-TR" dirty="0"/>
              <a:t> yaralar </a:t>
            </a:r>
          </a:p>
          <a:p>
            <a:r>
              <a:rPr lang="tr-TR" dirty="0" err="1"/>
              <a:t>Gastrointestinal</a:t>
            </a:r>
            <a:r>
              <a:rPr lang="tr-TR" dirty="0"/>
              <a:t> sistemden büyük kirlenme </a:t>
            </a:r>
          </a:p>
          <a:p>
            <a:r>
              <a:rPr lang="tr-TR" dirty="0" err="1"/>
              <a:t>Pürülan</a:t>
            </a:r>
            <a:r>
              <a:rPr lang="tr-TR" dirty="0"/>
              <a:t> olmayan akut </a:t>
            </a:r>
            <a:r>
              <a:rPr lang="tr-TR" dirty="0" err="1"/>
              <a:t>inflamasyonun</a:t>
            </a:r>
            <a:r>
              <a:rPr lang="tr-TR" dirty="0"/>
              <a:t> olduğu </a:t>
            </a:r>
            <a:r>
              <a:rPr lang="tr-TR" dirty="0" err="1"/>
              <a:t>insizyonlar</a:t>
            </a:r>
            <a:r>
              <a:rPr lang="tr-TR" dirty="0"/>
              <a:t> </a:t>
            </a:r>
          </a:p>
        </p:txBody>
      </p:sp>
      <p:pic>
        <p:nvPicPr>
          <p:cNvPr id="9220" name="Picture 4" descr="http://www.profesyonelyarabakimi.com/Images/hizmet/decubit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7566" y="188640"/>
            <a:ext cx="3240360" cy="243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16797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B2A1F7F-0CF7-4AFC-8AC0-26F5030F009E}"/>
              </a:ext>
            </a:extLst>
          </p:cNvPr>
          <p:cNvSpPr>
            <a:spLocks noGrp="1"/>
          </p:cNvSpPr>
          <p:nvPr>
            <p:ph idx="1"/>
          </p:nvPr>
        </p:nvSpPr>
        <p:spPr/>
        <p:txBody>
          <a:bodyPr/>
          <a:lstStyle/>
          <a:p>
            <a:r>
              <a:rPr lang="tr-TR" dirty="0"/>
              <a:t>Safra ve idrarın </a:t>
            </a:r>
            <a:r>
              <a:rPr lang="tr-TR" dirty="0" err="1"/>
              <a:t>enfekte</a:t>
            </a:r>
            <a:r>
              <a:rPr lang="tr-TR" dirty="0"/>
              <a:t> olduğu durumlarda </a:t>
            </a:r>
            <a:r>
              <a:rPr lang="tr-TR" dirty="0" err="1"/>
              <a:t>bilier</a:t>
            </a:r>
            <a:r>
              <a:rPr lang="tr-TR" dirty="0"/>
              <a:t>, </a:t>
            </a:r>
            <a:r>
              <a:rPr lang="tr-TR" dirty="0" err="1"/>
              <a:t>genitoüriner</a:t>
            </a:r>
            <a:r>
              <a:rPr lang="tr-TR" dirty="0"/>
              <a:t> sisteme girilmesi </a:t>
            </a:r>
          </a:p>
          <a:p>
            <a:r>
              <a:rPr lang="tr-TR" dirty="0"/>
              <a:t>Aseptik teknikte </a:t>
            </a:r>
            <a:r>
              <a:rPr lang="tr-TR" dirty="0" err="1"/>
              <a:t>major</a:t>
            </a:r>
            <a:r>
              <a:rPr lang="tr-TR" dirty="0"/>
              <a:t> aksaklıklar olması </a:t>
            </a:r>
          </a:p>
          <a:p>
            <a:r>
              <a:rPr lang="it-IT" dirty="0"/>
              <a:t>4 saati geçmemiş penetran yaralar </a:t>
            </a:r>
          </a:p>
        </p:txBody>
      </p:sp>
    </p:spTree>
    <p:extLst>
      <p:ext uri="{BB962C8B-B14F-4D97-AF65-F5344CB8AC3E}">
        <p14:creationId xmlns:p14="http://schemas.microsoft.com/office/powerpoint/2010/main" val="328221948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marL="68580" indent="0">
              <a:buNone/>
            </a:pPr>
            <a:r>
              <a:rPr lang="tr-TR" b="1" dirty="0">
                <a:solidFill>
                  <a:srgbClr val="C00000"/>
                </a:solidFill>
              </a:rPr>
              <a:t>Kirli yaralar </a:t>
            </a:r>
          </a:p>
          <a:p>
            <a:pPr marL="68580" indent="0">
              <a:buNone/>
            </a:pPr>
            <a:endParaRPr lang="tr-TR" dirty="0"/>
          </a:p>
          <a:p>
            <a:r>
              <a:rPr lang="tr-TR" dirty="0"/>
              <a:t>Yarada yabancı cisim ve ölü doku bulunması </a:t>
            </a:r>
          </a:p>
          <a:p>
            <a:r>
              <a:rPr lang="tr-TR" dirty="0" err="1"/>
              <a:t>Fekal</a:t>
            </a:r>
            <a:r>
              <a:rPr lang="tr-TR" dirty="0"/>
              <a:t> </a:t>
            </a:r>
            <a:r>
              <a:rPr lang="tr-TR" dirty="0" err="1"/>
              <a:t>kontaminasyon</a:t>
            </a:r>
            <a:r>
              <a:rPr lang="tr-TR" dirty="0"/>
              <a:t> olması </a:t>
            </a:r>
          </a:p>
          <a:p>
            <a:r>
              <a:rPr lang="tr-TR" dirty="0"/>
              <a:t>Tedavinin geciktiği veya dışarıdan kirlenmiş </a:t>
            </a:r>
            <a:r>
              <a:rPr lang="tr-TR" dirty="0" err="1"/>
              <a:t>travmatik</a:t>
            </a:r>
            <a:r>
              <a:rPr lang="tr-TR" dirty="0"/>
              <a:t> yaralar </a:t>
            </a:r>
          </a:p>
          <a:p>
            <a:endParaRPr lang="tr-TR" dirty="0"/>
          </a:p>
        </p:txBody>
      </p:sp>
      <p:pic>
        <p:nvPicPr>
          <p:cNvPr id="10242" name="Picture 2" descr="http://www.caddeehliyet.com/uploads/%5b5977739627965257%5dyaral%C4%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216" y="0"/>
            <a:ext cx="3973729"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1566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8B7DC9B-EFD2-4E73-8EBE-9056D861B8F6}"/>
              </a:ext>
            </a:extLst>
          </p:cNvPr>
          <p:cNvSpPr>
            <a:spLocks noGrp="1"/>
          </p:cNvSpPr>
          <p:nvPr>
            <p:ph idx="1"/>
          </p:nvPr>
        </p:nvSpPr>
        <p:spPr/>
        <p:txBody>
          <a:bodyPr/>
          <a:lstStyle/>
          <a:p>
            <a:r>
              <a:rPr lang="tr-TR" dirty="0"/>
              <a:t>Organ </a:t>
            </a:r>
            <a:r>
              <a:rPr lang="tr-TR" dirty="0" err="1"/>
              <a:t>perforasyonlarının</a:t>
            </a:r>
            <a:r>
              <a:rPr lang="tr-TR" dirty="0"/>
              <a:t> olması </a:t>
            </a:r>
          </a:p>
          <a:p>
            <a:r>
              <a:rPr lang="tr-TR" dirty="0"/>
              <a:t>Operasyon sırasında akut bakteriyel </a:t>
            </a:r>
            <a:r>
              <a:rPr lang="tr-TR" dirty="0" err="1"/>
              <a:t>inflamasyon</a:t>
            </a:r>
            <a:r>
              <a:rPr lang="tr-TR" dirty="0"/>
              <a:t> ile karşılaşılmış olması </a:t>
            </a:r>
          </a:p>
          <a:p>
            <a:r>
              <a:rPr lang="tr-TR" dirty="0"/>
              <a:t>4 saati geçmiş </a:t>
            </a:r>
            <a:r>
              <a:rPr lang="tr-TR" dirty="0" err="1"/>
              <a:t>penetran</a:t>
            </a:r>
            <a:r>
              <a:rPr lang="tr-TR" dirty="0"/>
              <a:t> yaralanmalar </a:t>
            </a:r>
          </a:p>
        </p:txBody>
      </p:sp>
    </p:spTree>
    <p:extLst>
      <p:ext uri="{BB962C8B-B14F-4D97-AF65-F5344CB8AC3E}">
        <p14:creationId xmlns:p14="http://schemas.microsoft.com/office/powerpoint/2010/main" val="58118506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C3B9E1DC-DA15-4088-A126-E30F85551E5E}"/>
              </a:ext>
            </a:extLst>
          </p:cNvPr>
          <p:cNvSpPr>
            <a:spLocks noGrp="1"/>
          </p:cNvSpPr>
          <p:nvPr>
            <p:ph type="title"/>
          </p:nvPr>
        </p:nvSpPr>
        <p:spPr/>
        <p:txBody>
          <a:bodyPr/>
          <a:lstStyle/>
          <a:p>
            <a:endParaRPr lang="tr-TR"/>
          </a:p>
        </p:txBody>
      </p:sp>
      <p:sp>
        <p:nvSpPr>
          <p:cNvPr id="5" name="İçerik Yer Tutucusu 4">
            <a:extLst>
              <a:ext uri="{FF2B5EF4-FFF2-40B4-BE49-F238E27FC236}">
                <a16:creationId xmlns:a16="http://schemas.microsoft.com/office/drawing/2014/main" id="{407BE0D0-EE22-4847-8F43-D7797CCB1035}"/>
              </a:ext>
            </a:extLst>
          </p:cNvPr>
          <p:cNvSpPr>
            <a:spLocks noGrp="1"/>
          </p:cNvSpPr>
          <p:nvPr>
            <p:ph idx="1"/>
          </p:nvPr>
        </p:nvSpPr>
        <p:spPr/>
        <p:txBody>
          <a:bodyPr/>
          <a:lstStyle/>
          <a:p>
            <a:endParaRPr lang="tr-TR"/>
          </a:p>
        </p:txBody>
      </p:sp>
      <p:pic>
        <p:nvPicPr>
          <p:cNvPr id="11266" name="Picture 2" descr="http://www.acilveilkyardim.com/ilkyardim/yabancicis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4" y="1025371"/>
            <a:ext cx="8712968" cy="406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9405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8B7DC9B-EFD2-4E73-8EBE-9056D861B8F6}"/>
              </a:ext>
            </a:extLst>
          </p:cNvPr>
          <p:cNvSpPr>
            <a:spLocks noGrp="1"/>
          </p:cNvSpPr>
          <p:nvPr>
            <p:ph idx="1"/>
          </p:nvPr>
        </p:nvSpPr>
        <p:spPr>
          <a:xfrm>
            <a:off x="3071664" y="2852936"/>
            <a:ext cx="8712968" cy="3168352"/>
          </a:xfrm>
        </p:spPr>
        <p:txBody>
          <a:bodyPr/>
          <a:lstStyle/>
          <a:p>
            <a:pPr marL="68580" indent="0">
              <a:buNone/>
            </a:pPr>
            <a:r>
              <a:rPr lang="tr-TR" sz="3200" b="1" dirty="0">
                <a:solidFill>
                  <a:schemeClr val="accent3">
                    <a:lumMod val="75000"/>
                  </a:schemeClr>
                </a:solidFill>
              </a:rPr>
              <a:t>Ameliyat öncesi hastanın hazırlanması sırasında alınacak önlemler </a:t>
            </a:r>
            <a:endParaRPr lang="tr-TR" sz="3200" dirty="0">
              <a:solidFill>
                <a:schemeClr val="accent3">
                  <a:lumMod val="75000"/>
                </a:schemeClr>
              </a:solidFill>
            </a:endParaRPr>
          </a:p>
          <a:p>
            <a:r>
              <a:rPr lang="tr-TR" sz="2800" dirty="0" err="1"/>
              <a:t>Elektif</a:t>
            </a:r>
            <a:r>
              <a:rPr lang="tr-TR" sz="2800" dirty="0"/>
              <a:t> operasyonlardan önce ameliyat bölgesinden uzaktaki tüm enfeksiyonlar mümkün olduğunca tespit ve tedavi edilmeli, </a:t>
            </a:r>
          </a:p>
        </p:txBody>
      </p:sp>
      <p:sp>
        <p:nvSpPr>
          <p:cNvPr id="5" name="Başlık 1">
            <a:extLst>
              <a:ext uri="{FF2B5EF4-FFF2-40B4-BE49-F238E27FC236}">
                <a16:creationId xmlns:a16="http://schemas.microsoft.com/office/drawing/2014/main" id="{C282D05A-CB13-455B-966E-D5632719E51B}"/>
              </a:ext>
            </a:extLst>
          </p:cNvPr>
          <p:cNvSpPr>
            <a:spLocks noGrp="1"/>
          </p:cNvSpPr>
          <p:nvPr>
            <p:ph type="title"/>
          </p:nvPr>
        </p:nvSpPr>
        <p:spPr>
          <a:xfrm>
            <a:off x="3071664" y="1269391"/>
            <a:ext cx="8208911" cy="1143000"/>
          </a:xfrm>
        </p:spPr>
        <p:txBody>
          <a:bodyPr/>
          <a:lstStyle/>
          <a:p>
            <a:r>
              <a:rPr lang="tr-TR" sz="2800" b="1" dirty="0">
                <a:solidFill>
                  <a:schemeClr val="tx1"/>
                </a:solidFill>
              </a:rPr>
              <a:t>Cerrahi </a:t>
            </a:r>
            <a:r>
              <a:rPr lang="tr-TR" sz="2800" b="1" dirty="0"/>
              <a:t>E</a:t>
            </a:r>
            <a:r>
              <a:rPr lang="tr-TR" sz="2800" b="1" dirty="0" smtClean="0">
                <a:solidFill>
                  <a:schemeClr val="tx1"/>
                </a:solidFill>
              </a:rPr>
              <a:t>nfeksiyonu </a:t>
            </a:r>
            <a:r>
              <a:rPr lang="tr-TR" sz="2800" b="1" dirty="0"/>
              <a:t>Ö</a:t>
            </a:r>
            <a:r>
              <a:rPr lang="tr-TR" sz="2800" b="1" dirty="0" smtClean="0">
                <a:solidFill>
                  <a:schemeClr val="tx1"/>
                </a:solidFill>
              </a:rPr>
              <a:t>nlemek </a:t>
            </a:r>
            <a:r>
              <a:rPr lang="tr-TR" sz="2800" b="1" dirty="0"/>
              <a:t>İ</a:t>
            </a:r>
            <a:r>
              <a:rPr lang="tr-TR" sz="2800" b="1" dirty="0" smtClean="0">
                <a:solidFill>
                  <a:schemeClr val="tx1"/>
                </a:solidFill>
              </a:rPr>
              <a:t>çin </a:t>
            </a:r>
            <a:r>
              <a:rPr lang="tr-TR" sz="2800" b="1" dirty="0"/>
              <a:t>A</a:t>
            </a:r>
            <a:r>
              <a:rPr lang="tr-TR" sz="2800" b="1" dirty="0" smtClean="0">
                <a:solidFill>
                  <a:schemeClr val="tx1"/>
                </a:solidFill>
              </a:rPr>
              <a:t>lınacak </a:t>
            </a:r>
            <a:r>
              <a:rPr lang="tr-TR" sz="2800" b="1" dirty="0"/>
              <a:t>Ö</a:t>
            </a:r>
            <a:r>
              <a:rPr lang="tr-TR" sz="2800" b="1" dirty="0" smtClean="0">
                <a:solidFill>
                  <a:schemeClr val="tx1"/>
                </a:solidFill>
              </a:rPr>
              <a:t>nlemler </a:t>
            </a:r>
            <a:r>
              <a:rPr lang="tr-TR" sz="2800" b="1" dirty="0"/>
              <a:t>Ş</a:t>
            </a:r>
            <a:r>
              <a:rPr lang="tr-TR" sz="2800" b="1" dirty="0" smtClean="0">
                <a:solidFill>
                  <a:schemeClr val="tx1"/>
                </a:solidFill>
              </a:rPr>
              <a:t>unlardır</a:t>
            </a:r>
            <a:r>
              <a:rPr lang="tr-TR" sz="2800" b="1" dirty="0">
                <a:solidFill>
                  <a:schemeClr val="tx1"/>
                </a:solidFill>
              </a:rPr>
              <a:t>: </a:t>
            </a:r>
            <a:endParaRPr lang="tr-TR" sz="2800" dirty="0"/>
          </a:p>
        </p:txBody>
      </p:sp>
    </p:spTree>
    <p:extLst>
      <p:ext uri="{BB962C8B-B14F-4D97-AF65-F5344CB8AC3E}">
        <p14:creationId xmlns:p14="http://schemas.microsoft.com/office/powerpoint/2010/main" val="65876894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B993FA3-A8CB-446D-9571-E543E8D2FBB6}"/>
              </a:ext>
            </a:extLst>
          </p:cNvPr>
          <p:cNvSpPr>
            <a:spLocks noGrp="1"/>
          </p:cNvSpPr>
          <p:nvPr>
            <p:ph idx="1"/>
          </p:nvPr>
        </p:nvSpPr>
        <p:spPr/>
        <p:txBody>
          <a:bodyPr/>
          <a:lstStyle/>
          <a:p>
            <a:r>
              <a:rPr lang="tr-TR" sz="2800" dirty="0"/>
              <a:t>uzak bölge enfeksiyonları bulunan hastaların </a:t>
            </a:r>
            <a:r>
              <a:rPr lang="tr-TR" sz="2800" dirty="0" err="1"/>
              <a:t>elektif</a:t>
            </a:r>
            <a:r>
              <a:rPr lang="tr-TR" sz="2800" dirty="0"/>
              <a:t> operasyonları bu enfeksiyonların tedavisinden sonraya ertelenmelidir çünkü uzak enfeksiyonlar, yara enfeksiyonunu üç katına çıkarabilir. </a:t>
            </a:r>
          </a:p>
          <a:p>
            <a:endParaRPr lang="tr-TR" sz="2800" dirty="0"/>
          </a:p>
        </p:txBody>
      </p:sp>
    </p:spTree>
    <p:extLst>
      <p:ext uri="{BB962C8B-B14F-4D97-AF65-F5344CB8AC3E}">
        <p14:creationId xmlns:p14="http://schemas.microsoft.com/office/powerpoint/2010/main" val="719906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1988840"/>
            <a:ext cx="7356082" cy="3508977"/>
          </a:xfrm>
        </p:spPr>
        <p:txBody>
          <a:bodyPr>
            <a:normAutofit/>
          </a:bodyPr>
          <a:lstStyle/>
          <a:p>
            <a:pPr marL="68580" indent="0">
              <a:buNone/>
            </a:pPr>
            <a:endParaRPr lang="tr-TR" dirty="0"/>
          </a:p>
          <a:p>
            <a:pPr marL="68580" indent="0" algn="just">
              <a:buNone/>
            </a:pPr>
            <a:r>
              <a:rPr lang="tr-TR" b="1" dirty="0" err="1">
                <a:solidFill>
                  <a:schemeClr val="accent3">
                    <a:lumMod val="75000"/>
                  </a:schemeClr>
                </a:solidFill>
              </a:rPr>
              <a:t>Perforasyon</a:t>
            </a:r>
            <a:r>
              <a:rPr lang="tr-TR" b="1" dirty="0">
                <a:solidFill>
                  <a:schemeClr val="accent3">
                    <a:lumMod val="75000"/>
                  </a:schemeClr>
                </a:solidFill>
              </a:rPr>
              <a:t> (delinme): </a:t>
            </a:r>
          </a:p>
          <a:p>
            <a:pPr>
              <a:buFont typeface="Wingdings" panose="05000000000000000000" pitchFamily="2" charset="2"/>
              <a:buChar char="v"/>
            </a:pPr>
            <a:r>
              <a:rPr lang="tr-TR" b="1" dirty="0">
                <a:solidFill>
                  <a:schemeClr val="tx1"/>
                </a:solidFill>
              </a:rPr>
              <a:t>Travma ve erozyon nedeniyle </a:t>
            </a:r>
            <a:r>
              <a:rPr lang="tr-TR" b="1" dirty="0" err="1">
                <a:solidFill>
                  <a:schemeClr val="tx1"/>
                </a:solidFill>
              </a:rPr>
              <a:t>perforasyonlar</a:t>
            </a:r>
            <a:r>
              <a:rPr lang="tr-TR" b="1" dirty="0">
                <a:solidFill>
                  <a:schemeClr val="tx1"/>
                </a:solidFill>
              </a:rPr>
              <a:t> görülür. Hemen cerrahi müdahale yapılması gerekmektedir. </a:t>
            </a:r>
          </a:p>
          <a:p>
            <a:pPr marL="68580" indent="0" algn="just">
              <a:buNone/>
            </a:pPr>
            <a:endParaRPr lang="tr-TR" dirty="0">
              <a:solidFill>
                <a:schemeClr val="tx1"/>
              </a:solidFill>
            </a:endParaRPr>
          </a:p>
          <a:p>
            <a:endParaRPr lang="tr-TR" dirty="0"/>
          </a:p>
        </p:txBody>
      </p:sp>
      <p:pic>
        <p:nvPicPr>
          <p:cNvPr id="4098" name="Picture 2" descr="https://encrypted-tbn3.gstatic.com/images?q=tbn:ANd9GcQVsdbkZCD2pZ-So3H-B92LKPOnk88cqgOZ4zveD-5BO_w1891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224" y="272559"/>
            <a:ext cx="3739895" cy="2175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464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CCD03CE-A3C9-41BB-8951-F3623533F9F2}"/>
              </a:ext>
            </a:extLst>
          </p:cNvPr>
          <p:cNvSpPr>
            <a:spLocks noGrp="1"/>
          </p:cNvSpPr>
          <p:nvPr>
            <p:ph idx="1"/>
          </p:nvPr>
        </p:nvSpPr>
        <p:spPr/>
        <p:txBody>
          <a:bodyPr/>
          <a:lstStyle/>
          <a:p>
            <a:r>
              <a:rPr lang="tr-TR" sz="2800" dirty="0" err="1"/>
              <a:t>İnsizyon</a:t>
            </a:r>
            <a:r>
              <a:rPr lang="tr-TR" sz="2800" dirty="0"/>
              <a:t> bölgesindeki kıllar eğer gerekliyse operasyondan hemen önce kesilmelidir ve tercihen tıraş makinesi kullanılmalıdır. </a:t>
            </a:r>
          </a:p>
        </p:txBody>
      </p:sp>
    </p:spTree>
    <p:extLst>
      <p:ext uri="{BB962C8B-B14F-4D97-AF65-F5344CB8AC3E}">
        <p14:creationId xmlns:p14="http://schemas.microsoft.com/office/powerpoint/2010/main" val="120677853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C89254E-72EE-4CBF-AE26-FCC8E8503E59}"/>
              </a:ext>
            </a:extLst>
          </p:cNvPr>
          <p:cNvSpPr>
            <a:spLocks noGrp="1"/>
          </p:cNvSpPr>
          <p:nvPr>
            <p:ph idx="1"/>
          </p:nvPr>
        </p:nvSpPr>
        <p:spPr/>
        <p:txBody>
          <a:bodyPr/>
          <a:lstStyle/>
          <a:p>
            <a:r>
              <a:rPr lang="tr-TR" sz="2800" dirty="0"/>
              <a:t>Hastalar, en azından ameliyattan önceki gece antiseptik bir solüsyonla banyo yapmalı veya duş almalıdır. </a:t>
            </a:r>
          </a:p>
          <a:p>
            <a:r>
              <a:rPr lang="tr-TR" sz="2800" dirty="0"/>
              <a:t>Cilt hazırlığı için uygun bir antiseptik kullanılmalıdır. </a:t>
            </a:r>
          </a:p>
        </p:txBody>
      </p:sp>
    </p:spTree>
    <p:extLst>
      <p:ext uri="{BB962C8B-B14F-4D97-AF65-F5344CB8AC3E}">
        <p14:creationId xmlns:p14="http://schemas.microsoft.com/office/powerpoint/2010/main" val="23902774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914D0E9-B2B3-40D2-8B50-3F3035C957F7}"/>
              </a:ext>
            </a:extLst>
          </p:cNvPr>
          <p:cNvSpPr>
            <a:spLocks noGrp="1"/>
          </p:cNvSpPr>
          <p:nvPr>
            <p:ph idx="1"/>
          </p:nvPr>
        </p:nvSpPr>
        <p:spPr/>
        <p:txBody>
          <a:bodyPr/>
          <a:lstStyle/>
          <a:p>
            <a:r>
              <a:rPr lang="tr-TR" sz="2800" dirty="0" err="1"/>
              <a:t>Preoperatif</a:t>
            </a:r>
            <a:r>
              <a:rPr lang="tr-TR" sz="2800" dirty="0"/>
              <a:t> antiseptik cilt hazırlığında solüsyon, operasyon alanına merkezden kenara doğru dairesel hareketler yaparak uygulanmalıdır. </a:t>
            </a:r>
          </a:p>
          <a:p>
            <a:endParaRPr lang="tr-TR" dirty="0"/>
          </a:p>
        </p:txBody>
      </p:sp>
    </p:spTree>
    <p:extLst>
      <p:ext uri="{BB962C8B-B14F-4D97-AF65-F5344CB8AC3E}">
        <p14:creationId xmlns:p14="http://schemas.microsoft.com/office/powerpoint/2010/main" val="103084726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A2B7A6B-9199-4458-B31A-501DB67743C9}"/>
              </a:ext>
            </a:extLst>
          </p:cNvPr>
          <p:cNvSpPr>
            <a:spLocks noGrp="1"/>
          </p:cNvSpPr>
          <p:nvPr>
            <p:ph idx="1"/>
          </p:nvPr>
        </p:nvSpPr>
        <p:spPr/>
        <p:txBody>
          <a:bodyPr/>
          <a:lstStyle/>
          <a:p>
            <a:r>
              <a:rPr lang="tr-TR" sz="2800" dirty="0"/>
              <a:t>Hazırlanan alan </a:t>
            </a:r>
            <a:r>
              <a:rPr lang="tr-TR" sz="2800" dirty="0" err="1"/>
              <a:t>insizyonu</a:t>
            </a:r>
            <a:r>
              <a:rPr lang="tr-TR" sz="2800" dirty="0"/>
              <a:t> genişletmeye, yeni </a:t>
            </a:r>
            <a:r>
              <a:rPr lang="tr-TR" sz="2800" dirty="0" err="1"/>
              <a:t>insizyonlar</a:t>
            </a:r>
            <a:r>
              <a:rPr lang="tr-TR" sz="2800" dirty="0"/>
              <a:t> yapmaya veya dren için </a:t>
            </a:r>
            <a:r>
              <a:rPr lang="tr-TR" sz="2800" dirty="0" err="1"/>
              <a:t>insizyon</a:t>
            </a:r>
            <a:r>
              <a:rPr lang="tr-TR" sz="2800" dirty="0"/>
              <a:t> açmaya izin verecek genişlikte olmalıdır. </a:t>
            </a:r>
          </a:p>
          <a:p>
            <a:r>
              <a:rPr lang="tr-TR" sz="2800" dirty="0"/>
              <a:t>Diyabetik hastalarda kan şekeri </a:t>
            </a:r>
            <a:r>
              <a:rPr lang="tr-TR" sz="2800" dirty="0" err="1"/>
              <a:t>regüle</a:t>
            </a:r>
            <a:r>
              <a:rPr lang="tr-TR" sz="2800" dirty="0"/>
              <a:t> edilmelidir. </a:t>
            </a:r>
          </a:p>
        </p:txBody>
      </p:sp>
    </p:spTree>
    <p:extLst>
      <p:ext uri="{BB962C8B-B14F-4D97-AF65-F5344CB8AC3E}">
        <p14:creationId xmlns:p14="http://schemas.microsoft.com/office/powerpoint/2010/main" val="5341798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EABC391-D7EA-4F37-8A50-66B8B4DE7A0E}"/>
              </a:ext>
            </a:extLst>
          </p:cNvPr>
          <p:cNvSpPr>
            <a:spLocks noGrp="1"/>
          </p:cNvSpPr>
          <p:nvPr>
            <p:ph idx="1"/>
          </p:nvPr>
        </p:nvSpPr>
        <p:spPr/>
        <p:txBody>
          <a:bodyPr/>
          <a:lstStyle/>
          <a:p>
            <a:r>
              <a:rPr lang="tr-TR" sz="2800" dirty="0"/>
              <a:t>Ameliyat öncesi hastanede yatış, mümkün olduğunca kısa tutulmalı fakat bu çaba hastanın uygun ameliyat öncesi hazırlığını engellememelidir. </a:t>
            </a:r>
          </a:p>
          <a:p>
            <a:r>
              <a:rPr lang="tr-TR" sz="2800" dirty="0"/>
              <a:t>Operasyondan en az 30 gün önce sigara, puro, pipo vb. kullanımı bırakılmalıdır. </a:t>
            </a:r>
          </a:p>
        </p:txBody>
      </p:sp>
    </p:spTree>
    <p:extLst>
      <p:ext uri="{BB962C8B-B14F-4D97-AF65-F5344CB8AC3E}">
        <p14:creationId xmlns:p14="http://schemas.microsoft.com/office/powerpoint/2010/main" val="403077027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5598115-D051-45AD-8AF9-73F4F210E18D}"/>
              </a:ext>
            </a:extLst>
          </p:cNvPr>
          <p:cNvSpPr>
            <a:spLocks noGrp="1"/>
          </p:cNvSpPr>
          <p:nvPr>
            <p:ph idx="1"/>
          </p:nvPr>
        </p:nvSpPr>
        <p:spPr/>
        <p:txBody>
          <a:bodyPr/>
          <a:lstStyle/>
          <a:p>
            <a:pPr marL="68580" indent="0">
              <a:buNone/>
            </a:pPr>
            <a:r>
              <a:rPr lang="tr-TR" b="1" dirty="0">
                <a:solidFill>
                  <a:schemeClr val="accent3">
                    <a:lumMod val="75000"/>
                  </a:schemeClr>
                </a:solidFill>
              </a:rPr>
              <a:t>Ameliyat ve ameliyathane koşullarında alınacak önlemler </a:t>
            </a:r>
            <a:endParaRPr lang="tr-TR" dirty="0">
              <a:solidFill>
                <a:schemeClr val="accent3">
                  <a:lumMod val="75000"/>
                </a:schemeClr>
              </a:solidFill>
            </a:endParaRPr>
          </a:p>
          <a:p>
            <a:r>
              <a:rPr lang="tr-TR" dirty="0"/>
              <a:t>Ameliyathanenin havalandırma sisteminin çok iyi olması, havadaki mikropların sayısını azaltmak üzere planlanması gerekir. Bütün hava, filtre edilmelidir. </a:t>
            </a:r>
          </a:p>
          <a:p>
            <a:endParaRPr lang="tr-TR" dirty="0"/>
          </a:p>
          <a:p>
            <a:endParaRPr lang="tr-TR" dirty="0"/>
          </a:p>
        </p:txBody>
      </p:sp>
    </p:spTree>
    <p:extLst>
      <p:ext uri="{BB962C8B-B14F-4D97-AF65-F5344CB8AC3E}">
        <p14:creationId xmlns:p14="http://schemas.microsoft.com/office/powerpoint/2010/main" val="167968855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1171E84-8D17-4451-8534-AABF48790A08}"/>
              </a:ext>
            </a:extLst>
          </p:cNvPr>
          <p:cNvSpPr>
            <a:spLocks noGrp="1"/>
          </p:cNvSpPr>
          <p:nvPr>
            <p:ph idx="1"/>
          </p:nvPr>
        </p:nvSpPr>
        <p:spPr/>
        <p:txBody>
          <a:bodyPr/>
          <a:lstStyle/>
          <a:p>
            <a:r>
              <a:rPr lang="tr-TR" dirty="0"/>
              <a:t>Ameliyathane kapıları; alet, personel ve hasta giriş çıkışları haricinde kapalı tutulmalıdır. </a:t>
            </a:r>
          </a:p>
          <a:p>
            <a:r>
              <a:rPr lang="tr-TR" dirty="0" err="1"/>
              <a:t>Kontaminasyon</a:t>
            </a:r>
            <a:r>
              <a:rPr lang="tr-TR" dirty="0"/>
              <a:t> riskini azaltmak için ameliyathaneye giren personel sayısı sadece orada bulunması gerekli kişilerle sınırlı tutulmalıdır. </a:t>
            </a:r>
          </a:p>
          <a:p>
            <a:pPr marL="68580" indent="0">
              <a:buNone/>
            </a:pPr>
            <a:endParaRPr lang="tr-TR" dirty="0"/>
          </a:p>
        </p:txBody>
      </p:sp>
    </p:spTree>
    <p:extLst>
      <p:ext uri="{BB962C8B-B14F-4D97-AF65-F5344CB8AC3E}">
        <p14:creationId xmlns:p14="http://schemas.microsoft.com/office/powerpoint/2010/main" val="60296470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661E656-4F87-411D-990C-BA49CD7248C5}"/>
              </a:ext>
            </a:extLst>
          </p:cNvPr>
          <p:cNvSpPr>
            <a:spLocks noGrp="1"/>
          </p:cNvSpPr>
          <p:nvPr>
            <p:ph idx="1"/>
          </p:nvPr>
        </p:nvSpPr>
        <p:spPr/>
        <p:txBody>
          <a:bodyPr/>
          <a:lstStyle/>
          <a:p>
            <a:r>
              <a:rPr lang="tr-TR" dirty="0"/>
              <a:t>Bulaşabilecek bir enfeksiyon hastalığının belirti ve bulgularını gösteren cerrahi personel, tedavi olana kadar ameliyathane ortamına girmemelidir. </a:t>
            </a:r>
          </a:p>
        </p:txBody>
      </p:sp>
    </p:spTree>
    <p:extLst>
      <p:ext uri="{BB962C8B-B14F-4D97-AF65-F5344CB8AC3E}">
        <p14:creationId xmlns:p14="http://schemas.microsoft.com/office/powerpoint/2010/main" val="27181173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7190656-614D-47B7-A1FA-49F07700CA59}"/>
              </a:ext>
            </a:extLst>
          </p:cNvPr>
          <p:cNvSpPr>
            <a:spLocks noGrp="1"/>
          </p:cNvSpPr>
          <p:nvPr>
            <p:ph idx="1"/>
          </p:nvPr>
        </p:nvSpPr>
        <p:spPr/>
        <p:txBody>
          <a:bodyPr/>
          <a:lstStyle/>
          <a:p>
            <a:r>
              <a:rPr lang="tr-TR" sz="2800" dirty="0"/>
              <a:t>Cerrahi enfeksiyonların önemli bir nedeni cerrahi aletlerin ve örtülerin yetersiz sterilizasyonudur. Buhar otoklavın etkinliği rutin olarak denetlenmeli, ve bu amaçla biyolojik indikatörler kullanılmalıdır. </a:t>
            </a:r>
          </a:p>
          <a:p>
            <a:endParaRPr lang="tr-TR" sz="2800" dirty="0"/>
          </a:p>
          <a:p>
            <a:endParaRPr lang="tr-TR" dirty="0"/>
          </a:p>
        </p:txBody>
      </p:sp>
      <p:pic>
        <p:nvPicPr>
          <p:cNvPr id="4" name="Picture 2" descr="http://www.medicalrehberi.com/resimler/urun/kalimed-medikal_1338925410.jpg">
            <a:extLst>
              <a:ext uri="{FF2B5EF4-FFF2-40B4-BE49-F238E27FC236}">
                <a16:creationId xmlns:a16="http://schemas.microsoft.com/office/drawing/2014/main" id="{0C1C7063-AA43-49D0-A920-A4C6922A5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5774" y="151650"/>
            <a:ext cx="2143742" cy="209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69294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AD198D0-045D-419E-9FE8-583146A6073E}"/>
              </a:ext>
            </a:extLst>
          </p:cNvPr>
          <p:cNvSpPr>
            <a:spLocks noGrp="1"/>
          </p:cNvSpPr>
          <p:nvPr>
            <p:ph idx="1"/>
          </p:nvPr>
        </p:nvSpPr>
        <p:spPr/>
        <p:txBody>
          <a:bodyPr/>
          <a:lstStyle/>
          <a:p>
            <a:r>
              <a:rPr lang="tr-TR" sz="2800" dirty="0"/>
              <a:t>Ameliyathaneye girerken yüz ve tüm saçı örten maske ve bone takılmalıdır. </a:t>
            </a:r>
          </a:p>
          <a:p>
            <a:r>
              <a:rPr lang="tr-TR" sz="2800" dirty="0"/>
              <a:t>Yıkanmış cerrahi ekip üyeleri steril eldiven giymelidir. Eldivenler steril önlük giyildikten sonra takılmalıdır. </a:t>
            </a:r>
          </a:p>
        </p:txBody>
      </p:sp>
    </p:spTree>
    <p:extLst>
      <p:ext uri="{BB962C8B-B14F-4D97-AF65-F5344CB8AC3E}">
        <p14:creationId xmlns:p14="http://schemas.microsoft.com/office/powerpoint/2010/main" val="3283878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708920"/>
            <a:ext cx="7356082" cy="3508977"/>
          </a:xfrm>
        </p:spPr>
        <p:txBody>
          <a:bodyPr>
            <a:noAutofit/>
          </a:bodyPr>
          <a:lstStyle/>
          <a:p>
            <a:pPr marL="68580" indent="0">
              <a:buNone/>
            </a:pPr>
            <a:r>
              <a:rPr lang="tr-TR" b="1" dirty="0">
                <a:solidFill>
                  <a:schemeClr val="accent3">
                    <a:lumMod val="75000"/>
                  </a:schemeClr>
                </a:solidFill>
              </a:rPr>
              <a:t>Tümörler: </a:t>
            </a:r>
          </a:p>
          <a:p>
            <a:pPr>
              <a:buFont typeface="Wingdings" panose="05000000000000000000" pitchFamily="2" charset="2"/>
              <a:buChar char="v"/>
            </a:pPr>
            <a:r>
              <a:rPr lang="tr-TR" b="1" dirty="0">
                <a:solidFill>
                  <a:schemeClr val="tx1"/>
                </a:solidFill>
              </a:rPr>
              <a:t>Tümör, beden için fizyolojik fonksiyonu olmayan anormal doku büyümeleridir. Vücudun herhangi bir yerinde oluşan </a:t>
            </a:r>
            <a:r>
              <a:rPr lang="tr-TR" b="1" dirty="0" err="1" smtClean="0">
                <a:solidFill>
                  <a:schemeClr val="tx1"/>
                </a:solidFill>
              </a:rPr>
              <a:t>tümoral</a:t>
            </a:r>
            <a:r>
              <a:rPr lang="tr-TR" b="1" dirty="0" smtClean="0">
                <a:solidFill>
                  <a:schemeClr val="tx1"/>
                </a:solidFill>
              </a:rPr>
              <a:t> </a:t>
            </a:r>
            <a:r>
              <a:rPr lang="tr-TR" b="1" dirty="0">
                <a:solidFill>
                  <a:schemeClr val="tx1"/>
                </a:solidFill>
              </a:rPr>
              <a:t>kitle cerrahi müdahale gerektirebilir. </a:t>
            </a:r>
            <a:endParaRPr lang="tr-TR" b="1" dirty="0"/>
          </a:p>
        </p:txBody>
      </p:sp>
      <p:pic>
        <p:nvPicPr>
          <p:cNvPr id="5122" name="Picture 2" descr="http://www.kanseroloji.com/wp-content/uploads/2009/10/karacigercanc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224" y="260648"/>
            <a:ext cx="3744416" cy="255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29578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8E9B154-5E5B-4068-AECD-09E3ACF06C06}"/>
              </a:ext>
            </a:extLst>
          </p:cNvPr>
          <p:cNvSpPr>
            <a:spLocks noGrp="1"/>
          </p:cNvSpPr>
          <p:nvPr>
            <p:ph idx="1"/>
          </p:nvPr>
        </p:nvSpPr>
        <p:spPr/>
        <p:txBody>
          <a:bodyPr/>
          <a:lstStyle/>
          <a:p>
            <a:r>
              <a:rPr lang="tr-TR" sz="2800" dirty="0"/>
              <a:t>Eldivenler ele ve parmaklara rahatlıkla uymalı ve cerrahi elbisenin kol ağzı üzerinden geçmelidir. Ameliyatta yırtılma ihtimaline karşı çift eldiven giyilmelidir. </a:t>
            </a:r>
          </a:p>
          <a:p>
            <a:endParaRPr lang="tr-TR" sz="2800" dirty="0"/>
          </a:p>
          <a:p>
            <a:pPr marL="68580" indent="0">
              <a:buNone/>
            </a:pPr>
            <a:endParaRPr lang="tr-TR" dirty="0"/>
          </a:p>
        </p:txBody>
      </p:sp>
      <p:pic>
        <p:nvPicPr>
          <p:cNvPr id="4" name="Picture 2" descr="http://www.metzen.com.tr/yuklenen/urunler/31/b-sterile_white_nitrile_gloves_disposable_surgical.jpg">
            <a:extLst>
              <a:ext uri="{FF2B5EF4-FFF2-40B4-BE49-F238E27FC236}">
                <a16:creationId xmlns:a16="http://schemas.microsoft.com/office/drawing/2014/main" id="{BC933A6F-D51B-4B77-A638-07A83F0E7D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7525" y="519044"/>
            <a:ext cx="21602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82810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C22ABA8-0F08-489A-93F3-73C84B134C02}"/>
              </a:ext>
            </a:extLst>
          </p:cNvPr>
          <p:cNvSpPr>
            <a:spLocks noGrp="1"/>
          </p:cNvSpPr>
          <p:nvPr>
            <p:ph idx="1"/>
          </p:nvPr>
        </p:nvSpPr>
        <p:spPr>
          <a:xfrm>
            <a:off x="3071664" y="2323652"/>
            <a:ext cx="8136904" cy="3508977"/>
          </a:xfrm>
        </p:spPr>
        <p:txBody>
          <a:bodyPr/>
          <a:lstStyle/>
          <a:p>
            <a:r>
              <a:rPr lang="tr-TR" sz="2800" dirty="0"/>
              <a:t>Boneler, saç ve cilt parçacıklarının (ayrıca yapışık bakterilerin) hastanın yarasının içine düşmesini engeller; maskeler konuşma, öksürmeyle yayılan damlacıkların, cerrahi elbiselerde soyulmuş cilt ve diğer partiküllerin hastanın yarasına girmesini önler. Bu nedenle ameliyata uygun giyinilmelidir. </a:t>
            </a:r>
          </a:p>
          <a:p>
            <a:endParaRPr lang="tr-TR" dirty="0"/>
          </a:p>
        </p:txBody>
      </p:sp>
    </p:spTree>
    <p:extLst>
      <p:ext uri="{BB962C8B-B14F-4D97-AF65-F5344CB8AC3E}">
        <p14:creationId xmlns:p14="http://schemas.microsoft.com/office/powerpoint/2010/main" val="173938801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44C68E3-9204-4F40-885F-BBA289122EE5}"/>
              </a:ext>
            </a:extLst>
          </p:cNvPr>
          <p:cNvSpPr>
            <a:spLocks noGrp="1"/>
          </p:cNvSpPr>
          <p:nvPr>
            <p:ph idx="1"/>
          </p:nvPr>
        </p:nvSpPr>
        <p:spPr>
          <a:xfrm>
            <a:off x="3071664" y="2060848"/>
            <a:ext cx="8640960" cy="3771781"/>
          </a:xfrm>
        </p:spPr>
        <p:txBody>
          <a:bodyPr/>
          <a:lstStyle/>
          <a:p>
            <a:r>
              <a:rPr lang="tr-TR" sz="2800" dirty="0"/>
              <a:t>Tırnaklar kısa olmalı, takma tırnak kullanılmamalı, elde ve kolda takı olmamalıdır. </a:t>
            </a:r>
          </a:p>
          <a:p>
            <a:r>
              <a:rPr lang="tr-TR" sz="2800" dirty="0"/>
              <a:t>Ameliyat öncesi cerrahi yıkanma uygun bir antiseptik kullanılarak en az 2-5 dakika sürecek şekilde fırçalanmalı, dirseklere kadar ön kollar yıkanmalıdır. Cerrahi el yıkama işlemi sırasında tırnak altları da fırçalanarak temizlenmelidir. </a:t>
            </a:r>
          </a:p>
          <a:p>
            <a:endParaRPr lang="tr-TR" dirty="0"/>
          </a:p>
        </p:txBody>
      </p:sp>
    </p:spTree>
    <p:extLst>
      <p:ext uri="{BB962C8B-B14F-4D97-AF65-F5344CB8AC3E}">
        <p14:creationId xmlns:p14="http://schemas.microsoft.com/office/powerpoint/2010/main" val="68189256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96B17BA-FF2D-4B51-8B4A-65545DAC204D}"/>
              </a:ext>
            </a:extLst>
          </p:cNvPr>
          <p:cNvSpPr>
            <a:spLocks noGrp="1"/>
          </p:cNvSpPr>
          <p:nvPr>
            <p:ph idx="1"/>
          </p:nvPr>
        </p:nvSpPr>
        <p:spPr>
          <a:xfrm>
            <a:off x="3071664" y="2132856"/>
            <a:ext cx="8568952" cy="3699773"/>
          </a:xfrm>
        </p:spPr>
        <p:txBody>
          <a:bodyPr/>
          <a:lstStyle/>
          <a:p>
            <a:r>
              <a:rPr lang="tr-TR" sz="2800" dirty="0"/>
              <a:t>Cerrahi yıkanma yapıldıktan sonra dirsekler </a:t>
            </a:r>
            <a:r>
              <a:rPr lang="tr-TR" sz="2800" dirty="0" err="1"/>
              <a:t>fleksiyonda</a:t>
            </a:r>
            <a:r>
              <a:rPr lang="tr-TR" sz="2800" dirty="0"/>
              <a:t>, eller vücuttan uzakta tutulmalıdır. Böylece suyun parmak uçlarından dirseklere doğru akması sağlanmalıdır. Eller steril bir havluyla kurulanmalı ve steril bir operasyon önlüğüyle steril bir eldiven giyilmelidir. </a:t>
            </a:r>
            <a:endParaRPr lang="tr-TR" dirty="0"/>
          </a:p>
        </p:txBody>
      </p:sp>
    </p:spTree>
    <p:extLst>
      <p:ext uri="{BB962C8B-B14F-4D97-AF65-F5344CB8AC3E}">
        <p14:creationId xmlns:p14="http://schemas.microsoft.com/office/powerpoint/2010/main" val="267308699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8164652-AD95-484E-B608-2176354DFB31}"/>
              </a:ext>
            </a:extLst>
          </p:cNvPr>
          <p:cNvSpPr>
            <a:spLocks noGrp="1"/>
          </p:cNvSpPr>
          <p:nvPr>
            <p:ph idx="1"/>
          </p:nvPr>
        </p:nvSpPr>
        <p:spPr/>
        <p:txBody>
          <a:bodyPr/>
          <a:lstStyle/>
          <a:p>
            <a:r>
              <a:rPr lang="tr-TR" sz="2800" dirty="0"/>
              <a:t>Çevresel yüzeyler iyi temizlenmeli ve dezenfeksiyonu yapılmalıdır. </a:t>
            </a:r>
          </a:p>
          <a:p>
            <a:r>
              <a:rPr lang="tr-TR" sz="2800" dirty="0" err="1"/>
              <a:t>Kontamine</a:t>
            </a:r>
            <a:r>
              <a:rPr lang="tr-TR" sz="2800" dirty="0"/>
              <a:t> veya kirli ameliyatlardan sonra ameliyathanelerde özel temizlik uygulanmalıdır. </a:t>
            </a:r>
          </a:p>
        </p:txBody>
      </p:sp>
    </p:spTree>
    <p:extLst>
      <p:ext uri="{BB962C8B-B14F-4D97-AF65-F5344CB8AC3E}">
        <p14:creationId xmlns:p14="http://schemas.microsoft.com/office/powerpoint/2010/main" val="81192341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8164652-AD95-484E-B608-2176354DFB31}"/>
              </a:ext>
            </a:extLst>
          </p:cNvPr>
          <p:cNvSpPr>
            <a:spLocks noGrp="1"/>
          </p:cNvSpPr>
          <p:nvPr>
            <p:ph idx="1"/>
          </p:nvPr>
        </p:nvSpPr>
        <p:spPr/>
        <p:txBody>
          <a:bodyPr/>
          <a:lstStyle/>
          <a:p>
            <a:r>
              <a:rPr lang="tr-TR" sz="2800" dirty="0"/>
              <a:t>Ameliyathanenin yeri, hastane dezenfektanı kullanılarak uygun yöntemle vakumlanmalıdır. </a:t>
            </a:r>
          </a:p>
          <a:p>
            <a:r>
              <a:rPr lang="tr-TR" sz="2800" dirty="0"/>
              <a:t>Ameliyathaneden rutin çevresel örnekleme yapılmalıdır. </a:t>
            </a:r>
          </a:p>
          <a:p>
            <a:r>
              <a:rPr lang="tr-TR" sz="2800" dirty="0"/>
              <a:t>Bütün operasyon boyunca asepsi prensiplerine uyulmalıdır. </a:t>
            </a:r>
          </a:p>
        </p:txBody>
      </p:sp>
    </p:spTree>
    <p:extLst>
      <p:ext uri="{BB962C8B-B14F-4D97-AF65-F5344CB8AC3E}">
        <p14:creationId xmlns:p14="http://schemas.microsoft.com/office/powerpoint/2010/main" val="42953098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A1FBB91-3D9C-4D0E-891C-6A046B445053}"/>
              </a:ext>
            </a:extLst>
          </p:cNvPr>
          <p:cNvSpPr>
            <a:spLocks noGrp="1"/>
          </p:cNvSpPr>
          <p:nvPr>
            <p:ph idx="1"/>
          </p:nvPr>
        </p:nvSpPr>
        <p:spPr/>
        <p:txBody>
          <a:bodyPr/>
          <a:lstStyle/>
          <a:p>
            <a:r>
              <a:rPr lang="tr-TR" sz="2800" dirty="0"/>
              <a:t>Steril alet ve solüsyonlar kullanımdan hemen önce hazırlanmalıdır. </a:t>
            </a:r>
          </a:p>
          <a:p>
            <a:r>
              <a:rPr lang="tr-TR" sz="2800" dirty="0"/>
              <a:t>Ameliyat sonrası </a:t>
            </a:r>
            <a:r>
              <a:rPr lang="tr-TR" sz="2800" dirty="0" err="1"/>
              <a:t>insizyon</a:t>
            </a:r>
            <a:r>
              <a:rPr lang="tr-TR" sz="2800" dirty="0"/>
              <a:t> bakımı aseptik tekniğe uygun yapılmalıdır. </a:t>
            </a:r>
          </a:p>
        </p:txBody>
      </p:sp>
    </p:spTree>
    <p:extLst>
      <p:ext uri="{BB962C8B-B14F-4D97-AF65-F5344CB8AC3E}">
        <p14:creationId xmlns:p14="http://schemas.microsoft.com/office/powerpoint/2010/main" val="311105284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BF7B06C6-4DE0-44D8-97C0-317B928B9080}"/>
              </a:ext>
            </a:extLst>
          </p:cNvPr>
          <p:cNvSpPr>
            <a:spLocks noGrp="1"/>
          </p:cNvSpPr>
          <p:nvPr>
            <p:ph idx="1"/>
          </p:nvPr>
        </p:nvSpPr>
        <p:spPr/>
        <p:txBody>
          <a:bodyPr/>
          <a:lstStyle/>
          <a:p>
            <a:endParaRPr lang="tr-T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9963" y="404664"/>
            <a:ext cx="7200800" cy="5602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836217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996952"/>
            <a:ext cx="4021181" cy="3203146"/>
          </a:xfrm>
        </p:spPr>
        <p:txBody>
          <a:bodyPr>
            <a:noAutofit/>
          </a:bodyPr>
          <a:lstStyle/>
          <a:p>
            <a:r>
              <a:rPr lang="tr-TR" dirty="0"/>
              <a:t>Ateş, </a:t>
            </a:r>
          </a:p>
          <a:p>
            <a:r>
              <a:rPr lang="tr-TR" dirty="0"/>
              <a:t>Üşüme, titreme, </a:t>
            </a:r>
          </a:p>
          <a:p>
            <a:r>
              <a:rPr lang="tr-TR" dirty="0"/>
              <a:t>Taşikardi, </a:t>
            </a:r>
          </a:p>
          <a:p>
            <a:r>
              <a:rPr lang="tr-TR" dirty="0"/>
              <a:t>Baş ağrısı, </a:t>
            </a:r>
          </a:p>
          <a:p>
            <a:r>
              <a:rPr lang="tr-TR" dirty="0"/>
              <a:t>Halsizlik ve yorgunluk, </a:t>
            </a:r>
          </a:p>
        </p:txBody>
      </p:sp>
      <p:pic>
        <p:nvPicPr>
          <p:cNvPr id="14338" name="Picture 2" descr="http://www.risaleokul.com/tr/wp-content/uploads/2011/08/has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779" y="404664"/>
            <a:ext cx="3233936" cy="2425452"/>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1">
            <a:extLst>
              <a:ext uri="{FF2B5EF4-FFF2-40B4-BE49-F238E27FC236}">
                <a16:creationId xmlns:a16="http://schemas.microsoft.com/office/drawing/2014/main" id="{3982AFF4-89CE-48B1-A3E8-3931AEF99D08}"/>
              </a:ext>
            </a:extLst>
          </p:cNvPr>
          <p:cNvSpPr>
            <a:spLocks noGrp="1"/>
          </p:cNvSpPr>
          <p:nvPr>
            <p:ph type="title"/>
          </p:nvPr>
        </p:nvSpPr>
        <p:spPr>
          <a:xfrm>
            <a:off x="3071665" y="1269391"/>
            <a:ext cx="6336704" cy="1143000"/>
          </a:xfrm>
        </p:spPr>
        <p:txBody>
          <a:bodyPr/>
          <a:lstStyle/>
          <a:p>
            <a:r>
              <a:rPr lang="tr-TR" sz="2800" b="1" dirty="0">
                <a:solidFill>
                  <a:schemeClr val="tx1"/>
                </a:solidFill>
              </a:rPr>
              <a:t>Cerrahi Enfeksiyonlarda Genel Belirtiler </a:t>
            </a:r>
            <a:endParaRPr lang="tr-TR" sz="2800" dirty="0"/>
          </a:p>
        </p:txBody>
      </p:sp>
      <p:sp>
        <p:nvSpPr>
          <p:cNvPr id="6" name="İçerik Yer Tutucusu 2">
            <a:extLst>
              <a:ext uri="{FF2B5EF4-FFF2-40B4-BE49-F238E27FC236}">
                <a16:creationId xmlns:a16="http://schemas.microsoft.com/office/drawing/2014/main" id="{997FADB5-1D2D-4C0B-AAA3-149733AE57BF}"/>
              </a:ext>
            </a:extLst>
          </p:cNvPr>
          <p:cNvSpPr txBox="1">
            <a:spLocks/>
          </p:cNvSpPr>
          <p:nvPr/>
        </p:nvSpPr>
        <p:spPr>
          <a:xfrm>
            <a:off x="7092845" y="3199024"/>
            <a:ext cx="4021181" cy="2774231"/>
          </a:xfrm>
          <a:prstGeom prst="rect">
            <a:avLst/>
          </a:prstGeom>
        </p:spPr>
        <p:txBody>
          <a:bodyPr>
            <a:noAutofit/>
          </a:bodyPr>
          <a:lstStyle>
            <a:lvl1pPr marL="342900" indent="-274320" algn="l" defTabSz="914400" rtl="0" eaLnBrk="1" latinLnBrk="0" hangingPunct="1">
              <a:spcBef>
                <a:spcPct val="20000"/>
              </a:spcBef>
              <a:buClr>
                <a:schemeClr val="tx1"/>
              </a:buClr>
              <a:buSzPct val="76000"/>
              <a:buFont typeface="Wingdings" panose="05000000000000000000" pitchFamily="2" charset="2"/>
              <a:buChar char="v"/>
              <a:defRPr sz="2800" kern="1200">
                <a:solidFill>
                  <a:schemeClr val="tx2"/>
                </a:solidFill>
                <a:latin typeface="Montserrat-Black" panose="00000A00000000000000" pitchFamily="50" charset="-94"/>
                <a:ea typeface="+mn-ea"/>
                <a:cs typeface="Arial" panose="020B0604020202020204" pitchFamily="34" charset="0"/>
              </a:defRPr>
            </a:lvl1pPr>
            <a:lvl2pPr marL="640080" indent="-274320" algn="l" defTabSz="914400" rtl="0" eaLnBrk="1" latinLnBrk="0" hangingPunct="1">
              <a:spcBef>
                <a:spcPct val="20000"/>
              </a:spcBef>
              <a:buClr>
                <a:schemeClr val="tx1"/>
              </a:buClr>
              <a:buSzPct val="76000"/>
              <a:buFont typeface="Wingdings" panose="05000000000000000000" pitchFamily="2" charset="2"/>
              <a:buChar char="v"/>
              <a:defRPr sz="2600" kern="1200">
                <a:solidFill>
                  <a:schemeClr val="tx2"/>
                </a:solidFill>
                <a:latin typeface="Montserrat-Black" panose="00000A00000000000000" pitchFamily="50" charset="-94"/>
                <a:ea typeface="+mn-ea"/>
                <a:cs typeface="+mn-cs"/>
              </a:defRPr>
            </a:lvl2pPr>
            <a:lvl3pPr marL="914400" indent="-228600" algn="l" defTabSz="914400" rtl="0" eaLnBrk="1" latinLnBrk="0" hangingPunct="1">
              <a:spcBef>
                <a:spcPct val="20000"/>
              </a:spcBef>
              <a:buClr>
                <a:schemeClr val="tx1"/>
              </a:buClr>
              <a:buSzPct val="76000"/>
              <a:buFont typeface="Wingdings" panose="05000000000000000000" pitchFamily="2" charset="2"/>
              <a:buChar char="v"/>
              <a:defRPr sz="2000" kern="1200">
                <a:solidFill>
                  <a:schemeClr val="tx2"/>
                </a:solidFill>
                <a:latin typeface="Montserrat-Black" panose="00000A00000000000000" pitchFamily="50" charset="-94"/>
                <a:ea typeface="+mn-ea"/>
                <a:cs typeface="+mn-cs"/>
              </a:defRPr>
            </a:lvl3pPr>
            <a:lvl4pPr marL="1124712" indent="-228600" algn="l" defTabSz="914400" rtl="0" eaLnBrk="1" latinLnBrk="0" hangingPunct="1">
              <a:spcBef>
                <a:spcPct val="20000"/>
              </a:spcBef>
              <a:buClr>
                <a:schemeClr val="tx1"/>
              </a:buClr>
              <a:buSzPct val="76000"/>
              <a:buFont typeface="Wingdings" panose="05000000000000000000" pitchFamily="2" charset="2"/>
              <a:buChar char="v"/>
              <a:defRPr sz="1800" kern="1200">
                <a:solidFill>
                  <a:schemeClr val="tx2"/>
                </a:solidFill>
                <a:latin typeface="Montserrat-Black" panose="00000A00000000000000" pitchFamily="50" charset="-94"/>
                <a:ea typeface="+mn-ea"/>
                <a:cs typeface="+mn-cs"/>
              </a:defRPr>
            </a:lvl4pPr>
            <a:lvl5pPr marL="1325880" indent="-228600" algn="l" defTabSz="914400" rtl="0" eaLnBrk="1" latinLnBrk="0" hangingPunct="1">
              <a:spcBef>
                <a:spcPct val="20000"/>
              </a:spcBef>
              <a:buClr>
                <a:schemeClr val="tx1"/>
              </a:buClr>
              <a:buSzPct val="76000"/>
              <a:buFont typeface="Wingdings" panose="05000000000000000000" pitchFamily="2" charset="2"/>
              <a:buChar char="v"/>
              <a:defRPr sz="1600" kern="1200" baseline="0">
                <a:solidFill>
                  <a:schemeClr val="tx2"/>
                </a:solidFill>
                <a:latin typeface="Montserrat-Black" panose="00000A00000000000000" pitchFamily="50" charset="-94"/>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tr-TR" dirty="0"/>
              <a:t>İştahsızlık, </a:t>
            </a:r>
          </a:p>
          <a:p>
            <a:r>
              <a:rPr lang="tr-TR" dirty="0"/>
              <a:t>Ağrı, </a:t>
            </a:r>
          </a:p>
          <a:p>
            <a:r>
              <a:rPr lang="tr-TR" dirty="0"/>
              <a:t>Bulantı ve kusma, </a:t>
            </a:r>
          </a:p>
          <a:p>
            <a:r>
              <a:rPr lang="tr-TR" dirty="0"/>
              <a:t>Sırt ve eklem ağrılarıdır </a:t>
            </a:r>
          </a:p>
        </p:txBody>
      </p:sp>
    </p:spTree>
    <p:extLst>
      <p:ext uri="{BB962C8B-B14F-4D97-AF65-F5344CB8AC3E}">
        <p14:creationId xmlns:p14="http://schemas.microsoft.com/office/powerpoint/2010/main" val="273200973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dirty="0"/>
              <a:t>Yara iyileşmesi, yaraya karşı vücudun meydana getirdiği savunma mekanizmasıdır. Organizmanın doğal tepkisi yaraları mümkün olduğunca kısa sürede kapatmak ve yapıların normal sürekliliğini geri getirmektir. Bu süreç yara iyileşmesi olarak adlandırılır. </a:t>
            </a:r>
          </a:p>
        </p:txBody>
      </p:sp>
      <p:pic>
        <p:nvPicPr>
          <p:cNvPr id="15362" name="Picture 2" descr="http://t1.gstatic.com/images?q=tbn:ANd9GcRLcWyd7J7Uz-xbx8vf8B3k6mLCPEC0QMkm0sxcldyrNncZiRXn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7586" y="153615"/>
            <a:ext cx="2880320" cy="2157461"/>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1">
            <a:extLst>
              <a:ext uri="{FF2B5EF4-FFF2-40B4-BE49-F238E27FC236}">
                <a16:creationId xmlns:a16="http://schemas.microsoft.com/office/drawing/2014/main" id="{22A27EDD-D2F3-46E4-9D35-8CF5669320D4}"/>
              </a:ext>
            </a:extLst>
          </p:cNvPr>
          <p:cNvSpPr txBox="1">
            <a:spLocks/>
          </p:cNvSpPr>
          <p:nvPr/>
        </p:nvSpPr>
        <p:spPr>
          <a:xfrm>
            <a:off x="3071665" y="1349896"/>
            <a:ext cx="6336704" cy="1143000"/>
          </a:xfrm>
          <a:prstGeom prst="rect">
            <a:avLst/>
          </a:prstGeom>
        </p:spPr>
        <p:txBody>
          <a:bodyPr/>
          <a:lstStyle>
            <a:lvl1pPr algn="l" defTabSz="914400" rtl="0" eaLnBrk="1" latinLnBrk="0" hangingPunct="1">
              <a:spcBef>
                <a:spcPct val="0"/>
              </a:spcBef>
              <a:buNone/>
              <a:defRPr sz="4500" kern="1200">
                <a:solidFill>
                  <a:schemeClr val="tx1"/>
                </a:solidFill>
                <a:latin typeface="Montserrat-Black" panose="00000A00000000000000" pitchFamily="50" charset="-94"/>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a:t> </a:t>
            </a:r>
            <a:r>
              <a:rPr lang="tr-TR" sz="2800" b="1" dirty="0" smtClean="0"/>
              <a:t>Yara İyileşmesi </a:t>
            </a:r>
            <a:endParaRPr lang="tr-TR" sz="2800" dirty="0"/>
          </a:p>
        </p:txBody>
      </p:sp>
    </p:spTree>
    <p:extLst>
      <p:ext uri="{BB962C8B-B14F-4D97-AF65-F5344CB8AC3E}">
        <p14:creationId xmlns:p14="http://schemas.microsoft.com/office/powerpoint/2010/main" val="3055279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4" y="1294160"/>
            <a:ext cx="9001000" cy="1143000"/>
          </a:xfrm>
        </p:spPr>
        <p:txBody>
          <a:bodyPr>
            <a:normAutofit/>
          </a:bodyPr>
          <a:lstStyle/>
          <a:p>
            <a:r>
              <a:rPr lang="tr-TR" sz="2800" b="1" dirty="0"/>
              <a:t>Cerrahinin Sınıflandırılması </a:t>
            </a:r>
            <a:endParaRPr lang="tr-TR" sz="2800" dirty="0"/>
          </a:p>
        </p:txBody>
      </p:sp>
      <p:sp>
        <p:nvSpPr>
          <p:cNvPr id="3" name="İçerik Yer Tutucusu 2"/>
          <p:cNvSpPr>
            <a:spLocks noGrp="1"/>
          </p:cNvSpPr>
          <p:nvPr>
            <p:ph idx="1"/>
          </p:nvPr>
        </p:nvSpPr>
        <p:spPr>
          <a:xfrm>
            <a:off x="3071664" y="2323652"/>
            <a:ext cx="8352928" cy="3508977"/>
          </a:xfrm>
        </p:spPr>
        <p:txBody>
          <a:bodyPr>
            <a:noAutofit/>
          </a:bodyPr>
          <a:lstStyle/>
          <a:p>
            <a:r>
              <a:rPr lang="tr-TR" b="1" dirty="0">
                <a:solidFill>
                  <a:schemeClr val="tx1"/>
                </a:solidFill>
              </a:rPr>
              <a:t>Amaçlarına, </a:t>
            </a:r>
          </a:p>
          <a:p>
            <a:r>
              <a:rPr lang="tr-TR" b="1" dirty="0">
                <a:solidFill>
                  <a:schemeClr val="tx1"/>
                </a:solidFill>
              </a:rPr>
              <a:t>Hasta üzerinde oluşturduğu riske, </a:t>
            </a:r>
          </a:p>
          <a:p>
            <a:r>
              <a:rPr lang="tr-TR" b="1" dirty="0">
                <a:solidFill>
                  <a:schemeClr val="tx1"/>
                </a:solidFill>
              </a:rPr>
              <a:t>Acil ve zorunlu oluşuna, </a:t>
            </a:r>
          </a:p>
          <a:p>
            <a:r>
              <a:rPr lang="tr-TR" b="1" dirty="0" err="1">
                <a:solidFill>
                  <a:schemeClr val="tx1"/>
                </a:solidFill>
              </a:rPr>
              <a:t>Elektif</a:t>
            </a:r>
            <a:r>
              <a:rPr lang="tr-TR" b="1" dirty="0">
                <a:solidFill>
                  <a:schemeClr val="tx1"/>
                </a:solidFill>
              </a:rPr>
              <a:t> (seçimli) oluşuna, </a:t>
            </a:r>
          </a:p>
          <a:p>
            <a:r>
              <a:rPr lang="tr-TR" b="1" dirty="0">
                <a:solidFill>
                  <a:schemeClr val="tx1"/>
                </a:solidFill>
              </a:rPr>
              <a:t>İsteğe bağlı oluşuna göre sınıflandırılır. </a:t>
            </a:r>
          </a:p>
          <a:p>
            <a:endParaRPr lang="tr-TR" dirty="0">
              <a:solidFill>
                <a:schemeClr val="tx1"/>
              </a:solidFill>
            </a:endParaRPr>
          </a:p>
        </p:txBody>
      </p:sp>
    </p:spTree>
    <p:extLst>
      <p:ext uri="{BB962C8B-B14F-4D97-AF65-F5344CB8AC3E}">
        <p14:creationId xmlns:p14="http://schemas.microsoft.com/office/powerpoint/2010/main" val="249769280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8977F07-F305-421B-9F5A-5241A79A86BA}"/>
              </a:ext>
            </a:extLst>
          </p:cNvPr>
          <p:cNvSpPr>
            <a:spLocks noGrp="1"/>
          </p:cNvSpPr>
          <p:nvPr>
            <p:ph idx="1"/>
          </p:nvPr>
        </p:nvSpPr>
        <p:spPr>
          <a:xfrm>
            <a:off x="3071664" y="2323652"/>
            <a:ext cx="8064896" cy="3508977"/>
          </a:xfrm>
        </p:spPr>
        <p:txBody>
          <a:bodyPr/>
          <a:lstStyle/>
          <a:p>
            <a:r>
              <a:rPr lang="tr-TR" dirty="0"/>
              <a:t>Cildi veya mukozayı oluşturan yapıların bütünlüğü farklı nedenlerle bozulur. Yaranın farklı etkenlerle oluşması, cildin ya da mukozanın bu etkene olan cevabını da değiştirmektedir. Bu nedenle, yara tedavisi, yarayı oluşturan </a:t>
            </a:r>
            <a:r>
              <a:rPr lang="tr-TR" dirty="0" err="1"/>
              <a:t>etkenIerin</a:t>
            </a:r>
            <a:r>
              <a:rPr lang="tr-TR" dirty="0"/>
              <a:t> özelliklerine ve vücudun verdiği tepkilere göre değişir. </a:t>
            </a:r>
          </a:p>
          <a:p>
            <a:endParaRPr lang="tr-TR" dirty="0"/>
          </a:p>
        </p:txBody>
      </p:sp>
    </p:spTree>
    <p:extLst>
      <p:ext uri="{BB962C8B-B14F-4D97-AF65-F5344CB8AC3E}">
        <p14:creationId xmlns:p14="http://schemas.microsoft.com/office/powerpoint/2010/main" val="219267121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8DBA279-665E-437F-93CB-FD071C143210}"/>
              </a:ext>
            </a:extLst>
          </p:cNvPr>
          <p:cNvSpPr>
            <a:spLocks noGrp="1"/>
          </p:cNvSpPr>
          <p:nvPr>
            <p:ph idx="1"/>
          </p:nvPr>
        </p:nvSpPr>
        <p:spPr/>
        <p:txBody>
          <a:bodyPr/>
          <a:lstStyle/>
          <a:p>
            <a:r>
              <a:rPr lang="tr-TR" dirty="0"/>
              <a:t>Yara iyileşmesi, yaranın oluştuğu andan itibaren başlar; günler, aylar, hatta yıllarca sürebilir. Yara iyileşmesinin tamamlanması ve hızlandırılması için uygulanacak standart tedavi yöntemleri yoktur. Yara tedavisinin kendine ait özellikleri vardır. </a:t>
            </a:r>
          </a:p>
          <a:p>
            <a:endParaRPr lang="tr-TR" dirty="0"/>
          </a:p>
        </p:txBody>
      </p:sp>
    </p:spTree>
    <p:extLst>
      <p:ext uri="{BB962C8B-B14F-4D97-AF65-F5344CB8AC3E}">
        <p14:creationId xmlns:p14="http://schemas.microsoft.com/office/powerpoint/2010/main" val="281733895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marL="68580" indent="0">
              <a:buNone/>
            </a:pPr>
            <a:r>
              <a:rPr lang="tr-TR" b="1" dirty="0" err="1">
                <a:solidFill>
                  <a:srgbClr val="C00000"/>
                </a:solidFill>
              </a:rPr>
              <a:t>Primer</a:t>
            </a:r>
            <a:r>
              <a:rPr lang="tr-TR" b="1" dirty="0">
                <a:solidFill>
                  <a:srgbClr val="C00000"/>
                </a:solidFill>
              </a:rPr>
              <a:t> iyileşme: </a:t>
            </a:r>
          </a:p>
          <a:p>
            <a:r>
              <a:rPr lang="tr-TR" dirty="0"/>
              <a:t>Belirgin bakteriyel </a:t>
            </a:r>
            <a:r>
              <a:rPr lang="tr-TR" dirty="0" err="1"/>
              <a:t>kontaminasyon</a:t>
            </a:r>
            <a:r>
              <a:rPr lang="tr-TR" dirty="0"/>
              <a:t> ve doku kaybının olmadığı durumlarda yara kenarlarının direkt yaklaştırılarak dikildiği, sorunsuz olarak iyileştiği durumdur.</a:t>
            </a:r>
          </a:p>
        </p:txBody>
      </p:sp>
      <p:pic>
        <p:nvPicPr>
          <p:cNvPr id="16386" name="Picture 2" descr="http://www.yeryuzuhaber.com/store/img/78000/kesiklere-dikis-atma-donemi-sona-eriyor-78771-460x2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152" y="260648"/>
            <a:ext cx="4381500"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01349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484A075-3748-4353-9F89-408A8C67FF06}"/>
              </a:ext>
            </a:extLst>
          </p:cNvPr>
          <p:cNvSpPr>
            <a:spLocks noGrp="1"/>
          </p:cNvSpPr>
          <p:nvPr>
            <p:ph idx="1"/>
          </p:nvPr>
        </p:nvSpPr>
        <p:spPr/>
        <p:txBody>
          <a:bodyPr/>
          <a:lstStyle/>
          <a:p>
            <a:r>
              <a:rPr lang="tr-TR" dirty="0"/>
              <a:t>Yaranın kapanması </a:t>
            </a:r>
            <a:r>
              <a:rPr lang="tr-TR" dirty="0" err="1"/>
              <a:t>süturasyon</a:t>
            </a:r>
            <a:r>
              <a:rPr lang="tr-TR" dirty="0"/>
              <a:t>, </a:t>
            </a:r>
            <a:r>
              <a:rPr lang="tr-TR" dirty="0" err="1"/>
              <a:t>stapler</a:t>
            </a:r>
            <a:r>
              <a:rPr lang="tr-TR" dirty="0"/>
              <a:t>, </a:t>
            </a:r>
            <a:r>
              <a:rPr lang="tr-TR" dirty="0" err="1"/>
              <a:t>strip</a:t>
            </a:r>
            <a:r>
              <a:rPr lang="tr-TR" dirty="0"/>
              <a:t> </a:t>
            </a:r>
            <a:r>
              <a:rPr lang="tr-TR" dirty="0" err="1"/>
              <a:t>tape</a:t>
            </a:r>
            <a:r>
              <a:rPr lang="tr-TR" dirty="0"/>
              <a:t> gibi materyaller ile yapılır. </a:t>
            </a:r>
          </a:p>
          <a:p>
            <a:r>
              <a:rPr lang="tr-TR" dirty="0" err="1"/>
              <a:t>Primer</a:t>
            </a:r>
            <a:r>
              <a:rPr lang="tr-TR" dirty="0"/>
              <a:t> yara iyileşmesinin meydana gelebilmesi için yaranın kenarları düzgün ve aynı hizada bulunmalı, yara temiz ve iyi pansuman yapılmış olmalıdır.</a:t>
            </a:r>
          </a:p>
        </p:txBody>
      </p:sp>
    </p:spTree>
    <p:extLst>
      <p:ext uri="{BB962C8B-B14F-4D97-AF65-F5344CB8AC3E}">
        <p14:creationId xmlns:p14="http://schemas.microsoft.com/office/powerpoint/2010/main" val="335791590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1BDCC3A-29FF-4623-B638-750B0C1BDABC}"/>
              </a:ext>
            </a:extLst>
          </p:cNvPr>
          <p:cNvSpPr>
            <a:spLocks noGrp="1"/>
          </p:cNvSpPr>
          <p:nvPr>
            <p:ph idx="1"/>
          </p:nvPr>
        </p:nvSpPr>
        <p:spPr/>
        <p:txBody>
          <a:bodyPr/>
          <a:lstStyle/>
          <a:p>
            <a:r>
              <a:rPr lang="tr-TR" dirty="0"/>
              <a:t>Birincil yara iyileşmesi, hissedilir hiçbir </a:t>
            </a:r>
            <a:r>
              <a:rPr lang="tr-TR" dirty="0" err="1"/>
              <a:t>inflamasyon</a:t>
            </a:r>
            <a:r>
              <a:rPr lang="tr-TR" dirty="0"/>
              <a:t> olmadan 4-6 günde hızla iyileşir. Çok az kabuk bağlama meydana gelir ve yapı ile fonksiyon büyük oranda eski haline döner. </a:t>
            </a:r>
          </a:p>
        </p:txBody>
      </p:sp>
    </p:spTree>
    <p:extLst>
      <p:ext uri="{BB962C8B-B14F-4D97-AF65-F5344CB8AC3E}">
        <p14:creationId xmlns:p14="http://schemas.microsoft.com/office/powerpoint/2010/main" val="41721515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marL="68580" indent="0">
              <a:buNone/>
            </a:pPr>
            <a:r>
              <a:rPr lang="tr-TR" b="1" dirty="0" err="1">
                <a:solidFill>
                  <a:schemeClr val="accent3">
                    <a:lumMod val="75000"/>
                  </a:schemeClr>
                </a:solidFill>
              </a:rPr>
              <a:t>Sekonder</a:t>
            </a:r>
            <a:r>
              <a:rPr lang="tr-TR" b="1" dirty="0">
                <a:solidFill>
                  <a:schemeClr val="accent3">
                    <a:lumMod val="75000"/>
                  </a:schemeClr>
                </a:solidFill>
              </a:rPr>
              <a:t> iyileşme:</a:t>
            </a:r>
          </a:p>
          <a:p>
            <a:r>
              <a:rPr lang="tr-TR" dirty="0"/>
              <a:t>Yara alanında </a:t>
            </a:r>
            <a:r>
              <a:rPr lang="tr-TR" dirty="0" err="1"/>
              <a:t>granülasyon</a:t>
            </a:r>
            <a:r>
              <a:rPr lang="tr-TR" dirty="0"/>
              <a:t> dokusunun gelişmesi, yara alanını doldurması beklenerek, </a:t>
            </a:r>
            <a:r>
              <a:rPr lang="tr-TR" dirty="0" err="1"/>
              <a:t>spontan</a:t>
            </a:r>
            <a:r>
              <a:rPr lang="tr-TR" dirty="0"/>
              <a:t> </a:t>
            </a:r>
            <a:r>
              <a:rPr lang="tr-TR" dirty="0" err="1"/>
              <a:t>rejenerasyon</a:t>
            </a:r>
            <a:r>
              <a:rPr lang="tr-TR" dirty="0"/>
              <a:t> ve </a:t>
            </a:r>
            <a:r>
              <a:rPr lang="tr-TR" dirty="0" err="1"/>
              <a:t>reepitelizasyonun</a:t>
            </a:r>
            <a:r>
              <a:rPr lang="tr-TR" dirty="0"/>
              <a:t> gelişmesi ile meydana gelen iyileşmedir. Yara açık bırakılarak kendi kendine iyileşmesi beklenir. </a:t>
            </a:r>
          </a:p>
        </p:txBody>
      </p:sp>
      <p:pic>
        <p:nvPicPr>
          <p:cNvPr id="17410" name="Picture 2" descr="http://www.kildonmesi.com.tr/wp-content/uploads/fig2-2k12-62-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256" y="188640"/>
            <a:ext cx="3628678" cy="2630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597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9ABA26F-5113-4185-B07E-33F64E8DD945}"/>
              </a:ext>
            </a:extLst>
          </p:cNvPr>
          <p:cNvSpPr>
            <a:spLocks noGrp="1"/>
          </p:cNvSpPr>
          <p:nvPr>
            <p:ph idx="1"/>
          </p:nvPr>
        </p:nvSpPr>
        <p:spPr/>
        <p:txBody>
          <a:bodyPr/>
          <a:lstStyle/>
          <a:p>
            <a:r>
              <a:rPr lang="tr-TR" dirty="0"/>
              <a:t>Doku kaybı, hizası bozuk yara kenarları, enfeksiyon veya kan ile beslenmesinde yetersizlik dolayısıyla gecikmeli iyileşme söz konusudur. Yara büyük bir kabuk bağlar. Yaranın iyileşmesi 2-3 hafta sürer. </a:t>
            </a:r>
          </a:p>
          <a:p>
            <a:endParaRPr lang="tr-TR" dirty="0"/>
          </a:p>
          <a:p>
            <a:endParaRPr lang="tr-TR" dirty="0"/>
          </a:p>
        </p:txBody>
      </p:sp>
    </p:spTree>
    <p:extLst>
      <p:ext uri="{BB962C8B-B14F-4D97-AF65-F5344CB8AC3E}">
        <p14:creationId xmlns:p14="http://schemas.microsoft.com/office/powerpoint/2010/main" val="151205842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323652"/>
            <a:ext cx="8424936" cy="3508977"/>
          </a:xfrm>
        </p:spPr>
        <p:txBody>
          <a:bodyPr>
            <a:noAutofit/>
          </a:bodyPr>
          <a:lstStyle/>
          <a:p>
            <a:pPr marL="68580" indent="0">
              <a:buNone/>
            </a:pPr>
            <a:r>
              <a:rPr lang="tr-TR" b="1" dirty="0">
                <a:solidFill>
                  <a:schemeClr val="accent3">
                    <a:lumMod val="75000"/>
                  </a:schemeClr>
                </a:solidFill>
              </a:rPr>
              <a:t>Tersiyer iyileşme (gecikmiş </a:t>
            </a:r>
            <a:r>
              <a:rPr lang="tr-TR" b="1" dirty="0" err="1">
                <a:solidFill>
                  <a:schemeClr val="accent3">
                    <a:lumMod val="75000"/>
                  </a:schemeClr>
                </a:solidFill>
              </a:rPr>
              <a:t>primer</a:t>
            </a:r>
            <a:r>
              <a:rPr lang="tr-TR" b="1" dirty="0">
                <a:solidFill>
                  <a:schemeClr val="accent3">
                    <a:lumMod val="75000"/>
                  </a:schemeClr>
                </a:solidFill>
              </a:rPr>
              <a:t> iyileşme): </a:t>
            </a:r>
          </a:p>
          <a:p>
            <a:r>
              <a:rPr lang="tr-TR" dirty="0"/>
              <a:t>Sekonder iyileşmeye bırakılan yaranın şartlar uygun hâle geldiğinde </a:t>
            </a:r>
            <a:r>
              <a:rPr lang="tr-TR" dirty="0" err="1"/>
              <a:t>sütüre</a:t>
            </a:r>
            <a:r>
              <a:rPr lang="tr-TR" dirty="0"/>
              <a:t> edilerek kapatılmasıdır. </a:t>
            </a:r>
            <a:r>
              <a:rPr lang="tr-TR" dirty="0" err="1"/>
              <a:t>Sekonder</a:t>
            </a:r>
            <a:r>
              <a:rPr lang="tr-TR" dirty="0"/>
              <a:t> yara iyileşmesine terk edilen </a:t>
            </a:r>
            <a:r>
              <a:rPr lang="tr-TR" dirty="0" err="1"/>
              <a:t>enfekte</a:t>
            </a:r>
            <a:r>
              <a:rPr lang="tr-TR" dirty="0"/>
              <a:t> yaralar enfeksiyon tamamıyla temizlendikten sonra tekrar tabakalar hâlinde kapatılır.</a:t>
            </a:r>
          </a:p>
        </p:txBody>
      </p:sp>
    </p:spTree>
    <p:extLst>
      <p:ext uri="{BB962C8B-B14F-4D97-AF65-F5344CB8AC3E}">
        <p14:creationId xmlns:p14="http://schemas.microsoft.com/office/powerpoint/2010/main" val="361296607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C4E205B-2E33-4EB3-A6E0-A9CB083D93FE}"/>
              </a:ext>
            </a:extLst>
          </p:cNvPr>
          <p:cNvSpPr>
            <a:spLocks noGrp="1"/>
          </p:cNvSpPr>
          <p:nvPr>
            <p:ph idx="1"/>
          </p:nvPr>
        </p:nvSpPr>
        <p:spPr/>
        <p:txBody>
          <a:bodyPr/>
          <a:lstStyle/>
          <a:p>
            <a:r>
              <a:rPr lang="tr-TR" dirty="0"/>
              <a:t>Geniş doku yaralanmalarında, yabancı cisim ve ciddi bakteri </a:t>
            </a:r>
            <a:r>
              <a:rPr lang="tr-TR" dirty="0" err="1"/>
              <a:t>kontaminasyonu</a:t>
            </a:r>
            <a:r>
              <a:rPr lang="tr-TR" dirty="0"/>
              <a:t> olan yaralarda, yara enfeksiyonunu engellemek amacı ile yara birkaç gün sonra kapatılır. </a:t>
            </a:r>
          </a:p>
        </p:txBody>
      </p:sp>
    </p:spTree>
    <p:extLst>
      <p:ext uri="{BB962C8B-B14F-4D97-AF65-F5344CB8AC3E}">
        <p14:creationId xmlns:p14="http://schemas.microsoft.com/office/powerpoint/2010/main" val="155308880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2EFCBE7-2894-46AD-BB3A-B7570FFB9A3D}"/>
              </a:ext>
            </a:extLst>
          </p:cNvPr>
          <p:cNvSpPr>
            <a:spLocks noGrp="1"/>
          </p:cNvSpPr>
          <p:nvPr>
            <p:ph idx="1"/>
          </p:nvPr>
        </p:nvSpPr>
        <p:spPr/>
        <p:txBody>
          <a:bodyPr/>
          <a:lstStyle/>
          <a:p>
            <a:r>
              <a:rPr lang="tr-TR" dirty="0"/>
              <a:t>Bu süreçte yara açık bırakılıp steril serum fizyolojik ile kapatılır. Yara birkaç gün açık bırakılarak enfeksiyon riski azalmış olur.</a:t>
            </a:r>
          </a:p>
          <a:p>
            <a:pPr marL="68580" indent="0">
              <a:buNone/>
            </a:pPr>
            <a:endParaRPr lang="tr-TR" dirty="0"/>
          </a:p>
        </p:txBody>
      </p:sp>
    </p:spTree>
    <p:extLst>
      <p:ext uri="{BB962C8B-B14F-4D97-AF65-F5344CB8AC3E}">
        <p14:creationId xmlns:p14="http://schemas.microsoft.com/office/powerpoint/2010/main" val="2536160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55640" y="1371104"/>
            <a:ext cx="8928992" cy="1143000"/>
          </a:xfrm>
        </p:spPr>
        <p:txBody>
          <a:bodyPr>
            <a:normAutofit/>
          </a:bodyPr>
          <a:lstStyle/>
          <a:p>
            <a:r>
              <a:rPr lang="tr-TR" sz="2800" b="1" dirty="0"/>
              <a:t>Amaçlarına G</a:t>
            </a:r>
            <a:r>
              <a:rPr lang="tr-TR" sz="2800" b="1" dirty="0" smtClean="0"/>
              <a:t>öre </a:t>
            </a:r>
            <a:r>
              <a:rPr lang="tr-TR" sz="2800" b="1" dirty="0"/>
              <a:t>C</a:t>
            </a:r>
            <a:r>
              <a:rPr lang="tr-TR" sz="2800" b="1" dirty="0" smtClean="0"/>
              <a:t>errahinin</a:t>
            </a:r>
            <a:br>
              <a:rPr lang="tr-TR" sz="2800" b="1" dirty="0" smtClean="0"/>
            </a:br>
            <a:r>
              <a:rPr lang="tr-TR" sz="2800" b="1" dirty="0" smtClean="0"/>
              <a:t>Sınıflandırılması </a:t>
            </a:r>
            <a:endParaRPr lang="tr-TR" sz="2800" dirty="0"/>
          </a:p>
        </p:txBody>
      </p:sp>
      <p:sp>
        <p:nvSpPr>
          <p:cNvPr id="3" name="İçerik Yer Tutucusu 2"/>
          <p:cNvSpPr>
            <a:spLocks noGrp="1"/>
          </p:cNvSpPr>
          <p:nvPr>
            <p:ph idx="1"/>
          </p:nvPr>
        </p:nvSpPr>
        <p:spPr>
          <a:xfrm>
            <a:off x="3071664" y="2204864"/>
            <a:ext cx="8496944" cy="3508977"/>
          </a:xfrm>
        </p:spPr>
        <p:txBody>
          <a:bodyPr>
            <a:noAutofit/>
          </a:bodyPr>
          <a:lstStyle/>
          <a:p>
            <a:r>
              <a:rPr lang="tr-TR" b="1" dirty="0" err="1">
                <a:solidFill>
                  <a:schemeClr val="accent3">
                    <a:lumMod val="75000"/>
                  </a:schemeClr>
                </a:solidFill>
              </a:rPr>
              <a:t>Diagnostik</a:t>
            </a:r>
            <a:r>
              <a:rPr lang="tr-TR" b="1" dirty="0">
                <a:solidFill>
                  <a:schemeClr val="accent3">
                    <a:lumMod val="75000"/>
                  </a:schemeClr>
                </a:solidFill>
              </a:rPr>
              <a:t> cerrahi: </a:t>
            </a:r>
            <a:r>
              <a:rPr lang="tr-TR" b="1" dirty="0"/>
              <a:t>Tanı koymak için yapılan cerrahi müdahalelerdir (örneğin biyopsiler). </a:t>
            </a:r>
          </a:p>
          <a:p>
            <a:r>
              <a:rPr lang="tr-TR" b="1" dirty="0" err="1">
                <a:solidFill>
                  <a:schemeClr val="accent3">
                    <a:lumMod val="75000"/>
                  </a:schemeClr>
                </a:solidFill>
              </a:rPr>
              <a:t>Eksploratif</a:t>
            </a:r>
            <a:r>
              <a:rPr lang="tr-TR" b="1" dirty="0">
                <a:solidFill>
                  <a:schemeClr val="accent3">
                    <a:lumMod val="75000"/>
                  </a:schemeClr>
                </a:solidFill>
              </a:rPr>
              <a:t> cerrahi: </a:t>
            </a:r>
            <a:r>
              <a:rPr lang="tr-TR" b="1" dirty="0"/>
              <a:t>Tüm tetkikler yapılmasına rağmen teşhis konulamayan durumlarda yapılan cerrahi müdahalelerdir (örneğin teşhis konulamayan akut batın tablolarında batının açılması). </a:t>
            </a:r>
          </a:p>
        </p:txBody>
      </p:sp>
    </p:spTree>
    <p:extLst>
      <p:ext uri="{BB962C8B-B14F-4D97-AF65-F5344CB8AC3E}">
        <p14:creationId xmlns:p14="http://schemas.microsoft.com/office/powerpoint/2010/main" val="416077538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564904"/>
            <a:ext cx="8640960" cy="3267725"/>
          </a:xfrm>
        </p:spPr>
        <p:txBody>
          <a:bodyPr>
            <a:noAutofit/>
          </a:bodyPr>
          <a:lstStyle/>
          <a:p>
            <a:r>
              <a:rPr lang="tr-TR" b="1" dirty="0">
                <a:solidFill>
                  <a:schemeClr val="accent3">
                    <a:lumMod val="75000"/>
                  </a:schemeClr>
                </a:solidFill>
              </a:rPr>
              <a:t>Kanlanma: </a:t>
            </a:r>
            <a:r>
              <a:rPr lang="tr-TR" dirty="0"/>
              <a:t>Kan akımı yeterli olmayan yara, iyi beslenemediğinden dolayı yaranın enfeksiyon kapma ve </a:t>
            </a:r>
            <a:r>
              <a:rPr lang="tr-TR" dirty="0" err="1"/>
              <a:t>nekroze</a:t>
            </a:r>
            <a:r>
              <a:rPr lang="tr-TR" dirty="0"/>
              <a:t> olma (doku ölümü) tehlikesi vardır.</a:t>
            </a:r>
          </a:p>
        </p:txBody>
      </p:sp>
      <p:sp>
        <p:nvSpPr>
          <p:cNvPr id="4" name="Başlık 1">
            <a:extLst>
              <a:ext uri="{FF2B5EF4-FFF2-40B4-BE49-F238E27FC236}">
                <a16:creationId xmlns:a16="http://schemas.microsoft.com/office/drawing/2014/main" id="{EDAF5704-17B8-43FD-8F97-32D2461A1812}"/>
              </a:ext>
            </a:extLst>
          </p:cNvPr>
          <p:cNvSpPr txBox="1">
            <a:spLocks/>
          </p:cNvSpPr>
          <p:nvPr/>
        </p:nvSpPr>
        <p:spPr>
          <a:xfrm>
            <a:off x="3071664" y="1269391"/>
            <a:ext cx="7920879" cy="1143000"/>
          </a:xfrm>
          <a:prstGeom prst="rect">
            <a:avLst/>
          </a:prstGeom>
        </p:spPr>
        <p:txBody>
          <a:bodyPr/>
          <a:lstStyle>
            <a:lvl1pPr algn="l" defTabSz="914400" rtl="0" eaLnBrk="1" latinLnBrk="0" hangingPunct="1">
              <a:spcBef>
                <a:spcPct val="0"/>
              </a:spcBef>
              <a:buNone/>
              <a:defRPr sz="4500" kern="1200">
                <a:solidFill>
                  <a:schemeClr val="tx1"/>
                </a:solidFill>
                <a:latin typeface="Montserrat-Black" panose="00000A00000000000000" pitchFamily="50" charset="-94"/>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a:t>İyileşmeyi Etkileyen Faktörler</a:t>
            </a:r>
            <a:endParaRPr lang="tr-TR" sz="2800" dirty="0"/>
          </a:p>
        </p:txBody>
      </p:sp>
    </p:spTree>
    <p:extLst>
      <p:ext uri="{BB962C8B-B14F-4D97-AF65-F5344CB8AC3E}">
        <p14:creationId xmlns:p14="http://schemas.microsoft.com/office/powerpoint/2010/main" val="414262166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9B4E464-7C02-4B00-AB44-89CD2779DBD7}"/>
              </a:ext>
            </a:extLst>
          </p:cNvPr>
          <p:cNvSpPr>
            <a:spLocks noGrp="1"/>
          </p:cNvSpPr>
          <p:nvPr>
            <p:ph idx="1"/>
          </p:nvPr>
        </p:nvSpPr>
        <p:spPr/>
        <p:txBody>
          <a:bodyPr/>
          <a:lstStyle/>
          <a:p>
            <a:r>
              <a:rPr lang="tr-TR" dirty="0"/>
              <a:t>Yaşlı kişilerde lokal kan akımları azaldığından yani yara olan bölge yeteri kadar beslenemediğinden dolayı yara iyileşmesi gecikir. Cerrahi uygulamada yaranın hemen altındaki damarlara zarar verilmemesi yaranın iyileşmesini hızlandırır. </a:t>
            </a:r>
          </a:p>
          <a:p>
            <a:endParaRPr lang="tr-TR" dirty="0"/>
          </a:p>
        </p:txBody>
      </p:sp>
    </p:spTree>
    <p:extLst>
      <p:ext uri="{BB962C8B-B14F-4D97-AF65-F5344CB8AC3E}">
        <p14:creationId xmlns:p14="http://schemas.microsoft.com/office/powerpoint/2010/main" val="152768942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F3BBEF9-76A0-4651-A830-862DE4D521AF}"/>
              </a:ext>
            </a:extLst>
          </p:cNvPr>
          <p:cNvSpPr>
            <a:spLocks noGrp="1"/>
          </p:cNvSpPr>
          <p:nvPr>
            <p:ph idx="1"/>
          </p:nvPr>
        </p:nvSpPr>
        <p:spPr/>
        <p:txBody>
          <a:bodyPr/>
          <a:lstStyle/>
          <a:p>
            <a:r>
              <a:rPr lang="tr-TR" b="1" dirty="0">
                <a:solidFill>
                  <a:schemeClr val="accent3">
                    <a:lumMod val="75000"/>
                  </a:schemeClr>
                </a:solidFill>
              </a:rPr>
              <a:t>Doku tipi: </a:t>
            </a:r>
            <a:r>
              <a:rPr lang="tr-TR" dirty="0"/>
              <a:t>Deri, bağırsak, mesane, vajina gibi dokuların iyileşme potansiyeli çok yüksekken sinir, </a:t>
            </a:r>
            <a:r>
              <a:rPr lang="tr-TR" dirty="0" err="1"/>
              <a:t>fasya</a:t>
            </a:r>
            <a:r>
              <a:rPr lang="tr-TR" dirty="0"/>
              <a:t> gibi dokular çok geç iyileşir. </a:t>
            </a:r>
          </a:p>
          <a:p>
            <a:endParaRPr lang="tr-TR" dirty="0"/>
          </a:p>
        </p:txBody>
      </p:sp>
    </p:spTree>
    <p:extLst>
      <p:ext uri="{BB962C8B-B14F-4D97-AF65-F5344CB8AC3E}">
        <p14:creationId xmlns:p14="http://schemas.microsoft.com/office/powerpoint/2010/main" val="292363017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7D0DBE2-37C9-42DB-AF2D-18A0C422EF44}"/>
              </a:ext>
            </a:extLst>
          </p:cNvPr>
          <p:cNvSpPr>
            <a:spLocks noGrp="1"/>
          </p:cNvSpPr>
          <p:nvPr>
            <p:ph idx="1"/>
          </p:nvPr>
        </p:nvSpPr>
        <p:spPr/>
        <p:txBody>
          <a:bodyPr/>
          <a:lstStyle/>
          <a:p>
            <a:r>
              <a:rPr lang="tr-TR" b="1" dirty="0">
                <a:solidFill>
                  <a:schemeClr val="accent3">
                    <a:lumMod val="75000"/>
                  </a:schemeClr>
                </a:solidFill>
              </a:rPr>
              <a:t>Travma: </a:t>
            </a:r>
            <a:r>
              <a:rPr lang="tr-TR" dirty="0"/>
              <a:t>Yara üzerine olan travma, iyileşmeyi olumsuz etkiler. Bu sebeple yara yeri yeterli süre kapalı tutularak meydana gelebilecek travmalar engellenmelidir. </a:t>
            </a:r>
          </a:p>
        </p:txBody>
      </p:sp>
    </p:spTree>
    <p:extLst>
      <p:ext uri="{BB962C8B-B14F-4D97-AF65-F5344CB8AC3E}">
        <p14:creationId xmlns:p14="http://schemas.microsoft.com/office/powerpoint/2010/main" val="41828407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BD6007-960B-4D88-9141-DCB31190B968}"/>
              </a:ext>
            </a:extLst>
          </p:cNvPr>
          <p:cNvSpPr>
            <a:spLocks noGrp="1"/>
          </p:cNvSpPr>
          <p:nvPr>
            <p:ph idx="1"/>
          </p:nvPr>
        </p:nvSpPr>
        <p:spPr/>
        <p:txBody>
          <a:bodyPr/>
          <a:lstStyle/>
          <a:p>
            <a:r>
              <a:rPr lang="tr-TR" b="1" dirty="0">
                <a:solidFill>
                  <a:schemeClr val="accent3">
                    <a:lumMod val="75000"/>
                  </a:schemeClr>
                </a:solidFill>
              </a:rPr>
              <a:t>Çevre ısısı: </a:t>
            </a:r>
            <a:r>
              <a:rPr lang="tr-TR" dirty="0"/>
              <a:t>Artan ısı kan dolaşımını hızlandıracağından dolayı iyileşmeyi çabuklaştırabilir. Isı kaybı da yeni hücre oluşmasını ve çoğalmasını olumsuz etkiler, doku onarımı yavaşlar. </a:t>
            </a:r>
          </a:p>
        </p:txBody>
      </p:sp>
    </p:spTree>
    <p:extLst>
      <p:ext uri="{BB962C8B-B14F-4D97-AF65-F5344CB8AC3E}">
        <p14:creationId xmlns:p14="http://schemas.microsoft.com/office/powerpoint/2010/main" val="168034946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0B38195-E406-4B41-863F-4A94CCD7A265}"/>
              </a:ext>
            </a:extLst>
          </p:cNvPr>
          <p:cNvSpPr>
            <a:spLocks noGrp="1"/>
          </p:cNvSpPr>
          <p:nvPr>
            <p:ph idx="1"/>
          </p:nvPr>
        </p:nvSpPr>
        <p:spPr/>
        <p:txBody>
          <a:bodyPr/>
          <a:lstStyle/>
          <a:p>
            <a:r>
              <a:rPr lang="tr-TR" b="1" dirty="0">
                <a:solidFill>
                  <a:schemeClr val="accent3">
                    <a:lumMod val="75000"/>
                  </a:schemeClr>
                </a:solidFill>
              </a:rPr>
              <a:t>Sigara: </a:t>
            </a:r>
            <a:r>
              <a:rPr lang="tr-TR" dirty="0"/>
              <a:t>Sigara kanlanmayı bozarak yara iyileşmesini geciktirir. </a:t>
            </a:r>
          </a:p>
          <a:p>
            <a:r>
              <a:rPr lang="tr-TR" b="1" dirty="0">
                <a:solidFill>
                  <a:schemeClr val="accent3">
                    <a:lumMod val="75000"/>
                  </a:schemeClr>
                </a:solidFill>
              </a:rPr>
              <a:t>Yabancı cisim: </a:t>
            </a:r>
            <a:r>
              <a:rPr lang="tr-TR" dirty="0"/>
              <a:t>Yabancı cisimler dokuda reaksiyona sebep olarak iyileşmeyi geciktirir. </a:t>
            </a:r>
          </a:p>
        </p:txBody>
      </p:sp>
    </p:spTree>
    <p:extLst>
      <p:ext uri="{BB962C8B-B14F-4D97-AF65-F5344CB8AC3E}">
        <p14:creationId xmlns:p14="http://schemas.microsoft.com/office/powerpoint/2010/main" val="122189976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b="1" dirty="0">
                <a:solidFill>
                  <a:schemeClr val="accent3">
                    <a:lumMod val="75000"/>
                  </a:schemeClr>
                </a:solidFill>
              </a:rPr>
              <a:t>Beslenme durumu: </a:t>
            </a:r>
            <a:r>
              <a:rPr lang="tr-TR" dirty="0"/>
              <a:t>Yara iyileşmesinde önemli faktörlerden biri yeterli miktarda protein, vitamin ve minerallerin alınmasıdır. </a:t>
            </a:r>
          </a:p>
        </p:txBody>
      </p:sp>
    </p:spTree>
    <p:extLst>
      <p:ext uri="{BB962C8B-B14F-4D97-AF65-F5344CB8AC3E}">
        <p14:creationId xmlns:p14="http://schemas.microsoft.com/office/powerpoint/2010/main" val="105652651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3518A1F-23DA-4470-9E80-BA677B560A35}"/>
              </a:ext>
            </a:extLst>
          </p:cNvPr>
          <p:cNvSpPr>
            <a:spLocks noGrp="1"/>
          </p:cNvSpPr>
          <p:nvPr>
            <p:ph idx="1"/>
          </p:nvPr>
        </p:nvSpPr>
        <p:spPr/>
        <p:txBody>
          <a:bodyPr/>
          <a:lstStyle/>
          <a:p>
            <a:r>
              <a:rPr lang="tr-TR" b="1" dirty="0">
                <a:solidFill>
                  <a:schemeClr val="accent3">
                    <a:lumMod val="75000"/>
                  </a:schemeClr>
                </a:solidFill>
              </a:rPr>
              <a:t>Kronik hastalıklar: </a:t>
            </a:r>
            <a:r>
              <a:rPr lang="tr-TR" dirty="0"/>
              <a:t>Diyabet, dolaşım hastalıkları, karaciğer ve böbrek yetmezliği, anemi gibi sistemik hastalıklar yara iyileşmesini geciktirir. </a:t>
            </a:r>
          </a:p>
        </p:txBody>
      </p:sp>
    </p:spTree>
    <p:extLst>
      <p:ext uri="{BB962C8B-B14F-4D97-AF65-F5344CB8AC3E}">
        <p14:creationId xmlns:p14="http://schemas.microsoft.com/office/powerpoint/2010/main" val="167744406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34226D6-AB76-4B3B-B00D-7B7C58CA71A7}"/>
              </a:ext>
            </a:extLst>
          </p:cNvPr>
          <p:cNvSpPr>
            <a:spLocks noGrp="1"/>
          </p:cNvSpPr>
          <p:nvPr>
            <p:ph idx="1"/>
          </p:nvPr>
        </p:nvSpPr>
        <p:spPr/>
        <p:txBody>
          <a:bodyPr/>
          <a:lstStyle/>
          <a:p>
            <a:r>
              <a:rPr lang="tr-TR" b="1" dirty="0">
                <a:solidFill>
                  <a:schemeClr val="accent3">
                    <a:lumMod val="75000"/>
                  </a:schemeClr>
                </a:solidFill>
              </a:rPr>
              <a:t>İlaçlar: </a:t>
            </a:r>
            <a:r>
              <a:rPr lang="tr-TR" dirty="0"/>
              <a:t>Kortizon, </a:t>
            </a:r>
            <a:r>
              <a:rPr lang="tr-TR" dirty="0" err="1"/>
              <a:t>kemoterapötik</a:t>
            </a:r>
            <a:r>
              <a:rPr lang="tr-TR" dirty="0"/>
              <a:t> ve </a:t>
            </a:r>
            <a:r>
              <a:rPr lang="tr-TR" dirty="0" err="1"/>
              <a:t>antimetabolit</a:t>
            </a:r>
            <a:r>
              <a:rPr lang="tr-TR" dirty="0"/>
              <a:t> vb. ilaçlar iyileşme üzerinde olumsuz etkiye sahiptir. </a:t>
            </a:r>
            <a:r>
              <a:rPr lang="tr-TR" dirty="0" err="1"/>
              <a:t>Steroid</a:t>
            </a:r>
            <a:r>
              <a:rPr lang="tr-TR" dirty="0"/>
              <a:t> tedavisinin vücut direncini baskılayıcı bir etkisi vardır. İyileşme sürecini olumsuz etkileyebileceğinden </a:t>
            </a:r>
            <a:r>
              <a:rPr lang="tr-TR" dirty="0" err="1"/>
              <a:t>steroid</a:t>
            </a:r>
            <a:r>
              <a:rPr lang="tr-TR" dirty="0"/>
              <a:t> dozunun azaltılması gerekir. </a:t>
            </a:r>
          </a:p>
        </p:txBody>
      </p:sp>
    </p:spTree>
    <p:extLst>
      <p:ext uri="{BB962C8B-B14F-4D97-AF65-F5344CB8AC3E}">
        <p14:creationId xmlns:p14="http://schemas.microsoft.com/office/powerpoint/2010/main" val="192249895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6D1B1A8-C10C-43EA-A7FB-C8B5720BD866}"/>
              </a:ext>
            </a:extLst>
          </p:cNvPr>
          <p:cNvSpPr>
            <a:spLocks noGrp="1"/>
          </p:cNvSpPr>
          <p:nvPr>
            <p:ph idx="1"/>
          </p:nvPr>
        </p:nvSpPr>
        <p:spPr/>
        <p:txBody>
          <a:bodyPr/>
          <a:lstStyle/>
          <a:p>
            <a:r>
              <a:rPr lang="tr-TR" b="1" dirty="0">
                <a:solidFill>
                  <a:schemeClr val="accent3">
                    <a:lumMod val="75000"/>
                  </a:schemeClr>
                </a:solidFill>
              </a:rPr>
              <a:t>Enfeksiyon: </a:t>
            </a:r>
            <a:r>
              <a:rPr lang="tr-TR" dirty="0"/>
              <a:t>Enfeksiyon yara iyileşmesinde ciddi gecikmelere neden olur. </a:t>
            </a:r>
          </a:p>
          <a:p>
            <a:endParaRPr lang="tr-TR" dirty="0"/>
          </a:p>
        </p:txBody>
      </p:sp>
    </p:spTree>
    <p:extLst>
      <p:ext uri="{BB962C8B-B14F-4D97-AF65-F5344CB8AC3E}">
        <p14:creationId xmlns:p14="http://schemas.microsoft.com/office/powerpoint/2010/main" val="4161109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04864"/>
            <a:ext cx="8568952" cy="3627765"/>
          </a:xfrm>
        </p:spPr>
        <p:txBody>
          <a:bodyPr>
            <a:noAutofit/>
          </a:bodyPr>
          <a:lstStyle/>
          <a:p>
            <a:r>
              <a:rPr lang="tr-TR" b="1" dirty="0">
                <a:solidFill>
                  <a:schemeClr val="accent3">
                    <a:lumMod val="75000"/>
                  </a:schemeClr>
                </a:solidFill>
              </a:rPr>
              <a:t>Palyatif cerrahi: </a:t>
            </a:r>
            <a:r>
              <a:rPr lang="tr-TR" b="1" dirty="0"/>
              <a:t>Kesin tedavi yapılamayan durumlarda, semptomları hafifletip hastayı rahatlatmak amacıyla yapılan cerrahi müdahaledir (örneğin geçici olarak </a:t>
            </a:r>
            <a:r>
              <a:rPr lang="tr-TR" b="1" dirty="0" err="1"/>
              <a:t>trakeostomi</a:t>
            </a:r>
            <a:r>
              <a:rPr lang="tr-TR" b="1" dirty="0"/>
              <a:t> açılması). </a:t>
            </a:r>
          </a:p>
        </p:txBody>
      </p:sp>
    </p:spTree>
    <p:extLst>
      <p:ext uri="{BB962C8B-B14F-4D97-AF65-F5344CB8AC3E}">
        <p14:creationId xmlns:p14="http://schemas.microsoft.com/office/powerpoint/2010/main" val="100577815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dirty="0"/>
              <a:t>Cerrahi yaralarda gelişebilecek komplikasyonlar; </a:t>
            </a:r>
            <a:r>
              <a:rPr lang="tr-TR" dirty="0" err="1"/>
              <a:t>hematom</a:t>
            </a:r>
            <a:r>
              <a:rPr lang="tr-TR" dirty="0"/>
              <a:t>, </a:t>
            </a:r>
            <a:r>
              <a:rPr lang="tr-TR" dirty="0" err="1"/>
              <a:t>seroma</a:t>
            </a:r>
            <a:r>
              <a:rPr lang="tr-TR" dirty="0"/>
              <a:t>, enfeksiyon ve yara ayrılmasıdır. Bu komplikasyonlar yara iyileşmesini olumsuz etkileyen faktörlere bağlı gelişebilir. </a:t>
            </a:r>
          </a:p>
        </p:txBody>
      </p:sp>
      <p:sp>
        <p:nvSpPr>
          <p:cNvPr id="4" name="Başlık 1">
            <a:extLst>
              <a:ext uri="{FF2B5EF4-FFF2-40B4-BE49-F238E27FC236}">
                <a16:creationId xmlns:a16="http://schemas.microsoft.com/office/drawing/2014/main" id="{6D9A86AA-1AF9-4E57-ABAF-54DD4DE1D13D}"/>
              </a:ext>
            </a:extLst>
          </p:cNvPr>
          <p:cNvSpPr txBox="1">
            <a:spLocks/>
          </p:cNvSpPr>
          <p:nvPr/>
        </p:nvSpPr>
        <p:spPr>
          <a:xfrm>
            <a:off x="3071664" y="1269391"/>
            <a:ext cx="7920879" cy="1143000"/>
          </a:xfrm>
          <a:prstGeom prst="rect">
            <a:avLst/>
          </a:prstGeom>
        </p:spPr>
        <p:txBody>
          <a:bodyPr/>
          <a:lstStyle>
            <a:lvl1pPr algn="l" defTabSz="914400" rtl="0" eaLnBrk="1" latinLnBrk="0" hangingPunct="1">
              <a:spcBef>
                <a:spcPct val="0"/>
              </a:spcBef>
              <a:buNone/>
              <a:defRPr sz="4500" kern="1200">
                <a:solidFill>
                  <a:schemeClr val="tx1"/>
                </a:solidFill>
                <a:latin typeface="Montserrat-Black" panose="00000A00000000000000" pitchFamily="50" charset="-94"/>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a:t>Cerrahi Yara Komplikasyonları</a:t>
            </a:r>
            <a:endParaRPr lang="tr-TR" sz="2800" dirty="0"/>
          </a:p>
        </p:txBody>
      </p:sp>
    </p:spTree>
    <p:extLst>
      <p:ext uri="{BB962C8B-B14F-4D97-AF65-F5344CB8AC3E}">
        <p14:creationId xmlns:p14="http://schemas.microsoft.com/office/powerpoint/2010/main" val="62340579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7F50243-6207-47F0-B174-8D94C796C99F}"/>
              </a:ext>
            </a:extLst>
          </p:cNvPr>
          <p:cNvSpPr>
            <a:spLocks noGrp="1"/>
          </p:cNvSpPr>
          <p:nvPr>
            <p:ph idx="1"/>
          </p:nvPr>
        </p:nvSpPr>
        <p:spPr/>
        <p:txBody>
          <a:bodyPr/>
          <a:lstStyle/>
          <a:p>
            <a:r>
              <a:rPr lang="tr-TR" b="1" dirty="0" err="1"/>
              <a:t>Hematom</a:t>
            </a:r>
            <a:r>
              <a:rPr lang="tr-TR" b="1" dirty="0"/>
              <a:t>: </a:t>
            </a:r>
            <a:r>
              <a:rPr lang="tr-TR" dirty="0"/>
              <a:t>Yetersiz </a:t>
            </a:r>
            <a:r>
              <a:rPr lang="tr-TR" dirty="0" err="1"/>
              <a:t>hemostaz</a:t>
            </a:r>
            <a:r>
              <a:rPr lang="tr-TR" dirty="0"/>
              <a:t> yapılan, hipertansiyonu olan, aspirin ya da </a:t>
            </a:r>
            <a:r>
              <a:rPr lang="tr-TR" dirty="0" err="1"/>
              <a:t>antikoagülan</a:t>
            </a:r>
            <a:r>
              <a:rPr lang="tr-TR" dirty="0"/>
              <a:t> alan veya </a:t>
            </a:r>
            <a:r>
              <a:rPr lang="tr-TR" dirty="0" err="1"/>
              <a:t>koagülopatisi</a:t>
            </a:r>
            <a:r>
              <a:rPr lang="tr-TR" dirty="0"/>
              <a:t> (yaygın damar içi pıhtılaşma) olanlarda, yarada kan ve pıhtının toplanması sonucu </a:t>
            </a:r>
            <a:r>
              <a:rPr lang="tr-TR" dirty="0" err="1"/>
              <a:t>hematom</a:t>
            </a:r>
            <a:r>
              <a:rPr lang="tr-TR" dirty="0"/>
              <a:t> oluşur. </a:t>
            </a:r>
          </a:p>
        </p:txBody>
      </p:sp>
    </p:spTree>
    <p:extLst>
      <p:ext uri="{BB962C8B-B14F-4D97-AF65-F5344CB8AC3E}">
        <p14:creationId xmlns:p14="http://schemas.microsoft.com/office/powerpoint/2010/main" val="56274799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376F7AE-6C65-4169-AC52-91C3656C31AA}"/>
              </a:ext>
            </a:extLst>
          </p:cNvPr>
          <p:cNvSpPr>
            <a:spLocks noGrp="1"/>
          </p:cNvSpPr>
          <p:nvPr>
            <p:ph idx="1"/>
          </p:nvPr>
        </p:nvSpPr>
        <p:spPr/>
        <p:txBody>
          <a:bodyPr/>
          <a:lstStyle/>
          <a:p>
            <a:r>
              <a:rPr lang="tr-TR" dirty="0" err="1"/>
              <a:t>Hematom</a:t>
            </a:r>
            <a:r>
              <a:rPr lang="tr-TR" dirty="0"/>
              <a:t> yara kenarlarında kabarma, yara bölgesinde morarma, ağrı, şişlik ve yara kenarlarından kan sızması şeklinde görülür.</a:t>
            </a:r>
          </a:p>
        </p:txBody>
      </p:sp>
    </p:spTree>
    <p:extLst>
      <p:ext uri="{BB962C8B-B14F-4D97-AF65-F5344CB8AC3E}">
        <p14:creationId xmlns:p14="http://schemas.microsoft.com/office/powerpoint/2010/main" val="191998828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9E955B7-7779-4228-B7D4-B2084CB5A3F9}"/>
              </a:ext>
            </a:extLst>
          </p:cNvPr>
          <p:cNvSpPr>
            <a:spLocks noGrp="1"/>
          </p:cNvSpPr>
          <p:nvPr>
            <p:ph idx="1"/>
          </p:nvPr>
        </p:nvSpPr>
        <p:spPr/>
        <p:txBody>
          <a:bodyPr/>
          <a:lstStyle/>
          <a:p>
            <a:r>
              <a:rPr lang="tr-TR" dirty="0" err="1"/>
              <a:t>Hematom</a:t>
            </a:r>
            <a:r>
              <a:rPr lang="tr-TR" dirty="0"/>
              <a:t> tanısı konduğunda ameliyathane şartlarında yara açılır ve </a:t>
            </a:r>
            <a:r>
              <a:rPr lang="tr-TR" dirty="0" err="1"/>
              <a:t>hematom</a:t>
            </a:r>
            <a:r>
              <a:rPr lang="tr-TR" dirty="0"/>
              <a:t> boşaltılır, kanamaya neden olan damar bağlanarak </a:t>
            </a:r>
            <a:r>
              <a:rPr lang="tr-TR" dirty="0" err="1"/>
              <a:t>hemostaz</a:t>
            </a:r>
            <a:r>
              <a:rPr lang="tr-TR" dirty="0"/>
              <a:t> yapılır. Yara yeri tekrar drene edilir. </a:t>
            </a:r>
          </a:p>
        </p:txBody>
      </p:sp>
    </p:spTree>
    <p:extLst>
      <p:ext uri="{BB962C8B-B14F-4D97-AF65-F5344CB8AC3E}">
        <p14:creationId xmlns:p14="http://schemas.microsoft.com/office/powerpoint/2010/main" val="52614976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4355058-AFF0-41D1-965E-75E2BA5507EC}"/>
              </a:ext>
            </a:extLst>
          </p:cNvPr>
          <p:cNvSpPr>
            <a:spLocks noGrp="1"/>
          </p:cNvSpPr>
          <p:nvPr>
            <p:ph idx="1"/>
          </p:nvPr>
        </p:nvSpPr>
        <p:spPr/>
        <p:txBody>
          <a:bodyPr/>
          <a:lstStyle/>
          <a:p>
            <a:r>
              <a:rPr lang="tr-TR" dirty="0" err="1"/>
              <a:t>Yüzeyel</a:t>
            </a:r>
            <a:r>
              <a:rPr lang="tr-TR" dirty="0"/>
              <a:t> yaralarda oluşan </a:t>
            </a:r>
            <a:r>
              <a:rPr lang="tr-TR" dirty="0" err="1"/>
              <a:t>hematom</a:t>
            </a:r>
            <a:r>
              <a:rPr lang="tr-TR" dirty="0"/>
              <a:t> birkaç dikiş alınarak boşaltılır. Kanama devam ederse yara tamamen açılarak </a:t>
            </a:r>
            <a:r>
              <a:rPr lang="tr-TR" dirty="0" err="1"/>
              <a:t>hemostaz</a:t>
            </a:r>
            <a:r>
              <a:rPr lang="tr-TR" dirty="0"/>
              <a:t> yapılır. </a:t>
            </a:r>
          </a:p>
          <a:p>
            <a:pPr marL="68580" indent="0">
              <a:buNone/>
            </a:pPr>
            <a:endParaRPr lang="tr-TR" dirty="0"/>
          </a:p>
        </p:txBody>
      </p:sp>
    </p:spTree>
    <p:extLst>
      <p:ext uri="{BB962C8B-B14F-4D97-AF65-F5344CB8AC3E}">
        <p14:creationId xmlns:p14="http://schemas.microsoft.com/office/powerpoint/2010/main" val="426965648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1.bp.blogspot.com/-QvFTXS1yLF4/UaVwQiicssI/AAAAAAAAAZA/hOA58MbojUA/s1600/hemato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720" y="730113"/>
            <a:ext cx="7197030" cy="539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95327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b="1" dirty="0" err="1"/>
              <a:t>Seroma</a:t>
            </a:r>
            <a:r>
              <a:rPr lang="tr-TR" b="1" dirty="0"/>
              <a:t>: </a:t>
            </a:r>
            <a:r>
              <a:rPr lang="tr-TR" dirty="0"/>
              <a:t>Yarada kan ve cerahat dışında sıvı toplanmasıdır. </a:t>
            </a:r>
            <a:r>
              <a:rPr lang="tr-TR" dirty="0" err="1"/>
              <a:t>Seromalar</a:t>
            </a:r>
            <a:r>
              <a:rPr lang="tr-TR" dirty="0"/>
              <a:t>, sıklıkla </a:t>
            </a:r>
            <a:r>
              <a:rPr lang="tr-TR" dirty="0" err="1"/>
              <a:t>mastektomi</a:t>
            </a:r>
            <a:r>
              <a:rPr lang="tr-TR" dirty="0"/>
              <a:t> gibi deri </a:t>
            </a:r>
            <a:r>
              <a:rPr lang="tr-TR" dirty="0" err="1"/>
              <a:t>flebi</a:t>
            </a:r>
            <a:r>
              <a:rPr lang="tr-TR" dirty="0"/>
              <a:t> kaldırılan veya lenf </a:t>
            </a:r>
            <a:r>
              <a:rPr lang="tr-TR" dirty="0" err="1"/>
              <a:t>disseksiyonu</a:t>
            </a:r>
            <a:r>
              <a:rPr lang="tr-TR" dirty="0"/>
              <a:t> yapılan </a:t>
            </a:r>
            <a:r>
              <a:rPr lang="tr-TR" dirty="0" err="1"/>
              <a:t>aksiller</a:t>
            </a:r>
            <a:r>
              <a:rPr lang="tr-TR" dirty="0"/>
              <a:t> ve </a:t>
            </a:r>
            <a:r>
              <a:rPr lang="tr-TR" dirty="0" err="1"/>
              <a:t>inguinal</a:t>
            </a:r>
            <a:r>
              <a:rPr lang="tr-TR" dirty="0"/>
              <a:t> girişimler sonrası oluşur. Seroma oluşumunu önlemek için kapalı emici drenler yerleştirilir. </a:t>
            </a:r>
          </a:p>
        </p:txBody>
      </p:sp>
    </p:spTree>
    <p:extLst>
      <p:ext uri="{BB962C8B-B14F-4D97-AF65-F5344CB8AC3E}">
        <p14:creationId xmlns:p14="http://schemas.microsoft.com/office/powerpoint/2010/main" val="215272544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709991A-DA54-452C-B21D-A5BC643EEF58}"/>
              </a:ext>
            </a:extLst>
          </p:cNvPr>
          <p:cNvSpPr>
            <a:spLocks noGrp="1"/>
          </p:cNvSpPr>
          <p:nvPr>
            <p:ph idx="1"/>
          </p:nvPr>
        </p:nvSpPr>
        <p:spPr/>
        <p:txBody>
          <a:bodyPr/>
          <a:lstStyle/>
          <a:p>
            <a:r>
              <a:rPr lang="tr-TR" dirty="0"/>
              <a:t>Bunun sonucu ameliyat bölgesinde dolgunluk ve gerginlik olur. Bu bölgeye ponksiyon yapılarak sıvı </a:t>
            </a:r>
            <a:r>
              <a:rPr lang="tr-TR" dirty="0" err="1"/>
              <a:t>aspire</a:t>
            </a:r>
            <a:r>
              <a:rPr lang="tr-TR" dirty="0"/>
              <a:t> edilir. </a:t>
            </a:r>
            <a:r>
              <a:rPr lang="tr-TR" dirty="0" err="1"/>
              <a:t>Seromalar</a:t>
            </a:r>
            <a:r>
              <a:rPr lang="tr-TR" dirty="0"/>
              <a:t> yara iyileşmesini geciktirdiği ve bakteri çoğalmasına uygun bir ortam oluşturduğu için boşaltılmaları gerekir. </a:t>
            </a:r>
          </a:p>
        </p:txBody>
      </p:sp>
    </p:spTree>
    <p:extLst>
      <p:ext uri="{BB962C8B-B14F-4D97-AF65-F5344CB8AC3E}">
        <p14:creationId xmlns:p14="http://schemas.microsoft.com/office/powerpoint/2010/main" val="121578177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46A6AB4-6E87-466C-B390-9E5DF55B0663}"/>
              </a:ext>
            </a:extLst>
          </p:cNvPr>
          <p:cNvSpPr>
            <a:spLocks noGrp="1"/>
          </p:cNvSpPr>
          <p:nvPr>
            <p:ph idx="1"/>
          </p:nvPr>
        </p:nvSpPr>
        <p:spPr/>
        <p:txBody>
          <a:bodyPr/>
          <a:lstStyle/>
          <a:p>
            <a:r>
              <a:rPr lang="tr-TR" dirty="0"/>
              <a:t>İğne, </a:t>
            </a:r>
            <a:r>
              <a:rPr lang="tr-TR" dirty="0" err="1"/>
              <a:t>aspirasyon</a:t>
            </a:r>
            <a:r>
              <a:rPr lang="tr-TR" dirty="0"/>
              <a:t> ve basınçlı pansuman tatbik etmek gerekir. Buna rağmen tekrarlayan </a:t>
            </a:r>
            <a:r>
              <a:rPr lang="tr-TR" dirty="0" err="1"/>
              <a:t>seromalar</a:t>
            </a:r>
            <a:r>
              <a:rPr lang="tr-TR" dirty="0"/>
              <a:t> geliştiğinde yeniden kapalı emici dren yerleştirilir.</a:t>
            </a:r>
          </a:p>
        </p:txBody>
      </p:sp>
    </p:spTree>
    <p:extLst>
      <p:ext uri="{BB962C8B-B14F-4D97-AF65-F5344CB8AC3E}">
        <p14:creationId xmlns:p14="http://schemas.microsoft.com/office/powerpoint/2010/main" val="9399612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www.danmedj.dk/portal/pls/portal/docs/1/92169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48" y="476672"/>
            <a:ext cx="4739380" cy="2765687"/>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www.rbcp.org.br/imagens/v28n1a18-fig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056" y="2353341"/>
            <a:ext cx="5112568" cy="386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613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76872"/>
            <a:ext cx="8568952" cy="3555757"/>
          </a:xfrm>
        </p:spPr>
        <p:txBody>
          <a:bodyPr>
            <a:noAutofit/>
          </a:bodyPr>
          <a:lstStyle/>
          <a:p>
            <a:r>
              <a:rPr lang="tr-TR" b="1" dirty="0">
                <a:solidFill>
                  <a:schemeClr val="accent3">
                    <a:lumMod val="75000"/>
                  </a:schemeClr>
                </a:solidFill>
              </a:rPr>
              <a:t>Radikal (</a:t>
            </a:r>
            <a:r>
              <a:rPr lang="tr-TR" b="1" dirty="0" err="1">
                <a:solidFill>
                  <a:schemeClr val="accent3">
                    <a:lumMod val="75000"/>
                  </a:schemeClr>
                </a:solidFill>
              </a:rPr>
              <a:t>küratif</a:t>
            </a:r>
            <a:r>
              <a:rPr lang="tr-TR" b="1" dirty="0">
                <a:solidFill>
                  <a:schemeClr val="accent3">
                    <a:lumMod val="75000"/>
                  </a:schemeClr>
                </a:solidFill>
              </a:rPr>
              <a:t>) cerrahi: </a:t>
            </a:r>
            <a:r>
              <a:rPr lang="tr-TR" b="1" dirty="0"/>
              <a:t>Patolojik oluşumu ortadan kaldırmak, esas tedaviyi sağlamak için yapılan cerrahi müdahaledir (örneğin safra kesesinin çıkarılması). </a:t>
            </a:r>
          </a:p>
        </p:txBody>
      </p:sp>
    </p:spTree>
    <p:extLst>
      <p:ext uri="{BB962C8B-B14F-4D97-AF65-F5344CB8AC3E}">
        <p14:creationId xmlns:p14="http://schemas.microsoft.com/office/powerpoint/2010/main" val="349491761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FB7D378-050F-4DCF-9BE1-BF7F07E930C7}"/>
              </a:ext>
            </a:extLst>
          </p:cNvPr>
          <p:cNvSpPr>
            <a:spLocks noGrp="1"/>
          </p:cNvSpPr>
          <p:nvPr>
            <p:ph idx="1"/>
          </p:nvPr>
        </p:nvSpPr>
        <p:spPr/>
        <p:txBody>
          <a:bodyPr/>
          <a:lstStyle/>
          <a:p>
            <a:r>
              <a:rPr lang="tr-TR" sz="2800" b="1" dirty="0">
                <a:solidFill>
                  <a:srgbClr val="C00000"/>
                </a:solidFill>
              </a:rPr>
              <a:t>Yara enfeksiyonu: </a:t>
            </a:r>
            <a:r>
              <a:rPr lang="tr-TR" sz="2800" dirty="0"/>
              <a:t>Cerrahi alan enfeksiyonları olarak isimlendirilmektedir. Yara enfeksiyonlarına en sık </a:t>
            </a:r>
            <a:r>
              <a:rPr lang="tr-TR" sz="2800" b="1" dirty="0" err="1">
                <a:solidFill>
                  <a:srgbClr val="FFC000"/>
                </a:solidFill>
              </a:rPr>
              <a:t>stafilokokkus</a:t>
            </a:r>
            <a:r>
              <a:rPr lang="tr-TR" sz="2800" b="1" dirty="0">
                <a:solidFill>
                  <a:srgbClr val="FFC000"/>
                </a:solidFill>
              </a:rPr>
              <a:t> </a:t>
            </a:r>
            <a:r>
              <a:rPr lang="tr-TR" sz="2800" b="1" dirty="0" err="1">
                <a:solidFill>
                  <a:srgbClr val="FFC000"/>
                </a:solidFill>
              </a:rPr>
              <a:t>aureus</a:t>
            </a:r>
            <a:r>
              <a:rPr lang="tr-TR" sz="2800" dirty="0"/>
              <a:t> neden olur. Yara enfeksiyonunu etkileyen çevre, hasta ve cerrahi teknikle ilgili çok sayıda faktör vardır. </a:t>
            </a:r>
          </a:p>
          <a:p>
            <a:endParaRPr lang="tr-TR" dirty="0"/>
          </a:p>
        </p:txBody>
      </p:sp>
    </p:spTree>
    <p:extLst>
      <p:ext uri="{BB962C8B-B14F-4D97-AF65-F5344CB8AC3E}">
        <p14:creationId xmlns:p14="http://schemas.microsoft.com/office/powerpoint/2010/main" val="284790679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CD98EAC-AF23-4523-988A-06EEFE95F68F}"/>
              </a:ext>
            </a:extLst>
          </p:cNvPr>
          <p:cNvSpPr>
            <a:spLocks noGrp="1"/>
          </p:cNvSpPr>
          <p:nvPr>
            <p:ph idx="1"/>
          </p:nvPr>
        </p:nvSpPr>
        <p:spPr/>
        <p:txBody>
          <a:bodyPr/>
          <a:lstStyle/>
          <a:p>
            <a:r>
              <a:rPr lang="tr-TR" sz="2800" dirty="0"/>
              <a:t>Yara enfeksiyonunun önlenmesinde ameliyat bölgesinin temizliği ve hazırlanması, dikkatli cerrahi teknik ve yara drenajı yara enfeksiyonunu azaltan önemli faktörlerdir. Yarada enfeksiyon genellikle ameliyat sonrası </a:t>
            </a:r>
            <a:r>
              <a:rPr lang="tr-TR" sz="2800" b="1" dirty="0">
                <a:solidFill>
                  <a:srgbClr val="FFC000"/>
                </a:solidFill>
              </a:rPr>
              <a:t>4.-8. günlerde </a:t>
            </a:r>
            <a:r>
              <a:rPr lang="tr-TR" sz="2800" dirty="0"/>
              <a:t>ortaya çıkar. </a:t>
            </a:r>
            <a:endParaRPr lang="tr-TR" dirty="0"/>
          </a:p>
        </p:txBody>
      </p:sp>
    </p:spTree>
    <p:extLst>
      <p:ext uri="{BB962C8B-B14F-4D97-AF65-F5344CB8AC3E}">
        <p14:creationId xmlns:p14="http://schemas.microsoft.com/office/powerpoint/2010/main" val="16445887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0CDDE91-2883-4E65-9172-F559B314C9D3}"/>
              </a:ext>
            </a:extLst>
          </p:cNvPr>
          <p:cNvSpPr>
            <a:spLocks noGrp="1"/>
          </p:cNvSpPr>
          <p:nvPr>
            <p:ph idx="1"/>
          </p:nvPr>
        </p:nvSpPr>
        <p:spPr/>
        <p:txBody>
          <a:bodyPr/>
          <a:lstStyle/>
          <a:p>
            <a:r>
              <a:rPr lang="tr-TR" sz="2800" dirty="0"/>
              <a:t>Cerahat oluşan yara enfeksiyonlarında, yaranın açılarak cerahatin drene edilmesi ve temizlenmesi gerekir. Yaradan kültür alınır ve kültür sonucuna göre uygun antibiyotik kullanılır. </a:t>
            </a:r>
          </a:p>
        </p:txBody>
      </p:sp>
    </p:spTree>
    <p:extLst>
      <p:ext uri="{BB962C8B-B14F-4D97-AF65-F5344CB8AC3E}">
        <p14:creationId xmlns:p14="http://schemas.microsoft.com/office/powerpoint/2010/main" val="389766278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upload.wikimedia.org/wikipedia/commons/d/d3/Staphylococcus_aureus_VISA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002" y="651625"/>
            <a:ext cx="6973510" cy="535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78499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596FE09-AD38-40A5-A503-0269F20DF1D3}"/>
              </a:ext>
            </a:extLst>
          </p:cNvPr>
          <p:cNvSpPr>
            <a:spLocks noGrp="1"/>
          </p:cNvSpPr>
          <p:nvPr>
            <p:ph idx="1"/>
          </p:nvPr>
        </p:nvSpPr>
        <p:spPr>
          <a:xfrm>
            <a:off x="3071664" y="2132856"/>
            <a:ext cx="8568952" cy="3699773"/>
          </a:xfrm>
        </p:spPr>
        <p:txBody>
          <a:bodyPr/>
          <a:lstStyle/>
          <a:p>
            <a:r>
              <a:rPr lang="tr-TR" sz="2800" b="1" dirty="0">
                <a:solidFill>
                  <a:srgbClr val="C00000"/>
                </a:solidFill>
              </a:rPr>
              <a:t>Yara ayrılması: </a:t>
            </a:r>
            <a:r>
              <a:rPr lang="tr-TR" sz="2800" dirty="0"/>
              <a:t>Cerrahi yaranın kısmen veya tamamen ayrılmasına yara ayrılması, karın duvarının tüm tabakalarının ayrılması sonucu karın içi organların dışarı çıkmasına </a:t>
            </a:r>
            <a:r>
              <a:rPr lang="tr-TR" sz="2800" b="1" dirty="0" err="1">
                <a:solidFill>
                  <a:srgbClr val="FFC000"/>
                </a:solidFill>
              </a:rPr>
              <a:t>evisserasyon</a:t>
            </a:r>
            <a:r>
              <a:rPr lang="tr-TR" sz="2800" dirty="0"/>
              <a:t> denir. Bu acil müdahale gerektiren bir durumdur. </a:t>
            </a:r>
            <a:endParaRPr lang="tr-TR" dirty="0"/>
          </a:p>
        </p:txBody>
      </p:sp>
    </p:spTree>
    <p:extLst>
      <p:ext uri="{BB962C8B-B14F-4D97-AF65-F5344CB8AC3E}">
        <p14:creationId xmlns:p14="http://schemas.microsoft.com/office/powerpoint/2010/main" val="241737890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7195582-570E-4C22-8E20-CBDA4DDC976A}"/>
              </a:ext>
            </a:extLst>
          </p:cNvPr>
          <p:cNvSpPr>
            <a:spLocks noGrp="1"/>
          </p:cNvSpPr>
          <p:nvPr>
            <p:ph idx="1"/>
          </p:nvPr>
        </p:nvSpPr>
        <p:spPr>
          <a:xfrm>
            <a:off x="3071664" y="2132856"/>
            <a:ext cx="8496944" cy="3699773"/>
          </a:xfrm>
        </p:spPr>
        <p:txBody>
          <a:bodyPr/>
          <a:lstStyle/>
          <a:p>
            <a:r>
              <a:rPr lang="tr-TR" sz="2800" dirty="0"/>
              <a:t>Yara ayrılması tek bir faktörden ziyade birçok faktörün etkilemesi sonucu oluşur. Yara ayrılmasından sorumlu birçok sistemik ve lokal faktörler vardır. Daha önce anlatılan iyileşmeyi kötü etkileyen faktörler yara ayrılmasına neden olabilir. </a:t>
            </a:r>
          </a:p>
          <a:p>
            <a:endParaRPr lang="tr-TR" dirty="0"/>
          </a:p>
        </p:txBody>
      </p:sp>
    </p:spTree>
    <p:extLst>
      <p:ext uri="{BB962C8B-B14F-4D97-AF65-F5344CB8AC3E}">
        <p14:creationId xmlns:p14="http://schemas.microsoft.com/office/powerpoint/2010/main" val="377664130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7F06309-2C85-4C66-8842-7817911D4ADC}"/>
              </a:ext>
            </a:extLst>
          </p:cNvPr>
          <p:cNvSpPr>
            <a:spLocks noGrp="1"/>
          </p:cNvSpPr>
          <p:nvPr>
            <p:ph idx="1"/>
          </p:nvPr>
        </p:nvSpPr>
        <p:spPr>
          <a:xfrm>
            <a:off x="3071664" y="2132856"/>
            <a:ext cx="8640960" cy="3699773"/>
          </a:xfrm>
        </p:spPr>
        <p:txBody>
          <a:bodyPr/>
          <a:lstStyle/>
          <a:p>
            <a:r>
              <a:rPr lang="tr-TR" sz="2800" dirty="0"/>
              <a:t>Yaranın tabakalar halinde kapatılması en önemli faktördür. Açılan katların dikkatli bir şekilde karşılıklı dikilmesi gerekir. Karın içi basıncını artıran durumlarda yara ayrılması riski artar. Yarada enfeksiyon ve </a:t>
            </a:r>
            <a:r>
              <a:rPr lang="tr-TR" sz="2800" dirty="0" err="1"/>
              <a:t>hematomun</a:t>
            </a:r>
            <a:r>
              <a:rPr lang="tr-TR" sz="2800" dirty="0"/>
              <a:t> varlığı da yara ayrılması riskini arttırır. </a:t>
            </a:r>
            <a:endParaRPr lang="tr-TR" dirty="0"/>
          </a:p>
        </p:txBody>
      </p:sp>
    </p:spTree>
    <p:extLst>
      <p:ext uri="{BB962C8B-B14F-4D97-AF65-F5344CB8AC3E}">
        <p14:creationId xmlns:p14="http://schemas.microsoft.com/office/powerpoint/2010/main" val="207205640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4DF259B-7A34-4523-84E6-D08FA2148B4A}"/>
              </a:ext>
            </a:extLst>
          </p:cNvPr>
          <p:cNvSpPr>
            <a:spLocks noGrp="1"/>
          </p:cNvSpPr>
          <p:nvPr>
            <p:ph idx="1"/>
          </p:nvPr>
        </p:nvSpPr>
        <p:spPr>
          <a:xfrm>
            <a:off x="3071664" y="2132856"/>
            <a:ext cx="8496944" cy="3699773"/>
          </a:xfrm>
        </p:spPr>
        <p:txBody>
          <a:bodyPr/>
          <a:lstStyle/>
          <a:p>
            <a:r>
              <a:rPr lang="tr-TR" sz="2800" dirty="0"/>
              <a:t>Yara ayrılması genellikle ameliyatın </a:t>
            </a:r>
            <a:r>
              <a:rPr lang="tr-TR" sz="2800" b="1" dirty="0">
                <a:solidFill>
                  <a:srgbClr val="FFC000"/>
                </a:solidFill>
              </a:rPr>
              <a:t>4.-5. gününde </a:t>
            </a:r>
            <a:r>
              <a:rPr lang="tr-TR" sz="2800" dirty="0"/>
              <a:t>görülür. İlk belirti yaradan kanlı bir sıvının gelmesidir. Hastada şiddetli bir öksürme veya öğürme ile birlikte birden </a:t>
            </a:r>
            <a:r>
              <a:rPr lang="tr-TR" sz="2800" dirty="0" err="1"/>
              <a:t>evisserasyon</a:t>
            </a:r>
            <a:r>
              <a:rPr lang="tr-TR" sz="2800" dirty="0"/>
              <a:t> oluşur. </a:t>
            </a:r>
            <a:endParaRPr lang="tr-TR" dirty="0"/>
          </a:p>
        </p:txBody>
      </p:sp>
    </p:spTree>
    <p:extLst>
      <p:ext uri="{BB962C8B-B14F-4D97-AF65-F5344CB8AC3E}">
        <p14:creationId xmlns:p14="http://schemas.microsoft.com/office/powerpoint/2010/main" val="340431902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C214EA0-C5FD-4A6B-BB0E-753096EE1ADF}"/>
              </a:ext>
            </a:extLst>
          </p:cNvPr>
          <p:cNvSpPr>
            <a:spLocks noGrp="1"/>
          </p:cNvSpPr>
          <p:nvPr>
            <p:ph idx="1"/>
          </p:nvPr>
        </p:nvSpPr>
        <p:spPr>
          <a:xfrm>
            <a:off x="3071664" y="2060848"/>
            <a:ext cx="8568952" cy="3771781"/>
          </a:xfrm>
        </p:spPr>
        <p:txBody>
          <a:bodyPr/>
          <a:lstStyle/>
          <a:p>
            <a:r>
              <a:rPr lang="tr-TR" sz="2800" dirty="0"/>
              <a:t>Yarası açılmış veya </a:t>
            </a:r>
            <a:r>
              <a:rPr lang="tr-TR" sz="2800" dirty="0" err="1"/>
              <a:t>evisserasyon</a:t>
            </a:r>
            <a:r>
              <a:rPr lang="tr-TR" sz="2800" dirty="0"/>
              <a:t> gelişmiş hastanın dışarı çıkan bağırsakları ıslak steril bir kompres ile kapatılır ve hemen ameliyata alınır. </a:t>
            </a:r>
          </a:p>
        </p:txBody>
      </p:sp>
    </p:spTree>
    <p:extLst>
      <p:ext uri="{BB962C8B-B14F-4D97-AF65-F5344CB8AC3E}">
        <p14:creationId xmlns:p14="http://schemas.microsoft.com/office/powerpoint/2010/main" val="92134623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323652"/>
            <a:ext cx="7704856" cy="3508977"/>
          </a:xfrm>
        </p:spPr>
        <p:txBody>
          <a:bodyPr>
            <a:noAutofit/>
          </a:bodyPr>
          <a:lstStyle/>
          <a:p>
            <a:r>
              <a:rPr lang="tr-TR" dirty="0"/>
              <a:t>Ameliyat sonrası cerrahi yara takibi çok önemlidir. Yara bakımı hemşire ve doktorun sorumluluğundadır. </a:t>
            </a:r>
          </a:p>
          <a:p>
            <a:r>
              <a:rPr lang="tr-TR" dirty="0"/>
              <a:t>Cerrahi yaraların bakımında en önemli hemşirelik bakımları; yaranın kontrolü, yaranın temiz tutulması ve dren varsa kontrol edilmesidir. </a:t>
            </a:r>
          </a:p>
        </p:txBody>
      </p:sp>
      <p:pic>
        <p:nvPicPr>
          <p:cNvPr id="21506" name="Picture 2" descr="http://hemhiz.med.ege.edu.tr/files/images/stom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2344" y="235928"/>
            <a:ext cx="2815208" cy="2121181"/>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1">
            <a:extLst>
              <a:ext uri="{FF2B5EF4-FFF2-40B4-BE49-F238E27FC236}">
                <a16:creationId xmlns:a16="http://schemas.microsoft.com/office/drawing/2014/main" id="{8ECE79C4-F5D6-4EF7-AE61-221163AADBF4}"/>
              </a:ext>
            </a:extLst>
          </p:cNvPr>
          <p:cNvSpPr txBox="1">
            <a:spLocks/>
          </p:cNvSpPr>
          <p:nvPr/>
        </p:nvSpPr>
        <p:spPr>
          <a:xfrm>
            <a:off x="3071664" y="1349896"/>
            <a:ext cx="7920879" cy="1143000"/>
          </a:xfrm>
          <a:prstGeom prst="rect">
            <a:avLst/>
          </a:prstGeom>
        </p:spPr>
        <p:txBody>
          <a:bodyPr/>
          <a:lstStyle>
            <a:lvl1pPr algn="l" defTabSz="914400" rtl="0" eaLnBrk="1" latinLnBrk="0" hangingPunct="1">
              <a:spcBef>
                <a:spcPct val="0"/>
              </a:spcBef>
              <a:buNone/>
              <a:defRPr sz="4500" kern="1200">
                <a:solidFill>
                  <a:schemeClr val="tx1"/>
                </a:solidFill>
                <a:latin typeface="Montserrat-Black" panose="00000A00000000000000" pitchFamily="50" charset="-94"/>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200" b="1" dirty="0"/>
              <a:t>Yarada Bakım</a:t>
            </a:r>
            <a:endParaRPr lang="tr-TR" sz="3200" dirty="0"/>
          </a:p>
        </p:txBody>
      </p:sp>
    </p:spTree>
    <p:extLst>
      <p:ext uri="{BB962C8B-B14F-4D97-AF65-F5344CB8AC3E}">
        <p14:creationId xmlns:p14="http://schemas.microsoft.com/office/powerpoint/2010/main" val="339981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1234997" y="1382639"/>
            <a:ext cx="9728354" cy="442429"/>
          </a:xfrm>
          <a:prstGeom prst="rect">
            <a:avLst/>
          </a:prstGeom>
        </p:spPr>
        <p:txBody>
          <a:bodyPr vert="horz" wrap="square" lIns="0" tIns="11430" rIns="0" bIns="0" rtlCol="0">
            <a:spAutoFit/>
          </a:bodyPr>
          <a:lstStyle/>
          <a:p>
            <a:pPr marL="3309620" marR="5080" indent="0">
              <a:lnSpc>
                <a:spcPct val="100000"/>
              </a:lnSpc>
              <a:spcBef>
                <a:spcPts val="90"/>
              </a:spcBef>
              <a:buNone/>
            </a:pPr>
            <a:r>
              <a:rPr lang="tr-TR" b="1" spc="-30" dirty="0" smtClean="0"/>
              <a:t> </a:t>
            </a:r>
            <a:r>
              <a:rPr lang="tr-TR" b="1" spc="-30" dirty="0" smtClean="0">
                <a:latin typeface="Calibri" panose="020F0502020204030204" pitchFamily="34" charset="0"/>
                <a:cs typeface="Calibri" panose="020F0502020204030204" pitchFamily="34" charset="0"/>
              </a:rPr>
              <a:t>Hemşirelik</a:t>
            </a:r>
            <a:endParaRPr b="1" spc="-30" dirty="0">
              <a:latin typeface="Calibri" panose="020F0502020204030204" pitchFamily="34" charset="0"/>
              <a:cs typeface="Calibri" panose="020F0502020204030204" pitchFamily="34" charset="0"/>
            </a:endParaRPr>
          </a:p>
        </p:txBody>
      </p:sp>
      <p:sp>
        <p:nvSpPr>
          <p:cNvPr id="3" name="object 3"/>
          <p:cNvSpPr txBox="1"/>
          <p:nvPr/>
        </p:nvSpPr>
        <p:spPr>
          <a:xfrm>
            <a:off x="4831674" y="3286481"/>
            <a:ext cx="5356225" cy="444352"/>
          </a:xfrm>
          <a:prstGeom prst="rect">
            <a:avLst/>
          </a:prstGeom>
        </p:spPr>
        <p:txBody>
          <a:bodyPr vert="horz" wrap="square" lIns="0" tIns="13335" rIns="0" bIns="0" rtlCol="0">
            <a:spAutoFit/>
          </a:bodyPr>
          <a:lstStyle/>
          <a:p>
            <a:pPr marL="12700" marR="5080">
              <a:lnSpc>
                <a:spcPct val="100000"/>
              </a:lnSpc>
              <a:spcBef>
                <a:spcPts val="105"/>
              </a:spcBef>
            </a:pPr>
            <a:r>
              <a:rPr lang="tr-TR" sz="2800" b="1" spc="-10" dirty="0" smtClean="0">
                <a:solidFill>
                  <a:srgbClr val="010202"/>
                </a:solidFill>
                <a:latin typeface="Calibri" panose="020F0502020204030204" pitchFamily="34" charset="0"/>
                <a:cs typeface="Calibri" panose="020F0502020204030204" pitchFamily="34" charset="0"/>
              </a:rPr>
              <a:t>Cerrahi Hastalıklar </a:t>
            </a:r>
            <a:r>
              <a:rPr lang="tr-TR" sz="2800" b="1" spc="-10" dirty="0">
                <a:solidFill>
                  <a:srgbClr val="010202"/>
                </a:solidFill>
                <a:latin typeface="Calibri" panose="020F0502020204030204" pitchFamily="34" charset="0"/>
                <a:cs typeface="Calibri" panose="020F0502020204030204" pitchFamily="34" charset="0"/>
              </a:rPr>
              <a:t>Hemşireliği</a:t>
            </a:r>
            <a:endParaRPr sz="2800" dirty="0">
              <a:latin typeface="Calibri" panose="020F0502020204030204" pitchFamily="34" charset="0"/>
              <a:cs typeface="Calibri" panose="020F0502020204030204" pitchFamily="34" charset="0"/>
            </a:endParaRPr>
          </a:p>
        </p:txBody>
      </p:sp>
      <p:sp>
        <p:nvSpPr>
          <p:cNvPr id="4" name="object 4"/>
          <p:cNvSpPr txBox="1"/>
          <p:nvPr/>
        </p:nvSpPr>
        <p:spPr>
          <a:xfrm>
            <a:off x="5735960" y="4420016"/>
            <a:ext cx="4507818" cy="1778692"/>
          </a:xfrm>
          <a:prstGeom prst="rect">
            <a:avLst/>
          </a:prstGeom>
        </p:spPr>
        <p:txBody>
          <a:bodyPr vert="horz" wrap="square" lIns="0" tIns="87630" rIns="0" bIns="0" rtlCol="0">
            <a:spAutoFit/>
          </a:bodyPr>
          <a:lstStyle/>
          <a:p>
            <a:pPr marL="12700">
              <a:lnSpc>
                <a:spcPct val="100000"/>
              </a:lnSpc>
              <a:spcBef>
                <a:spcPts val="690"/>
              </a:spcBef>
            </a:pPr>
            <a:r>
              <a:rPr sz="2000" b="1" spc="-10" dirty="0">
                <a:solidFill>
                  <a:srgbClr val="010202"/>
                </a:solidFill>
                <a:latin typeface="Calibri" panose="020F0502020204030204" pitchFamily="34" charset="0"/>
                <a:cs typeface="Calibri" panose="020F0502020204030204" pitchFamily="34" charset="0"/>
              </a:rPr>
              <a:t>Dersin Haftası: </a:t>
            </a:r>
            <a:r>
              <a:rPr lang="tr-TR" sz="2000" dirty="0">
                <a:solidFill>
                  <a:srgbClr val="010202"/>
                </a:solidFill>
                <a:latin typeface="Calibri" panose="020F0502020204030204" pitchFamily="34" charset="0"/>
                <a:cs typeface="Calibri" panose="020F0502020204030204" pitchFamily="34" charset="0"/>
              </a:rPr>
              <a:t>1</a:t>
            </a:r>
            <a:r>
              <a:rPr lang="tr-TR" sz="2000" dirty="0" smtClean="0">
                <a:solidFill>
                  <a:srgbClr val="010202"/>
                </a:solidFill>
                <a:latin typeface="Calibri" panose="020F0502020204030204" pitchFamily="34" charset="0"/>
                <a:cs typeface="Calibri" panose="020F0502020204030204" pitchFamily="34" charset="0"/>
              </a:rPr>
              <a:t> </a:t>
            </a:r>
            <a:r>
              <a:rPr sz="2000" dirty="0">
                <a:solidFill>
                  <a:srgbClr val="010202"/>
                </a:solidFill>
                <a:latin typeface="Calibri" panose="020F0502020204030204" pitchFamily="34" charset="0"/>
                <a:cs typeface="Calibri" panose="020F0502020204030204" pitchFamily="34" charset="0"/>
              </a:rPr>
              <a:t>.</a:t>
            </a:r>
            <a:r>
              <a:rPr sz="2000" spc="30" dirty="0">
                <a:solidFill>
                  <a:srgbClr val="010202"/>
                </a:solidFill>
                <a:latin typeface="Calibri" panose="020F0502020204030204" pitchFamily="34" charset="0"/>
                <a:cs typeface="Calibri" panose="020F0502020204030204" pitchFamily="34" charset="0"/>
              </a:rPr>
              <a:t> </a:t>
            </a:r>
            <a:r>
              <a:rPr sz="2000" spc="-10" dirty="0" err="1" smtClean="0">
                <a:solidFill>
                  <a:srgbClr val="010202"/>
                </a:solidFill>
                <a:latin typeface="Calibri" panose="020F0502020204030204" pitchFamily="34" charset="0"/>
                <a:cs typeface="Calibri" panose="020F0502020204030204" pitchFamily="34" charset="0"/>
              </a:rPr>
              <a:t>Hafta</a:t>
            </a:r>
            <a:endParaRPr lang="tr-TR" sz="2000" spc="-10" dirty="0">
              <a:solidFill>
                <a:srgbClr val="010202"/>
              </a:solidFill>
              <a:latin typeface="Calibri" panose="020F0502020204030204" pitchFamily="34" charset="0"/>
              <a:cs typeface="Calibri" panose="020F0502020204030204" pitchFamily="34" charset="0"/>
            </a:endParaRPr>
          </a:p>
          <a:p>
            <a:pPr marL="12700">
              <a:lnSpc>
                <a:spcPct val="100000"/>
              </a:lnSpc>
              <a:spcBef>
                <a:spcPts val="595"/>
              </a:spcBef>
            </a:pPr>
            <a:r>
              <a:rPr sz="2000" spc="-15" dirty="0" smtClean="0">
                <a:solidFill>
                  <a:srgbClr val="010202"/>
                </a:solidFill>
                <a:latin typeface="Calibri" panose="020F0502020204030204" pitchFamily="34" charset="0"/>
                <a:cs typeface="Calibri" panose="020F0502020204030204" pitchFamily="34" charset="0"/>
              </a:rPr>
              <a:t>Dr</a:t>
            </a:r>
            <a:r>
              <a:rPr sz="2000" spc="-15" dirty="0">
                <a:solidFill>
                  <a:srgbClr val="010202"/>
                </a:solidFill>
                <a:latin typeface="Calibri" panose="020F0502020204030204" pitchFamily="34" charset="0"/>
                <a:cs typeface="Calibri" panose="020F0502020204030204" pitchFamily="34" charset="0"/>
              </a:rPr>
              <a:t>. Öğr. </a:t>
            </a:r>
            <a:r>
              <a:rPr sz="2000" spc="-15" dirty="0" err="1">
                <a:solidFill>
                  <a:srgbClr val="010202"/>
                </a:solidFill>
                <a:latin typeface="Calibri" panose="020F0502020204030204" pitchFamily="34" charset="0"/>
                <a:cs typeface="Calibri" panose="020F0502020204030204" pitchFamily="34" charset="0"/>
              </a:rPr>
              <a:t>Üyesi</a:t>
            </a:r>
            <a:r>
              <a:rPr sz="2000" spc="-15" dirty="0">
                <a:solidFill>
                  <a:srgbClr val="010202"/>
                </a:solidFill>
                <a:latin typeface="Calibri" panose="020F0502020204030204" pitchFamily="34" charset="0"/>
                <a:cs typeface="Calibri" panose="020F0502020204030204" pitchFamily="34" charset="0"/>
              </a:rPr>
              <a:t> </a:t>
            </a:r>
            <a:r>
              <a:rPr lang="tr-TR" sz="2000" spc="-10" dirty="0" err="1">
                <a:solidFill>
                  <a:srgbClr val="010202"/>
                </a:solidFill>
                <a:latin typeface="Calibri" panose="020F0502020204030204" pitchFamily="34" charset="0"/>
                <a:cs typeface="Calibri" panose="020F0502020204030204" pitchFamily="34" charset="0"/>
              </a:rPr>
              <a:t>Mahruk</a:t>
            </a:r>
            <a:r>
              <a:rPr sz="2000" spc="20" dirty="0">
                <a:solidFill>
                  <a:srgbClr val="010202"/>
                </a:solidFill>
                <a:latin typeface="Calibri" panose="020F0502020204030204" pitchFamily="34" charset="0"/>
                <a:cs typeface="Calibri" panose="020F0502020204030204" pitchFamily="34" charset="0"/>
              </a:rPr>
              <a:t> </a:t>
            </a:r>
            <a:r>
              <a:rPr lang="tr-TR" sz="2000" spc="-20" dirty="0">
                <a:solidFill>
                  <a:srgbClr val="010202"/>
                </a:solidFill>
                <a:latin typeface="Calibri" panose="020F0502020204030204" pitchFamily="34" charset="0"/>
                <a:cs typeface="Calibri" panose="020F0502020204030204" pitchFamily="34" charset="0"/>
              </a:rPr>
              <a:t>RASHIDI</a:t>
            </a:r>
            <a:endParaRPr sz="2000" dirty="0">
              <a:latin typeface="Calibri" panose="020F0502020204030204" pitchFamily="34" charset="0"/>
              <a:cs typeface="Calibri" panose="020F0502020204030204" pitchFamily="34" charset="0"/>
            </a:endParaRPr>
          </a:p>
          <a:p>
            <a:pPr marL="12700">
              <a:lnSpc>
                <a:spcPct val="100000"/>
              </a:lnSpc>
              <a:spcBef>
                <a:spcPts val="675"/>
              </a:spcBef>
            </a:pPr>
            <a:r>
              <a:rPr sz="2000" b="1" spc="-15" dirty="0">
                <a:solidFill>
                  <a:srgbClr val="010202"/>
                </a:solidFill>
                <a:latin typeface="Calibri" panose="020F0502020204030204" pitchFamily="34" charset="0"/>
                <a:cs typeface="Calibri" panose="020F0502020204030204" pitchFamily="34" charset="0"/>
              </a:rPr>
              <a:t>E-Posta:</a:t>
            </a:r>
            <a:r>
              <a:rPr sz="2000" b="1" spc="-45" dirty="0">
                <a:solidFill>
                  <a:srgbClr val="010202"/>
                </a:solidFill>
                <a:latin typeface="Calibri" panose="020F0502020204030204" pitchFamily="34" charset="0"/>
                <a:cs typeface="Calibri" panose="020F0502020204030204" pitchFamily="34" charset="0"/>
              </a:rPr>
              <a:t> </a:t>
            </a:r>
            <a:r>
              <a:rPr lang="tr-TR" sz="2000" spc="-10" dirty="0">
                <a:solidFill>
                  <a:srgbClr val="010202"/>
                </a:solidFill>
                <a:latin typeface="Calibri" panose="020F0502020204030204" pitchFamily="34" charset="0"/>
                <a:cs typeface="Calibri" panose="020F0502020204030204" pitchFamily="34" charset="0"/>
              </a:rPr>
              <a:t>mrashidi@gelişim.edu.tr</a:t>
            </a:r>
            <a:endParaRPr sz="2000" dirty="0">
              <a:latin typeface="Calibri" panose="020F0502020204030204" pitchFamily="34" charset="0"/>
              <a:cs typeface="Calibri" panose="020F0502020204030204" pitchFamily="34" charset="0"/>
            </a:endParaRPr>
          </a:p>
          <a:p>
            <a:pPr>
              <a:lnSpc>
                <a:spcPct val="100000"/>
              </a:lnSpc>
              <a:spcBef>
                <a:spcPts val="30"/>
              </a:spcBef>
            </a:pPr>
            <a:endParaRPr sz="2300" dirty="0">
              <a:latin typeface="Montserrat-ExtraBold"/>
              <a:cs typeface="Montserrat-ExtraBold"/>
            </a:endParaRPr>
          </a:p>
          <a:p>
            <a:pPr marL="12700">
              <a:lnSpc>
                <a:spcPct val="100000"/>
              </a:lnSpc>
            </a:pPr>
            <a:endParaRPr sz="1600" b="1" dirty="0">
              <a:latin typeface="Montserrat-ExtraBold"/>
              <a:cs typeface="Montserrat-ExtraBold"/>
            </a:endParaRPr>
          </a:p>
        </p:txBody>
      </p:sp>
      <p:sp>
        <p:nvSpPr>
          <p:cNvPr id="5" name="object 5"/>
          <p:cNvSpPr/>
          <p:nvPr/>
        </p:nvSpPr>
        <p:spPr>
          <a:xfrm>
            <a:off x="1604733" y="1497837"/>
            <a:ext cx="2996565" cy="2169795"/>
          </a:xfrm>
          <a:custGeom>
            <a:avLst/>
            <a:gdLst/>
            <a:ahLst/>
            <a:cxnLst/>
            <a:rect l="l" t="t" r="r" b="b"/>
            <a:pathLst>
              <a:path w="2996565" h="2169795">
                <a:moveTo>
                  <a:pt x="2995993" y="1863585"/>
                </a:moveTo>
                <a:lnTo>
                  <a:pt x="0" y="1863585"/>
                </a:lnTo>
                <a:lnTo>
                  <a:pt x="0" y="2169503"/>
                </a:lnTo>
                <a:lnTo>
                  <a:pt x="2995993" y="2169503"/>
                </a:lnTo>
                <a:lnTo>
                  <a:pt x="2995993" y="1863585"/>
                </a:lnTo>
                <a:close/>
              </a:path>
              <a:path w="2996565" h="2169795">
                <a:moveTo>
                  <a:pt x="2995993" y="0"/>
                </a:moveTo>
                <a:lnTo>
                  <a:pt x="0" y="0"/>
                </a:lnTo>
                <a:lnTo>
                  <a:pt x="0" y="305917"/>
                </a:lnTo>
                <a:lnTo>
                  <a:pt x="2995993" y="305917"/>
                </a:lnTo>
                <a:lnTo>
                  <a:pt x="2995993" y="0"/>
                </a:lnTo>
                <a:close/>
              </a:path>
            </a:pathLst>
          </a:custGeom>
          <a:solidFill>
            <a:srgbClr val="1E4488"/>
          </a:solidFill>
        </p:spPr>
        <p:txBody>
          <a:bodyPr wrap="square" lIns="0" tIns="0" rIns="0" bIns="0" rtlCol="0"/>
          <a:lstStyle/>
          <a:p>
            <a:endParaRPr/>
          </a:p>
        </p:txBody>
      </p:sp>
      <p:sp>
        <p:nvSpPr>
          <p:cNvPr id="6" name="object 6"/>
          <p:cNvSpPr txBox="1"/>
          <p:nvPr/>
        </p:nvSpPr>
        <p:spPr>
          <a:xfrm>
            <a:off x="1604733" y="1497838"/>
            <a:ext cx="2996565" cy="306070"/>
          </a:xfrm>
          <a:prstGeom prst="rect">
            <a:avLst/>
          </a:prstGeom>
        </p:spPr>
        <p:txBody>
          <a:bodyPr vert="horz" wrap="square" lIns="0" tIns="27305" rIns="0" bIns="0" rtlCol="0">
            <a:spAutoFit/>
          </a:bodyPr>
          <a:lstStyle/>
          <a:p>
            <a:pPr marL="1964689">
              <a:lnSpc>
                <a:spcPct val="100000"/>
              </a:lnSpc>
              <a:spcBef>
                <a:spcPts val="215"/>
              </a:spcBef>
            </a:pPr>
            <a:r>
              <a:rPr sz="1400" b="1" spc="-10" dirty="0">
                <a:solidFill>
                  <a:srgbClr val="FFFFFF"/>
                </a:solidFill>
                <a:latin typeface="Montserrat-SemiBold"/>
                <a:cs typeface="Montserrat-SemiBold"/>
              </a:rPr>
              <a:t>Bölüm</a:t>
            </a:r>
            <a:r>
              <a:rPr sz="1400" b="1" spc="-40" dirty="0">
                <a:solidFill>
                  <a:srgbClr val="FFFFFF"/>
                </a:solidFill>
                <a:latin typeface="Montserrat-SemiBold"/>
                <a:cs typeface="Montserrat-SemiBold"/>
              </a:rPr>
              <a:t> </a:t>
            </a:r>
            <a:r>
              <a:rPr sz="1400" b="1" spc="-10" dirty="0">
                <a:solidFill>
                  <a:srgbClr val="FFFFFF"/>
                </a:solidFill>
                <a:latin typeface="Montserrat-SemiBold"/>
                <a:cs typeface="Montserrat-SemiBold"/>
              </a:rPr>
              <a:t>Adı</a:t>
            </a:r>
            <a:endParaRPr sz="1400">
              <a:latin typeface="Montserrat-SemiBold"/>
              <a:cs typeface="Montserrat-SemiBold"/>
            </a:endParaRPr>
          </a:p>
        </p:txBody>
      </p:sp>
      <p:sp>
        <p:nvSpPr>
          <p:cNvPr id="7" name="object 7"/>
          <p:cNvSpPr txBox="1"/>
          <p:nvPr/>
        </p:nvSpPr>
        <p:spPr>
          <a:xfrm>
            <a:off x="1604733" y="3361423"/>
            <a:ext cx="2996565" cy="306070"/>
          </a:xfrm>
          <a:prstGeom prst="rect">
            <a:avLst/>
          </a:prstGeom>
        </p:spPr>
        <p:txBody>
          <a:bodyPr vert="horz" wrap="square" lIns="0" tIns="18415" rIns="0" bIns="0" rtlCol="0">
            <a:spAutoFit/>
          </a:bodyPr>
          <a:lstStyle/>
          <a:p>
            <a:pPr marL="1978025">
              <a:lnSpc>
                <a:spcPct val="100000"/>
              </a:lnSpc>
              <a:spcBef>
                <a:spcPts val="145"/>
              </a:spcBef>
            </a:pPr>
            <a:r>
              <a:rPr sz="1400" b="1" spc="-10" dirty="0">
                <a:solidFill>
                  <a:srgbClr val="FFFFFF"/>
                </a:solidFill>
                <a:latin typeface="Montserrat-SemiBold"/>
                <a:cs typeface="Montserrat-SemiBold"/>
              </a:rPr>
              <a:t>Dersin</a:t>
            </a:r>
            <a:r>
              <a:rPr sz="1400" b="1" spc="-40" dirty="0">
                <a:solidFill>
                  <a:srgbClr val="FFFFFF"/>
                </a:solidFill>
                <a:latin typeface="Montserrat-SemiBold"/>
                <a:cs typeface="Montserrat-SemiBold"/>
              </a:rPr>
              <a:t> </a:t>
            </a:r>
            <a:r>
              <a:rPr sz="1400" b="1" spc="-10" dirty="0">
                <a:solidFill>
                  <a:srgbClr val="FFFFFF"/>
                </a:solidFill>
                <a:latin typeface="Montserrat-SemiBold"/>
                <a:cs typeface="Montserrat-SemiBold"/>
              </a:rPr>
              <a:t>Adı</a:t>
            </a:r>
            <a:endParaRPr sz="1400" dirty="0">
              <a:latin typeface="Montserrat-SemiBold"/>
              <a:cs typeface="Montserrat-SemiBold"/>
            </a:endParaRPr>
          </a:p>
        </p:txBody>
      </p:sp>
      <p:grpSp>
        <p:nvGrpSpPr>
          <p:cNvPr id="19" name="object 19"/>
          <p:cNvGrpSpPr/>
          <p:nvPr/>
        </p:nvGrpSpPr>
        <p:grpSpPr>
          <a:xfrm>
            <a:off x="0" y="0"/>
            <a:ext cx="2821305" cy="6858000"/>
            <a:chOff x="0" y="0"/>
            <a:chExt cx="2821305" cy="6858000"/>
          </a:xfrm>
        </p:grpSpPr>
        <p:sp>
          <p:nvSpPr>
            <p:cNvPr id="20" name="object 20"/>
            <p:cNvSpPr/>
            <p:nvPr/>
          </p:nvSpPr>
          <p:spPr>
            <a:xfrm>
              <a:off x="0" y="0"/>
              <a:ext cx="2340610" cy="6858000"/>
            </a:xfrm>
            <a:custGeom>
              <a:avLst/>
              <a:gdLst/>
              <a:ahLst/>
              <a:cxnLst/>
              <a:rect l="l" t="t" r="r" b="b"/>
              <a:pathLst>
                <a:path w="2340610" h="6858000">
                  <a:moveTo>
                    <a:pt x="2340394" y="6552578"/>
                  </a:moveTo>
                  <a:lnTo>
                    <a:pt x="1604733" y="6552578"/>
                  </a:lnTo>
                  <a:lnTo>
                    <a:pt x="1604733" y="0"/>
                  </a:lnTo>
                  <a:lnTo>
                    <a:pt x="0" y="0"/>
                  </a:lnTo>
                  <a:lnTo>
                    <a:pt x="0" y="6858000"/>
                  </a:lnTo>
                  <a:lnTo>
                    <a:pt x="1604733" y="6858000"/>
                  </a:lnTo>
                  <a:lnTo>
                    <a:pt x="1604733" y="6556451"/>
                  </a:lnTo>
                  <a:lnTo>
                    <a:pt x="2340394" y="6556451"/>
                  </a:lnTo>
                  <a:lnTo>
                    <a:pt x="2340394" y="6552578"/>
                  </a:lnTo>
                  <a:close/>
                </a:path>
              </a:pathLst>
            </a:custGeom>
            <a:solidFill>
              <a:srgbClr val="00A2C7"/>
            </a:solidFill>
          </p:spPr>
          <p:txBody>
            <a:bodyPr wrap="square" lIns="0" tIns="0" rIns="0" bIns="0" rtlCol="0"/>
            <a:lstStyle/>
            <a:p>
              <a:endParaRPr/>
            </a:p>
          </p:txBody>
        </p:sp>
        <p:sp>
          <p:nvSpPr>
            <p:cNvPr id="21" name="object 21"/>
            <p:cNvSpPr/>
            <p:nvPr/>
          </p:nvSpPr>
          <p:spPr>
            <a:xfrm>
              <a:off x="398754" y="403411"/>
              <a:ext cx="2422232" cy="5783584"/>
            </a:xfrm>
            <a:prstGeom prst="rect">
              <a:avLst/>
            </a:prstGeom>
            <a:blipFill>
              <a:blip r:embed="rId2" cstate="print"/>
              <a:stretch>
                <a:fillRect/>
              </a:stretch>
            </a:blipFill>
          </p:spPr>
          <p:txBody>
            <a:bodyPr wrap="square" lIns="0" tIns="0" rIns="0" bIns="0" rtlCol="0"/>
            <a:lstStyle/>
            <a:p>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76872"/>
            <a:ext cx="8496944" cy="3555757"/>
          </a:xfrm>
        </p:spPr>
        <p:txBody>
          <a:bodyPr>
            <a:noAutofit/>
          </a:bodyPr>
          <a:lstStyle/>
          <a:p>
            <a:r>
              <a:rPr lang="tr-TR" b="1" dirty="0" err="1">
                <a:solidFill>
                  <a:schemeClr val="accent3">
                    <a:lumMod val="75000"/>
                  </a:schemeClr>
                </a:solidFill>
              </a:rPr>
              <a:t>Konstrüktif</a:t>
            </a:r>
            <a:r>
              <a:rPr lang="tr-TR" b="1" dirty="0">
                <a:solidFill>
                  <a:schemeClr val="accent3">
                    <a:lumMod val="75000"/>
                  </a:schemeClr>
                </a:solidFill>
              </a:rPr>
              <a:t> cerrahi: </a:t>
            </a:r>
            <a:r>
              <a:rPr lang="tr-TR" b="1" dirty="0" err="1"/>
              <a:t>Konjenital</a:t>
            </a:r>
            <a:r>
              <a:rPr lang="tr-TR" b="1" dirty="0"/>
              <a:t> bozuklukları onarmaya yönelik yapılan cerrahi müdahaledir (örneğin yarık damağın cerrahi olarak düzeltilmesi). </a:t>
            </a:r>
          </a:p>
        </p:txBody>
      </p:sp>
    </p:spTree>
    <p:extLst>
      <p:ext uri="{BB962C8B-B14F-4D97-AF65-F5344CB8AC3E}">
        <p14:creationId xmlns:p14="http://schemas.microsoft.com/office/powerpoint/2010/main" val="174313703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96E7B8C-A435-4501-8C4C-1092F930F5F8}"/>
              </a:ext>
            </a:extLst>
          </p:cNvPr>
          <p:cNvSpPr>
            <a:spLocks noGrp="1"/>
          </p:cNvSpPr>
          <p:nvPr>
            <p:ph idx="1"/>
          </p:nvPr>
        </p:nvSpPr>
        <p:spPr/>
        <p:txBody>
          <a:bodyPr/>
          <a:lstStyle/>
          <a:p>
            <a:r>
              <a:rPr lang="tr-TR" dirty="0"/>
              <a:t>Yara iyileşmesi dikkatli ve özenli yapılan hemşirelik bakımı ile hızlanır, enfeksiyon gelişme oranı azalır. Bu nedenle yara bakımı ve tedavisinde hemşirenin rolü önemlidir. </a:t>
            </a:r>
          </a:p>
        </p:txBody>
      </p:sp>
    </p:spTree>
    <p:extLst>
      <p:ext uri="{BB962C8B-B14F-4D97-AF65-F5344CB8AC3E}">
        <p14:creationId xmlns:p14="http://schemas.microsoft.com/office/powerpoint/2010/main" val="30413308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24CD5D4-4798-4755-9445-170A1409461D}"/>
              </a:ext>
            </a:extLst>
          </p:cNvPr>
          <p:cNvSpPr>
            <a:spLocks noGrp="1"/>
          </p:cNvSpPr>
          <p:nvPr>
            <p:ph idx="1"/>
          </p:nvPr>
        </p:nvSpPr>
        <p:spPr>
          <a:xfrm>
            <a:off x="3071664" y="2564904"/>
            <a:ext cx="8352928" cy="3528392"/>
          </a:xfrm>
        </p:spPr>
        <p:txBody>
          <a:bodyPr/>
          <a:lstStyle/>
          <a:p>
            <a:r>
              <a:rPr lang="tr-TR" sz="2800" dirty="0" err="1"/>
              <a:t>İnsizyon</a:t>
            </a:r>
            <a:r>
              <a:rPr lang="tr-TR" sz="2800" dirty="0"/>
              <a:t> yerinin takibi; hasta ameliyattan gelince yaşam bulguları ve </a:t>
            </a:r>
            <a:r>
              <a:rPr lang="tr-TR" sz="2800" dirty="0" err="1"/>
              <a:t>insizyon</a:t>
            </a:r>
            <a:r>
              <a:rPr lang="tr-TR" sz="2800" dirty="0"/>
              <a:t> yeri kanama, </a:t>
            </a:r>
            <a:r>
              <a:rPr lang="tr-TR" sz="2800" dirty="0" err="1"/>
              <a:t>hematom</a:t>
            </a:r>
            <a:r>
              <a:rPr lang="tr-TR" sz="2800" dirty="0"/>
              <a:t>, şişlik ve ağrı yönünden düzenli aralıklarla kontrol edilir. </a:t>
            </a:r>
          </a:p>
          <a:p>
            <a:endParaRPr lang="tr-TR" sz="2800" dirty="0"/>
          </a:p>
          <a:p>
            <a:endParaRPr lang="tr-TR" dirty="0"/>
          </a:p>
        </p:txBody>
      </p:sp>
      <p:sp>
        <p:nvSpPr>
          <p:cNvPr id="6" name="Başlık 1">
            <a:extLst>
              <a:ext uri="{FF2B5EF4-FFF2-40B4-BE49-F238E27FC236}">
                <a16:creationId xmlns:a16="http://schemas.microsoft.com/office/drawing/2014/main" id="{ACB13BDB-F001-4AA7-86A7-BAD7EFA455D6}"/>
              </a:ext>
            </a:extLst>
          </p:cNvPr>
          <p:cNvSpPr txBox="1">
            <a:spLocks/>
          </p:cNvSpPr>
          <p:nvPr/>
        </p:nvSpPr>
        <p:spPr>
          <a:xfrm>
            <a:off x="2783632" y="1349896"/>
            <a:ext cx="8856984" cy="1143000"/>
          </a:xfrm>
          <a:prstGeom prst="rect">
            <a:avLst/>
          </a:prstGeom>
        </p:spPr>
        <p:txBody>
          <a:bodyPr/>
          <a:lstStyle>
            <a:lvl1pPr algn="l" defTabSz="914400" rtl="0" eaLnBrk="1" latinLnBrk="0" hangingPunct="1">
              <a:spcBef>
                <a:spcPct val="0"/>
              </a:spcBef>
              <a:buNone/>
              <a:defRPr sz="4500" kern="1200">
                <a:solidFill>
                  <a:schemeClr val="tx1"/>
                </a:solidFill>
                <a:latin typeface="Montserrat-Black" panose="00000A00000000000000" pitchFamily="50" charset="-94"/>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a:t>Temiz Y</a:t>
            </a:r>
            <a:r>
              <a:rPr lang="tr-TR" sz="2400" b="1" dirty="0" smtClean="0"/>
              <a:t>aralar </a:t>
            </a:r>
            <a:r>
              <a:rPr lang="tr-TR" sz="2400" b="1" dirty="0"/>
              <a:t>ve </a:t>
            </a:r>
            <a:r>
              <a:rPr lang="tr-TR" sz="2400" b="1" dirty="0" smtClean="0"/>
              <a:t>Temiz </a:t>
            </a:r>
            <a:r>
              <a:rPr lang="tr-TR" sz="2400" b="1" dirty="0" err="1"/>
              <a:t>K</a:t>
            </a:r>
            <a:r>
              <a:rPr lang="tr-TR" sz="2400" b="1" dirty="0" err="1" smtClean="0"/>
              <a:t>ontamine</a:t>
            </a:r>
            <a:r>
              <a:rPr lang="tr-TR" sz="2400" b="1" dirty="0" smtClean="0"/>
              <a:t> </a:t>
            </a:r>
            <a:r>
              <a:rPr lang="tr-TR" sz="2400" b="1" dirty="0"/>
              <a:t>Y</a:t>
            </a:r>
            <a:r>
              <a:rPr lang="tr-TR" sz="2400" b="1" dirty="0" smtClean="0"/>
              <a:t>aralarda </a:t>
            </a:r>
            <a:r>
              <a:rPr lang="tr-TR" sz="2400" b="1" dirty="0"/>
              <a:t>H</a:t>
            </a:r>
            <a:r>
              <a:rPr lang="tr-TR" sz="2400" b="1" dirty="0" smtClean="0"/>
              <a:t>emşirelik </a:t>
            </a:r>
            <a:r>
              <a:rPr lang="tr-TR" sz="2400" b="1" dirty="0"/>
              <a:t>B</a:t>
            </a:r>
            <a:r>
              <a:rPr lang="tr-TR" sz="2400" b="1" dirty="0" smtClean="0"/>
              <a:t>akımı </a:t>
            </a:r>
            <a:endParaRPr lang="tr-TR" sz="2400" dirty="0"/>
          </a:p>
        </p:txBody>
      </p:sp>
    </p:spTree>
    <p:extLst>
      <p:ext uri="{BB962C8B-B14F-4D97-AF65-F5344CB8AC3E}">
        <p14:creationId xmlns:p14="http://schemas.microsoft.com/office/powerpoint/2010/main" val="176067414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E452F9A-9E30-416A-A8C5-EE80A82E4492}"/>
              </a:ext>
            </a:extLst>
          </p:cNvPr>
          <p:cNvSpPr>
            <a:spLocks noGrp="1"/>
          </p:cNvSpPr>
          <p:nvPr>
            <p:ph idx="1"/>
          </p:nvPr>
        </p:nvSpPr>
        <p:spPr>
          <a:xfrm>
            <a:off x="3071664" y="2132856"/>
            <a:ext cx="8496944" cy="3699773"/>
          </a:xfrm>
        </p:spPr>
        <p:txBody>
          <a:bodyPr/>
          <a:lstStyle/>
          <a:p>
            <a:r>
              <a:rPr lang="tr-TR" sz="2800" dirty="0"/>
              <a:t>Yaranın daima kuru ve temiz olması sağlanır. </a:t>
            </a:r>
          </a:p>
          <a:p>
            <a:r>
              <a:rPr lang="tr-TR" sz="2800" dirty="0"/>
              <a:t>Ameliyat sonrası 1. günde pansuman yenilenir. </a:t>
            </a:r>
          </a:p>
          <a:p>
            <a:r>
              <a:rPr lang="tr-TR" sz="2800" dirty="0"/>
              <a:t>Yara travmalardan korunur. </a:t>
            </a:r>
          </a:p>
          <a:p>
            <a:r>
              <a:rPr lang="tr-TR" sz="2800" dirty="0"/>
              <a:t>Yara bakımı yaparken hastaya uygun pozisyon verilir. </a:t>
            </a:r>
          </a:p>
          <a:p>
            <a:pPr marL="68580" indent="0">
              <a:buNone/>
            </a:pPr>
            <a:endParaRPr lang="tr-TR" dirty="0"/>
          </a:p>
        </p:txBody>
      </p:sp>
    </p:spTree>
    <p:extLst>
      <p:ext uri="{BB962C8B-B14F-4D97-AF65-F5344CB8AC3E}">
        <p14:creationId xmlns:p14="http://schemas.microsoft.com/office/powerpoint/2010/main" val="5430499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A40F617-F0E6-44E7-8A89-1C090FC07C94}"/>
              </a:ext>
            </a:extLst>
          </p:cNvPr>
          <p:cNvSpPr>
            <a:spLocks noGrp="1"/>
          </p:cNvSpPr>
          <p:nvPr>
            <p:ph idx="1"/>
          </p:nvPr>
        </p:nvSpPr>
        <p:spPr>
          <a:xfrm>
            <a:off x="3071664" y="2132856"/>
            <a:ext cx="8496944" cy="3699773"/>
          </a:xfrm>
        </p:spPr>
        <p:txBody>
          <a:bodyPr/>
          <a:lstStyle/>
          <a:p>
            <a:r>
              <a:rPr lang="tr-TR" sz="2800" dirty="0"/>
              <a:t>Hastada ilk 24 saat aldığı çıkardığı takibi yapılır. </a:t>
            </a:r>
          </a:p>
          <a:p>
            <a:r>
              <a:rPr lang="tr-TR" sz="2800" dirty="0"/>
              <a:t>Hasta ve yakınlarına yara bakımı hakkında bilgi verilerek katılımları sağlanır. </a:t>
            </a:r>
          </a:p>
          <a:p>
            <a:r>
              <a:rPr lang="tr-TR" sz="2800" dirty="0"/>
              <a:t>Hastaya taburcu olduktan sonra evde yapması gerekenler </a:t>
            </a:r>
            <a:r>
              <a:rPr lang="tr-TR" sz="2800" dirty="0" err="1"/>
              <a:t>hakında</a:t>
            </a:r>
            <a:r>
              <a:rPr lang="tr-TR" sz="2800" dirty="0"/>
              <a:t> bilgi verilir. </a:t>
            </a:r>
          </a:p>
        </p:txBody>
      </p:sp>
    </p:spTree>
    <p:extLst>
      <p:ext uri="{BB962C8B-B14F-4D97-AF65-F5344CB8AC3E}">
        <p14:creationId xmlns:p14="http://schemas.microsoft.com/office/powerpoint/2010/main" val="336941050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769326"/>
            <a:ext cx="8397525" cy="2269078"/>
          </a:xfrm>
        </p:spPr>
        <p:txBody>
          <a:bodyPr>
            <a:noAutofit/>
          </a:bodyPr>
          <a:lstStyle/>
          <a:p>
            <a:r>
              <a:rPr lang="tr-TR" dirty="0" err="1"/>
              <a:t>İnsizyon</a:t>
            </a:r>
            <a:r>
              <a:rPr lang="tr-TR" dirty="0"/>
              <a:t> yerinin takibi; hasta ameliyattan gelince yaşam bulguları ve </a:t>
            </a:r>
            <a:r>
              <a:rPr lang="tr-TR" dirty="0" err="1"/>
              <a:t>insizyon</a:t>
            </a:r>
            <a:r>
              <a:rPr lang="tr-TR" dirty="0"/>
              <a:t> yeri kanama, </a:t>
            </a:r>
            <a:r>
              <a:rPr lang="tr-TR" dirty="0" err="1"/>
              <a:t>hematom</a:t>
            </a:r>
            <a:r>
              <a:rPr lang="tr-TR" dirty="0"/>
              <a:t>, şişlik ve ağrı yönünden düzenli aralıklarla kontrol edilir.</a:t>
            </a:r>
          </a:p>
        </p:txBody>
      </p:sp>
      <p:sp>
        <p:nvSpPr>
          <p:cNvPr id="4" name="Başlık 1">
            <a:extLst>
              <a:ext uri="{FF2B5EF4-FFF2-40B4-BE49-F238E27FC236}">
                <a16:creationId xmlns:a16="http://schemas.microsoft.com/office/drawing/2014/main" id="{92053336-2702-4078-955F-C547749AF513}"/>
              </a:ext>
            </a:extLst>
          </p:cNvPr>
          <p:cNvSpPr txBox="1">
            <a:spLocks/>
          </p:cNvSpPr>
          <p:nvPr/>
        </p:nvSpPr>
        <p:spPr>
          <a:xfrm>
            <a:off x="2783632" y="1349896"/>
            <a:ext cx="8856984" cy="1143000"/>
          </a:xfrm>
          <a:prstGeom prst="rect">
            <a:avLst/>
          </a:prstGeom>
        </p:spPr>
        <p:txBody>
          <a:bodyPr/>
          <a:lstStyle>
            <a:lvl1pPr algn="l" defTabSz="914400" rtl="0" eaLnBrk="1" latinLnBrk="0" hangingPunct="1">
              <a:spcBef>
                <a:spcPct val="0"/>
              </a:spcBef>
              <a:buNone/>
              <a:defRPr sz="4500" kern="1200">
                <a:solidFill>
                  <a:schemeClr val="tx1"/>
                </a:solidFill>
                <a:latin typeface="Montserrat-Black" panose="00000A00000000000000" pitchFamily="50" charset="-94"/>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n-NO" sz="2800" b="1" dirty="0"/>
              <a:t>Kontamine </a:t>
            </a:r>
            <a:r>
              <a:rPr lang="tr-TR" sz="2800" b="1" dirty="0" smtClean="0"/>
              <a:t>Y</a:t>
            </a:r>
            <a:r>
              <a:rPr lang="nn-NO" sz="2800" b="1" dirty="0" smtClean="0"/>
              <a:t>aralar </a:t>
            </a:r>
            <a:r>
              <a:rPr lang="nn-NO" sz="2800" b="1" dirty="0"/>
              <a:t>ve </a:t>
            </a:r>
            <a:r>
              <a:rPr lang="tr-TR" sz="2800" b="1" dirty="0" smtClean="0"/>
              <a:t>K</a:t>
            </a:r>
            <a:r>
              <a:rPr lang="nn-NO" sz="2800" b="1" dirty="0" smtClean="0"/>
              <a:t>irli </a:t>
            </a:r>
            <a:r>
              <a:rPr lang="tr-TR" sz="2800" b="1" dirty="0"/>
              <a:t>E</a:t>
            </a:r>
            <a:r>
              <a:rPr lang="nn-NO" sz="2800" b="1" dirty="0" smtClean="0"/>
              <a:t>nfekte </a:t>
            </a:r>
            <a:r>
              <a:rPr lang="tr-TR" sz="2800" b="1" dirty="0"/>
              <a:t>Y</a:t>
            </a:r>
            <a:r>
              <a:rPr lang="nn-NO" sz="2800" b="1" dirty="0" smtClean="0"/>
              <a:t>aralarda </a:t>
            </a:r>
            <a:r>
              <a:rPr lang="tr-TR" sz="2800" b="1" dirty="0"/>
              <a:t>H</a:t>
            </a:r>
            <a:r>
              <a:rPr lang="nn-NO" sz="2800" b="1" dirty="0" smtClean="0"/>
              <a:t>emşirelik </a:t>
            </a:r>
            <a:r>
              <a:rPr lang="tr-TR" sz="2800" b="1" dirty="0"/>
              <a:t>B</a:t>
            </a:r>
            <a:r>
              <a:rPr lang="nn-NO" sz="2800" b="1" dirty="0" smtClean="0"/>
              <a:t>akımı </a:t>
            </a:r>
            <a:endParaRPr lang="tr-TR" sz="2800" dirty="0"/>
          </a:p>
        </p:txBody>
      </p:sp>
    </p:spTree>
    <p:extLst>
      <p:ext uri="{BB962C8B-B14F-4D97-AF65-F5344CB8AC3E}">
        <p14:creationId xmlns:p14="http://schemas.microsoft.com/office/powerpoint/2010/main" val="109231503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FE69322-82B3-45C8-9D37-A85B37D5D6E0}"/>
              </a:ext>
            </a:extLst>
          </p:cNvPr>
          <p:cNvSpPr>
            <a:spLocks noGrp="1"/>
          </p:cNvSpPr>
          <p:nvPr>
            <p:ph idx="1"/>
          </p:nvPr>
        </p:nvSpPr>
        <p:spPr>
          <a:xfrm>
            <a:off x="3071664" y="2060848"/>
            <a:ext cx="8640960" cy="3771781"/>
          </a:xfrm>
        </p:spPr>
        <p:txBody>
          <a:bodyPr/>
          <a:lstStyle/>
          <a:p>
            <a:r>
              <a:rPr lang="tr-TR" dirty="0"/>
              <a:t>Ameliyatın 3.-5. gününden sonra enfeksiyon belirtileri ortaya çıkacağından ateş, gerginlik, kızarıklık ve ağrı gibi enfeksiyon belirtileri kontrol edilir. </a:t>
            </a:r>
          </a:p>
        </p:txBody>
      </p:sp>
    </p:spTree>
    <p:extLst>
      <p:ext uri="{BB962C8B-B14F-4D97-AF65-F5344CB8AC3E}">
        <p14:creationId xmlns:p14="http://schemas.microsoft.com/office/powerpoint/2010/main" val="385941981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060848"/>
            <a:ext cx="8568952" cy="3771781"/>
          </a:xfrm>
        </p:spPr>
        <p:txBody>
          <a:bodyPr>
            <a:noAutofit/>
          </a:bodyPr>
          <a:lstStyle/>
          <a:p>
            <a:r>
              <a:rPr lang="tr-TR" dirty="0"/>
              <a:t>Dren takibi yapılır. Gelen </a:t>
            </a:r>
            <a:r>
              <a:rPr lang="tr-TR" dirty="0" smtClean="0"/>
              <a:t>sıvının </a:t>
            </a:r>
            <a:r>
              <a:rPr lang="tr-TR" dirty="0"/>
              <a:t>miktarı, rengi, yoğunluğu değerlendirilir. </a:t>
            </a:r>
          </a:p>
          <a:p>
            <a:r>
              <a:rPr lang="tr-TR" dirty="0"/>
              <a:t>Yaranın daima kuru ve temiz olması sağlanır. </a:t>
            </a:r>
          </a:p>
        </p:txBody>
      </p:sp>
    </p:spTree>
    <p:extLst>
      <p:ext uri="{BB962C8B-B14F-4D97-AF65-F5344CB8AC3E}">
        <p14:creationId xmlns:p14="http://schemas.microsoft.com/office/powerpoint/2010/main" val="35890788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A6D7847-65BB-4F00-85F5-A00B3B241F4D}"/>
              </a:ext>
            </a:extLst>
          </p:cNvPr>
          <p:cNvSpPr>
            <a:spLocks noGrp="1"/>
          </p:cNvSpPr>
          <p:nvPr>
            <p:ph idx="1"/>
          </p:nvPr>
        </p:nvSpPr>
        <p:spPr>
          <a:xfrm>
            <a:off x="3071664" y="2132856"/>
            <a:ext cx="8496944" cy="3699773"/>
          </a:xfrm>
        </p:spPr>
        <p:txBody>
          <a:bodyPr/>
          <a:lstStyle/>
          <a:p>
            <a:r>
              <a:rPr lang="tr-TR" dirty="0"/>
              <a:t>Pansuman 8 veya 12 saatte bir yenilenir. </a:t>
            </a:r>
          </a:p>
          <a:p>
            <a:r>
              <a:rPr lang="tr-TR" dirty="0"/>
              <a:t>Yaranın çevresi enfeksiyon açısından gözlenir. </a:t>
            </a:r>
          </a:p>
        </p:txBody>
      </p:sp>
    </p:spTree>
    <p:extLst>
      <p:ext uri="{BB962C8B-B14F-4D97-AF65-F5344CB8AC3E}">
        <p14:creationId xmlns:p14="http://schemas.microsoft.com/office/powerpoint/2010/main" val="121906601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F7836FE-E0D4-45C4-8B42-5F1F9E8A55F7}"/>
              </a:ext>
            </a:extLst>
          </p:cNvPr>
          <p:cNvSpPr>
            <a:spLocks noGrp="1"/>
          </p:cNvSpPr>
          <p:nvPr>
            <p:ph idx="1"/>
          </p:nvPr>
        </p:nvSpPr>
        <p:spPr>
          <a:xfrm>
            <a:off x="3071664" y="2132856"/>
            <a:ext cx="8568952" cy="3699773"/>
          </a:xfrm>
        </p:spPr>
        <p:txBody>
          <a:bodyPr/>
          <a:lstStyle/>
          <a:p>
            <a:r>
              <a:rPr lang="tr-TR" dirty="0"/>
              <a:t>Yaranın rengi kontrol edilir (pembe: </a:t>
            </a:r>
            <a:r>
              <a:rPr lang="tr-TR" dirty="0" err="1"/>
              <a:t>epitelizasyon</a:t>
            </a:r>
            <a:r>
              <a:rPr lang="tr-TR" dirty="0"/>
              <a:t> mevcut, kırmızı: </a:t>
            </a:r>
            <a:r>
              <a:rPr lang="tr-TR" dirty="0" err="1"/>
              <a:t>granülasyon</a:t>
            </a:r>
            <a:r>
              <a:rPr lang="tr-TR" dirty="0"/>
              <a:t> mevcut, siyah: nekroz mevcut, yeşil: enfeksiyon mevcut). </a:t>
            </a:r>
          </a:p>
          <a:p>
            <a:r>
              <a:rPr lang="tr-TR" dirty="0"/>
              <a:t>Gerekirse yaranın derinliği ve genişliği ölçülür. </a:t>
            </a:r>
          </a:p>
          <a:p>
            <a:endParaRPr lang="tr-TR" dirty="0"/>
          </a:p>
        </p:txBody>
      </p:sp>
    </p:spTree>
    <p:extLst>
      <p:ext uri="{BB962C8B-B14F-4D97-AF65-F5344CB8AC3E}">
        <p14:creationId xmlns:p14="http://schemas.microsoft.com/office/powerpoint/2010/main" val="153243197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887D751-DACA-4C97-9D66-5C708B9D43BA}"/>
              </a:ext>
            </a:extLst>
          </p:cNvPr>
          <p:cNvSpPr>
            <a:spLocks noGrp="1"/>
          </p:cNvSpPr>
          <p:nvPr>
            <p:ph idx="1"/>
          </p:nvPr>
        </p:nvSpPr>
        <p:spPr>
          <a:xfrm>
            <a:off x="3071664" y="2060848"/>
            <a:ext cx="8568952" cy="3771781"/>
          </a:xfrm>
        </p:spPr>
        <p:txBody>
          <a:bodyPr/>
          <a:lstStyle/>
          <a:p>
            <a:r>
              <a:rPr lang="tr-TR" dirty="0"/>
              <a:t>Kirlenen </a:t>
            </a:r>
            <a:r>
              <a:rPr lang="tr-TR" dirty="0" err="1"/>
              <a:t>ped</a:t>
            </a:r>
            <a:r>
              <a:rPr lang="tr-TR" dirty="0"/>
              <a:t> miktarı, rengi, kokusu kayıt edilir. </a:t>
            </a:r>
          </a:p>
          <a:p>
            <a:r>
              <a:rPr lang="tr-TR" dirty="0"/>
              <a:t>Hastada 24 saat aldığı çıkardığı takibi yapılır. </a:t>
            </a:r>
          </a:p>
          <a:p>
            <a:r>
              <a:rPr lang="tr-TR" dirty="0"/>
              <a:t>Yara travmalardan korunur. </a:t>
            </a:r>
          </a:p>
          <a:p>
            <a:r>
              <a:rPr lang="tr-TR" dirty="0"/>
              <a:t>Yara bakımı yaparken hastanın uygun pozisyonda olması sağlanır. </a:t>
            </a:r>
          </a:p>
        </p:txBody>
      </p:sp>
    </p:spTree>
    <p:extLst>
      <p:ext uri="{BB962C8B-B14F-4D97-AF65-F5344CB8AC3E}">
        <p14:creationId xmlns:p14="http://schemas.microsoft.com/office/powerpoint/2010/main" val="904848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04864"/>
            <a:ext cx="8496944" cy="3627765"/>
          </a:xfrm>
        </p:spPr>
        <p:txBody>
          <a:bodyPr>
            <a:noAutofit/>
          </a:bodyPr>
          <a:lstStyle/>
          <a:p>
            <a:r>
              <a:rPr lang="tr-TR" b="1" dirty="0" err="1">
                <a:solidFill>
                  <a:schemeClr val="accent3">
                    <a:lumMod val="75000"/>
                  </a:schemeClr>
                </a:solidFill>
              </a:rPr>
              <a:t>Rekonstrüktif</a:t>
            </a:r>
            <a:r>
              <a:rPr lang="tr-TR" b="1" dirty="0">
                <a:solidFill>
                  <a:schemeClr val="accent3">
                    <a:lumMod val="75000"/>
                  </a:schemeClr>
                </a:solidFill>
              </a:rPr>
              <a:t> cerrahi: </a:t>
            </a:r>
            <a:r>
              <a:rPr lang="tr-TR" b="1" dirty="0"/>
              <a:t>Yapıyı tekrar eski hâline getirmek için yapılan cerrahi müdahaledir (örneğin yanıklarda veya geniş yaralarda </a:t>
            </a:r>
            <a:r>
              <a:rPr lang="tr-TR" b="1" dirty="0" err="1"/>
              <a:t>greft</a:t>
            </a:r>
            <a:r>
              <a:rPr lang="tr-TR" b="1" dirty="0"/>
              <a:t> yapılması). </a:t>
            </a:r>
          </a:p>
        </p:txBody>
      </p:sp>
    </p:spTree>
    <p:extLst>
      <p:ext uri="{BB962C8B-B14F-4D97-AF65-F5344CB8AC3E}">
        <p14:creationId xmlns:p14="http://schemas.microsoft.com/office/powerpoint/2010/main" val="33956993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EDFFCEB-B28B-41D8-B56C-DA2D97A2946B}"/>
              </a:ext>
            </a:extLst>
          </p:cNvPr>
          <p:cNvSpPr>
            <a:spLocks noGrp="1"/>
          </p:cNvSpPr>
          <p:nvPr>
            <p:ph idx="1"/>
          </p:nvPr>
        </p:nvSpPr>
        <p:spPr>
          <a:xfrm>
            <a:off x="3071664" y="2132856"/>
            <a:ext cx="8568952" cy="3699773"/>
          </a:xfrm>
        </p:spPr>
        <p:txBody>
          <a:bodyPr/>
          <a:lstStyle/>
          <a:p>
            <a:r>
              <a:rPr lang="tr-TR" dirty="0"/>
              <a:t>Hasta ve yakınlarına yara bakımı hakkında bilgi verilir. </a:t>
            </a:r>
          </a:p>
          <a:p>
            <a:r>
              <a:rPr lang="tr-TR" dirty="0"/>
              <a:t>Hasta ve yakınlarına aseptik teknik hakkında eğitim yapılır. </a:t>
            </a:r>
          </a:p>
          <a:p>
            <a:r>
              <a:rPr lang="tr-TR" dirty="0"/>
              <a:t>Hasta odasına ziyaretçi kısıtlaması yapılır. </a:t>
            </a:r>
          </a:p>
          <a:p>
            <a:endParaRPr lang="tr-TR" dirty="0"/>
          </a:p>
        </p:txBody>
      </p:sp>
    </p:spTree>
    <p:extLst>
      <p:ext uri="{BB962C8B-B14F-4D97-AF65-F5344CB8AC3E}">
        <p14:creationId xmlns:p14="http://schemas.microsoft.com/office/powerpoint/2010/main" val="323306568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04864"/>
            <a:ext cx="8568952" cy="3914729"/>
          </a:xfrm>
        </p:spPr>
        <p:txBody>
          <a:bodyPr>
            <a:noAutofit/>
          </a:bodyPr>
          <a:lstStyle/>
          <a:p>
            <a:r>
              <a:rPr lang="tr-TR" dirty="0"/>
              <a:t>Pansuman; yarayı dış etkenlerden koruyan, </a:t>
            </a:r>
            <a:r>
              <a:rPr lang="tr-TR" dirty="0" err="1"/>
              <a:t>sekresyonu</a:t>
            </a:r>
            <a:r>
              <a:rPr lang="tr-TR" dirty="0"/>
              <a:t> ortamdan uzaklaştıran, kanama bölgesine basınç uygulayan, ilaçların uygulanmasını kolaylaştıran, yaralı bölgenin anatomik pozisyonunu koruyan aseptik malzemeler ile yapılan işlemdir. Pansuman yapılmasının amacı; </a:t>
            </a:r>
          </a:p>
          <a:p>
            <a:endParaRPr lang="tr-TR" dirty="0"/>
          </a:p>
          <a:p>
            <a:pPr marL="68580" indent="0">
              <a:buNone/>
            </a:pPr>
            <a:endParaRPr lang="tr-TR" dirty="0"/>
          </a:p>
        </p:txBody>
      </p:sp>
      <p:sp>
        <p:nvSpPr>
          <p:cNvPr id="4" name="Başlık 1">
            <a:extLst>
              <a:ext uri="{FF2B5EF4-FFF2-40B4-BE49-F238E27FC236}">
                <a16:creationId xmlns:a16="http://schemas.microsoft.com/office/drawing/2014/main" id="{06ED89A2-8FC2-45B6-8E10-18F42A2A95EF}"/>
              </a:ext>
            </a:extLst>
          </p:cNvPr>
          <p:cNvSpPr txBox="1">
            <a:spLocks/>
          </p:cNvSpPr>
          <p:nvPr/>
        </p:nvSpPr>
        <p:spPr>
          <a:xfrm>
            <a:off x="2783632" y="1349896"/>
            <a:ext cx="8856984" cy="1143000"/>
          </a:xfrm>
          <a:prstGeom prst="rect">
            <a:avLst/>
          </a:prstGeom>
        </p:spPr>
        <p:txBody>
          <a:bodyPr/>
          <a:lstStyle>
            <a:lvl1pPr algn="l" defTabSz="914400" rtl="0" eaLnBrk="1" latinLnBrk="0" hangingPunct="1">
              <a:spcBef>
                <a:spcPct val="0"/>
              </a:spcBef>
              <a:buNone/>
              <a:defRPr sz="4500" kern="1200">
                <a:solidFill>
                  <a:schemeClr val="tx1"/>
                </a:solidFill>
                <a:latin typeface="Montserrat-Black" panose="00000A00000000000000" pitchFamily="50" charset="-94"/>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n-NO" sz="2400" b="1" dirty="0"/>
              <a:t>Pansuman Tekniği ve Dikkat Edilecek Hususlar</a:t>
            </a:r>
            <a:endParaRPr lang="tr-TR" sz="2400" dirty="0"/>
          </a:p>
        </p:txBody>
      </p:sp>
    </p:spTree>
    <p:extLst>
      <p:ext uri="{BB962C8B-B14F-4D97-AF65-F5344CB8AC3E}">
        <p14:creationId xmlns:p14="http://schemas.microsoft.com/office/powerpoint/2010/main" val="174765872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algn="just">
              <a:spcBef>
                <a:spcPts val="0"/>
              </a:spcBef>
            </a:pPr>
            <a:r>
              <a:rPr lang="tr-TR" dirty="0"/>
              <a:t>Yarayı dış etkenlerden korumak, </a:t>
            </a:r>
          </a:p>
          <a:p>
            <a:pPr algn="just">
              <a:spcBef>
                <a:spcPts val="0"/>
              </a:spcBef>
            </a:pPr>
            <a:r>
              <a:rPr lang="tr-TR" dirty="0" err="1"/>
              <a:t>Eksudayı</a:t>
            </a:r>
            <a:r>
              <a:rPr lang="tr-TR" dirty="0"/>
              <a:t> </a:t>
            </a:r>
            <a:r>
              <a:rPr lang="tr-TR" dirty="0" err="1"/>
              <a:t>absorbe</a:t>
            </a:r>
            <a:r>
              <a:rPr lang="tr-TR" dirty="0"/>
              <a:t> etmek, </a:t>
            </a:r>
          </a:p>
          <a:p>
            <a:pPr algn="just">
              <a:spcBef>
                <a:spcPts val="0"/>
              </a:spcBef>
            </a:pPr>
            <a:r>
              <a:rPr lang="tr-TR" dirty="0"/>
              <a:t>Kan ve sıvı kaybını önlemek, </a:t>
            </a:r>
          </a:p>
          <a:p>
            <a:pPr algn="just">
              <a:spcBef>
                <a:spcPts val="0"/>
              </a:spcBef>
            </a:pPr>
            <a:r>
              <a:rPr lang="tr-TR" dirty="0"/>
              <a:t>Travma ve bakterilere karşı engel oluşturmak, </a:t>
            </a:r>
          </a:p>
          <a:p>
            <a:pPr algn="just">
              <a:spcBef>
                <a:spcPts val="0"/>
              </a:spcBef>
            </a:pPr>
            <a:r>
              <a:rPr lang="tr-TR" dirty="0"/>
              <a:t>İzolasyon, </a:t>
            </a:r>
          </a:p>
          <a:p>
            <a:pPr algn="just">
              <a:spcBef>
                <a:spcPts val="0"/>
              </a:spcBef>
            </a:pPr>
            <a:r>
              <a:rPr lang="tr-TR" dirty="0"/>
              <a:t>Yara ağrısını azaltmak, </a:t>
            </a:r>
          </a:p>
          <a:p>
            <a:pPr algn="just">
              <a:spcBef>
                <a:spcPts val="0"/>
              </a:spcBef>
            </a:pPr>
            <a:r>
              <a:rPr lang="tr-TR" dirty="0"/>
              <a:t>Estetik görünümdür. </a:t>
            </a:r>
          </a:p>
        </p:txBody>
      </p:sp>
    </p:spTree>
    <p:extLst>
      <p:ext uri="{BB962C8B-B14F-4D97-AF65-F5344CB8AC3E}">
        <p14:creationId xmlns:p14="http://schemas.microsoft.com/office/powerpoint/2010/main" val="173125922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4" y="1421904"/>
            <a:ext cx="7685981" cy="1143000"/>
          </a:xfrm>
        </p:spPr>
        <p:txBody>
          <a:bodyPr>
            <a:noAutofit/>
          </a:bodyPr>
          <a:lstStyle/>
          <a:p>
            <a:r>
              <a:rPr lang="tr-TR" sz="2800" b="1" dirty="0"/>
              <a:t>P</a:t>
            </a:r>
            <a:r>
              <a:rPr lang="tr-TR" sz="2800" b="1" dirty="0" smtClean="0"/>
              <a:t>ansuman Yapma </a:t>
            </a:r>
            <a:r>
              <a:rPr lang="tr-TR" sz="2800" b="1" dirty="0"/>
              <a:t>T</a:t>
            </a:r>
            <a:r>
              <a:rPr lang="tr-TR" sz="2800" b="1" dirty="0" smtClean="0"/>
              <a:t>ekniği </a:t>
            </a:r>
            <a:endParaRPr lang="tr-TR" sz="2800" dirty="0"/>
          </a:p>
        </p:txBody>
      </p:sp>
      <p:sp>
        <p:nvSpPr>
          <p:cNvPr id="3" name="İçerik Yer Tutucusu 2"/>
          <p:cNvSpPr>
            <a:spLocks noGrp="1"/>
          </p:cNvSpPr>
          <p:nvPr>
            <p:ph idx="1"/>
          </p:nvPr>
        </p:nvSpPr>
        <p:spPr/>
        <p:txBody>
          <a:bodyPr>
            <a:normAutofit/>
          </a:bodyPr>
          <a:lstStyle/>
          <a:p>
            <a:r>
              <a:rPr lang="tr-TR" dirty="0"/>
              <a:t>Yapılış özelliğine göre pansumanlar kuru pansuman ve ıslak pansuman olarak ikiye ayrılır.</a:t>
            </a:r>
          </a:p>
        </p:txBody>
      </p:sp>
    </p:spTree>
    <p:extLst>
      <p:ext uri="{BB962C8B-B14F-4D97-AF65-F5344CB8AC3E}">
        <p14:creationId xmlns:p14="http://schemas.microsoft.com/office/powerpoint/2010/main" val="49035608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saglikrehberim.net/wp-content/uploads/2012/07/pansuman-yapilisi.jpg">
            <a:extLst>
              <a:ext uri="{FF2B5EF4-FFF2-40B4-BE49-F238E27FC236}">
                <a16:creationId xmlns:a16="http://schemas.microsoft.com/office/drawing/2014/main" id="{7B8CB83A-3B82-44F1-BC97-3F4EBCE10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1640" y="52461"/>
            <a:ext cx="3240360" cy="259487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D53B5D8A-BD0C-4187-943E-A6AD0A8F2A3F}"/>
              </a:ext>
            </a:extLst>
          </p:cNvPr>
          <p:cNvSpPr>
            <a:spLocks noGrp="1"/>
          </p:cNvSpPr>
          <p:nvPr>
            <p:ph idx="1"/>
          </p:nvPr>
        </p:nvSpPr>
        <p:spPr>
          <a:xfrm>
            <a:off x="3071664" y="2276872"/>
            <a:ext cx="7920880" cy="3725001"/>
          </a:xfrm>
        </p:spPr>
        <p:txBody>
          <a:bodyPr/>
          <a:lstStyle/>
          <a:p>
            <a:r>
              <a:rPr lang="tr-TR" sz="2800" dirty="0"/>
              <a:t>Pansuman malzemeleri hazırlanır. Malzemelerin sterilliği ve son kullanma tarihleri kontrol edilir. Malzemeler yaranın büyüklüğüne ve çeşidine uygun olmalıdır. Enfeksiyon geçişini engellemek için mümkünse ayrı bir odada pansuman yapılmalıdır. </a:t>
            </a:r>
            <a:endParaRPr lang="tr-TR" dirty="0"/>
          </a:p>
        </p:txBody>
      </p:sp>
      <p:sp>
        <p:nvSpPr>
          <p:cNvPr id="4" name="Başlık 1">
            <a:extLst>
              <a:ext uri="{FF2B5EF4-FFF2-40B4-BE49-F238E27FC236}">
                <a16:creationId xmlns:a16="http://schemas.microsoft.com/office/drawing/2014/main" id="{53FD9B0B-9AF7-4555-B64C-165F8E446D5D}"/>
              </a:ext>
            </a:extLst>
          </p:cNvPr>
          <p:cNvSpPr txBox="1">
            <a:spLocks/>
          </p:cNvSpPr>
          <p:nvPr/>
        </p:nvSpPr>
        <p:spPr>
          <a:xfrm>
            <a:off x="2783632" y="1349896"/>
            <a:ext cx="6444716" cy="1143000"/>
          </a:xfrm>
          <a:prstGeom prst="rect">
            <a:avLst/>
          </a:prstGeom>
        </p:spPr>
        <p:txBody>
          <a:bodyPr/>
          <a:lstStyle>
            <a:lvl1pPr algn="l" defTabSz="914400" rtl="0" eaLnBrk="1" latinLnBrk="0" hangingPunct="1">
              <a:spcBef>
                <a:spcPct val="0"/>
              </a:spcBef>
              <a:buNone/>
              <a:defRPr sz="4500" kern="1200">
                <a:solidFill>
                  <a:schemeClr val="tx1"/>
                </a:solidFill>
                <a:latin typeface="Montserrat-Black" panose="00000A00000000000000" pitchFamily="50" charset="-94"/>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n-NO" sz="2800" b="1" dirty="0"/>
              <a:t>Kuru </a:t>
            </a:r>
            <a:r>
              <a:rPr lang="tr-TR" sz="2800" b="1" dirty="0" smtClean="0"/>
              <a:t>P</a:t>
            </a:r>
            <a:r>
              <a:rPr lang="nn-NO" sz="2800" b="1" dirty="0" smtClean="0"/>
              <a:t>ansuman </a:t>
            </a:r>
            <a:r>
              <a:rPr lang="tr-TR" sz="2800" b="1" dirty="0"/>
              <a:t>Y</a:t>
            </a:r>
            <a:r>
              <a:rPr lang="nn-NO" sz="2800" b="1" dirty="0" smtClean="0"/>
              <a:t>apma </a:t>
            </a:r>
            <a:r>
              <a:rPr lang="tr-TR" sz="2800" b="1" dirty="0"/>
              <a:t>T</a:t>
            </a:r>
            <a:r>
              <a:rPr lang="nn-NO" sz="2800" b="1" dirty="0" smtClean="0"/>
              <a:t>ekniği </a:t>
            </a:r>
            <a:endParaRPr lang="tr-TR" sz="2800" dirty="0"/>
          </a:p>
        </p:txBody>
      </p:sp>
    </p:spTree>
    <p:extLst>
      <p:ext uri="{BB962C8B-B14F-4D97-AF65-F5344CB8AC3E}">
        <p14:creationId xmlns:p14="http://schemas.microsoft.com/office/powerpoint/2010/main" val="23183640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86ACAF-8896-46DC-B80D-60156258851D}"/>
              </a:ext>
            </a:extLst>
          </p:cNvPr>
          <p:cNvSpPr>
            <a:spLocks noGrp="1"/>
          </p:cNvSpPr>
          <p:nvPr>
            <p:ph idx="1"/>
          </p:nvPr>
        </p:nvSpPr>
        <p:spPr/>
        <p:txBody>
          <a:bodyPr/>
          <a:lstStyle/>
          <a:p>
            <a:r>
              <a:rPr lang="tr-TR" sz="2800" dirty="0"/>
              <a:t>Yaralıya uygulama hakkında bilgi verilir ve işlem için yaralıdan izin alınır. </a:t>
            </a:r>
          </a:p>
          <a:p>
            <a:r>
              <a:rPr lang="tr-TR" sz="2800" dirty="0"/>
              <a:t>Eller yıkanır. </a:t>
            </a:r>
          </a:p>
        </p:txBody>
      </p:sp>
    </p:spTree>
    <p:extLst>
      <p:ext uri="{BB962C8B-B14F-4D97-AF65-F5344CB8AC3E}">
        <p14:creationId xmlns:p14="http://schemas.microsoft.com/office/powerpoint/2010/main" val="154536966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05E6D31-0328-4584-A9CB-EC11AA221EBD}"/>
              </a:ext>
            </a:extLst>
          </p:cNvPr>
          <p:cNvSpPr>
            <a:spLocks noGrp="1"/>
          </p:cNvSpPr>
          <p:nvPr>
            <p:ph idx="1"/>
          </p:nvPr>
        </p:nvSpPr>
        <p:spPr>
          <a:xfrm>
            <a:off x="3071664" y="2060848"/>
            <a:ext cx="8496944" cy="3771781"/>
          </a:xfrm>
        </p:spPr>
        <p:txBody>
          <a:bodyPr/>
          <a:lstStyle/>
          <a:p>
            <a:r>
              <a:rPr lang="tr-TR" sz="2800" dirty="0"/>
              <a:t>Yaranın durumuna göre yaralıya pozisyon verilir. Yara bölgesi açıkta kalacak şekilde giysiler çıkartılır. Yaranın altına koruyucu bir örtü serilir. Bu işlem sırasında mahremiyete özen gösterilmelidir. </a:t>
            </a:r>
          </a:p>
        </p:txBody>
      </p:sp>
    </p:spTree>
    <p:extLst>
      <p:ext uri="{BB962C8B-B14F-4D97-AF65-F5344CB8AC3E}">
        <p14:creationId xmlns:p14="http://schemas.microsoft.com/office/powerpoint/2010/main" val="36707910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132856"/>
            <a:ext cx="8568952" cy="3699773"/>
          </a:xfrm>
        </p:spPr>
        <p:txBody>
          <a:bodyPr>
            <a:noAutofit/>
          </a:bodyPr>
          <a:lstStyle/>
          <a:p>
            <a:r>
              <a:rPr lang="tr-TR" dirty="0"/>
              <a:t>Kullanılacak malzemeler için uygun bir alan seçilir. Pansuman arabası mevcutsa onun üst rafına malzemeler açılır. Pansuman sırasında aseptik teknik ile çalışılacağından malzemelerin konulduğu yüzeyin temiz olması gerekir. </a:t>
            </a:r>
          </a:p>
        </p:txBody>
      </p:sp>
    </p:spTree>
    <p:extLst>
      <p:ext uri="{BB962C8B-B14F-4D97-AF65-F5344CB8AC3E}">
        <p14:creationId xmlns:p14="http://schemas.microsoft.com/office/powerpoint/2010/main" val="139929575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24BA90C-4AC4-408B-B947-FB8C7BE5A3E8}"/>
              </a:ext>
            </a:extLst>
          </p:cNvPr>
          <p:cNvSpPr>
            <a:spLocks noGrp="1"/>
          </p:cNvSpPr>
          <p:nvPr>
            <p:ph idx="1"/>
          </p:nvPr>
        </p:nvSpPr>
        <p:spPr>
          <a:xfrm>
            <a:off x="3071664" y="2060848"/>
            <a:ext cx="8712968" cy="3771781"/>
          </a:xfrm>
        </p:spPr>
        <p:txBody>
          <a:bodyPr/>
          <a:lstStyle/>
          <a:p>
            <a:r>
              <a:rPr lang="tr-TR" dirty="0"/>
              <a:t>Gerekirse yüzey dezenfektan ile dezenfekte edilir. </a:t>
            </a:r>
          </a:p>
          <a:p>
            <a:r>
              <a:rPr lang="tr-TR" dirty="0"/>
              <a:t>El dezenfektanı uygulanır. </a:t>
            </a:r>
            <a:r>
              <a:rPr lang="tr-TR" dirty="0" err="1"/>
              <a:t>Nonsteril</a:t>
            </a:r>
            <a:r>
              <a:rPr lang="tr-TR" dirty="0"/>
              <a:t> eldiven ve tek kullanımlık önlük giyilir. Böylece mikroorganizmaların ele ve kıyafetlere bulaşması önlenir. </a:t>
            </a:r>
          </a:p>
        </p:txBody>
      </p:sp>
    </p:spTree>
    <p:extLst>
      <p:ext uri="{BB962C8B-B14F-4D97-AF65-F5344CB8AC3E}">
        <p14:creationId xmlns:p14="http://schemas.microsoft.com/office/powerpoint/2010/main" val="381873808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EB92200-D161-45E5-9F59-34773BE6BE90}"/>
              </a:ext>
            </a:extLst>
          </p:cNvPr>
          <p:cNvSpPr>
            <a:spLocks noGrp="1"/>
          </p:cNvSpPr>
          <p:nvPr>
            <p:ph idx="1"/>
          </p:nvPr>
        </p:nvSpPr>
        <p:spPr>
          <a:xfrm>
            <a:off x="3071664" y="2204864"/>
            <a:ext cx="8496944" cy="3627765"/>
          </a:xfrm>
        </p:spPr>
        <p:txBody>
          <a:bodyPr/>
          <a:lstStyle/>
          <a:p>
            <a:r>
              <a:rPr lang="tr-TR" dirty="0"/>
              <a:t>Pansuman setinin dış yüzeyi açılır. Set içerisinde ikinci bir kılıf mevcuttur. Bu bölge steril olduğundan dokunulmaz. </a:t>
            </a:r>
          </a:p>
          <a:p>
            <a:endParaRPr lang="tr-TR" dirty="0"/>
          </a:p>
        </p:txBody>
      </p:sp>
    </p:spTree>
    <p:extLst>
      <p:ext uri="{BB962C8B-B14F-4D97-AF65-F5344CB8AC3E}">
        <p14:creationId xmlns:p14="http://schemas.microsoft.com/office/powerpoint/2010/main" val="2588921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4" y="1349896"/>
            <a:ext cx="7685981" cy="1143000"/>
          </a:xfrm>
        </p:spPr>
        <p:txBody>
          <a:bodyPr>
            <a:normAutofit/>
          </a:bodyPr>
          <a:lstStyle/>
          <a:p>
            <a:r>
              <a:rPr lang="tr-TR" sz="2800" b="1" dirty="0"/>
              <a:t>Hasta </a:t>
            </a:r>
            <a:r>
              <a:rPr lang="tr-TR" sz="2800" b="1" dirty="0" smtClean="0"/>
              <a:t>Üzerinde </a:t>
            </a:r>
            <a:r>
              <a:rPr lang="tr-TR" sz="2800" b="1" dirty="0"/>
              <a:t>O</a:t>
            </a:r>
            <a:r>
              <a:rPr lang="tr-TR" sz="2800" b="1" dirty="0" smtClean="0"/>
              <a:t>luşturduğu </a:t>
            </a:r>
            <a:r>
              <a:rPr lang="tr-TR" sz="2800" b="1" dirty="0"/>
              <a:t>R</a:t>
            </a:r>
            <a:r>
              <a:rPr lang="tr-TR" sz="2800" b="1" dirty="0" smtClean="0"/>
              <a:t>iske </a:t>
            </a:r>
            <a:r>
              <a:rPr lang="tr-TR" sz="2800" b="1" dirty="0"/>
              <a:t>G</a:t>
            </a:r>
            <a:r>
              <a:rPr lang="tr-TR" sz="2800" b="1" dirty="0" smtClean="0"/>
              <a:t>öre </a:t>
            </a:r>
            <a:r>
              <a:rPr lang="tr-TR" sz="2800" b="1" dirty="0"/>
              <a:t>C</a:t>
            </a:r>
            <a:r>
              <a:rPr lang="tr-TR" sz="2800" b="1" dirty="0" smtClean="0"/>
              <a:t>errahinin </a:t>
            </a:r>
            <a:r>
              <a:rPr lang="tr-TR" sz="2800" b="1" dirty="0"/>
              <a:t>S</a:t>
            </a:r>
            <a:r>
              <a:rPr lang="tr-TR" sz="2800" b="1" dirty="0" smtClean="0"/>
              <a:t>ınıflandırılması </a:t>
            </a:r>
            <a:endParaRPr lang="tr-TR" sz="2800" dirty="0"/>
          </a:p>
        </p:txBody>
      </p:sp>
      <p:sp>
        <p:nvSpPr>
          <p:cNvPr id="3" name="İçerik Yer Tutucusu 2"/>
          <p:cNvSpPr>
            <a:spLocks noGrp="1"/>
          </p:cNvSpPr>
          <p:nvPr>
            <p:ph idx="1"/>
          </p:nvPr>
        </p:nvSpPr>
        <p:spPr>
          <a:xfrm>
            <a:off x="3071664" y="2492896"/>
            <a:ext cx="7356082" cy="3508977"/>
          </a:xfrm>
        </p:spPr>
        <p:txBody>
          <a:bodyPr>
            <a:noAutofit/>
          </a:bodyPr>
          <a:lstStyle/>
          <a:p>
            <a:pPr>
              <a:lnSpc>
                <a:spcPct val="120000"/>
              </a:lnSpc>
            </a:pPr>
            <a:r>
              <a:rPr lang="tr-TR" b="1" dirty="0">
                <a:solidFill>
                  <a:schemeClr val="accent3">
                    <a:lumMod val="75000"/>
                  </a:schemeClr>
                </a:solidFill>
              </a:rPr>
              <a:t>Majör cerrahi: </a:t>
            </a:r>
            <a:r>
              <a:rPr lang="tr-TR" b="1" dirty="0"/>
              <a:t>Mide, kalp, beyin, akciğer ameliyatlarında olduğu gibi büyük ameliyatlardır. Ameliyatın süresine göre risk artar. </a:t>
            </a:r>
          </a:p>
        </p:txBody>
      </p:sp>
    </p:spTree>
    <p:extLst>
      <p:ext uri="{BB962C8B-B14F-4D97-AF65-F5344CB8AC3E}">
        <p14:creationId xmlns:p14="http://schemas.microsoft.com/office/powerpoint/2010/main" val="177180137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CBA0A5-5402-4934-B771-8B9842AE1FB2}"/>
              </a:ext>
            </a:extLst>
          </p:cNvPr>
          <p:cNvSpPr>
            <a:spLocks noGrp="1"/>
          </p:cNvSpPr>
          <p:nvPr>
            <p:ph idx="1"/>
          </p:nvPr>
        </p:nvSpPr>
        <p:spPr>
          <a:xfrm>
            <a:off x="3071664" y="2060848"/>
            <a:ext cx="8640960" cy="3771781"/>
          </a:xfrm>
        </p:spPr>
        <p:txBody>
          <a:bodyPr/>
          <a:lstStyle/>
          <a:p>
            <a:r>
              <a:rPr lang="tr-TR" dirty="0"/>
              <a:t>Yara üzeri herhangi bir malzeme ile kapatılmışsa ya da daha önceden pansuman malzemesi ile kaplı ise malzemenin rahat çıkması için bölge % 0.9’luk </a:t>
            </a:r>
            <a:r>
              <a:rPr lang="tr-TR" dirty="0" err="1"/>
              <a:t>NaCl</a:t>
            </a:r>
            <a:r>
              <a:rPr lang="tr-TR" dirty="0"/>
              <a:t> ile ıslatılır. </a:t>
            </a:r>
          </a:p>
        </p:txBody>
      </p:sp>
    </p:spTree>
    <p:extLst>
      <p:ext uri="{BB962C8B-B14F-4D97-AF65-F5344CB8AC3E}">
        <p14:creationId xmlns:p14="http://schemas.microsoft.com/office/powerpoint/2010/main" val="263444419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510EBD-E9CC-47DA-B2DB-762394D0CA9E}"/>
              </a:ext>
            </a:extLst>
          </p:cNvPr>
          <p:cNvSpPr>
            <a:spLocks noGrp="1"/>
          </p:cNvSpPr>
          <p:nvPr>
            <p:ph idx="1"/>
          </p:nvPr>
        </p:nvSpPr>
        <p:spPr>
          <a:xfrm>
            <a:off x="3071664" y="2060848"/>
            <a:ext cx="8568952" cy="3771781"/>
          </a:xfrm>
        </p:spPr>
        <p:txBody>
          <a:bodyPr/>
          <a:lstStyle/>
          <a:p>
            <a:r>
              <a:rPr lang="tr-TR" dirty="0"/>
              <a:t>Üst kısımda bulunan malzeme dış yüzeyinden tutularak alınır. Altında başka bir malzeme var ise pens ile alınır ve kirli kabına atılır. </a:t>
            </a:r>
          </a:p>
        </p:txBody>
      </p:sp>
    </p:spTree>
    <p:extLst>
      <p:ext uri="{BB962C8B-B14F-4D97-AF65-F5344CB8AC3E}">
        <p14:creationId xmlns:p14="http://schemas.microsoft.com/office/powerpoint/2010/main" val="9302731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04864"/>
            <a:ext cx="8496944" cy="3627765"/>
          </a:xfrm>
        </p:spPr>
        <p:txBody>
          <a:bodyPr>
            <a:noAutofit/>
          </a:bodyPr>
          <a:lstStyle/>
          <a:p>
            <a:r>
              <a:rPr lang="tr-TR" dirty="0"/>
              <a:t>Yara bölgesi yukarıda ifade edilen yara değerlendirme kriterlerine uygun olarak değerlendirilir. </a:t>
            </a:r>
          </a:p>
          <a:p>
            <a:r>
              <a:rPr lang="tr-TR" dirty="0" err="1"/>
              <a:t>Nonsteril</a:t>
            </a:r>
            <a:r>
              <a:rPr lang="tr-TR" dirty="0"/>
              <a:t> eldivenler çıkartılıp eller yıkandıktan sonra steril eldiven giyilir. </a:t>
            </a:r>
          </a:p>
        </p:txBody>
      </p:sp>
    </p:spTree>
    <p:extLst>
      <p:ext uri="{BB962C8B-B14F-4D97-AF65-F5344CB8AC3E}">
        <p14:creationId xmlns:p14="http://schemas.microsoft.com/office/powerpoint/2010/main" val="206462455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A98C09E-46BF-4936-9306-6378D3291070}"/>
              </a:ext>
            </a:extLst>
          </p:cNvPr>
          <p:cNvSpPr>
            <a:spLocks noGrp="1"/>
          </p:cNvSpPr>
          <p:nvPr>
            <p:ph idx="1"/>
          </p:nvPr>
        </p:nvSpPr>
        <p:spPr/>
        <p:txBody>
          <a:bodyPr/>
          <a:lstStyle/>
          <a:p>
            <a:r>
              <a:rPr lang="tr-TR" sz="2800" dirty="0"/>
              <a:t>Steril alandaki pansuman malzemeleri açılır. </a:t>
            </a:r>
          </a:p>
          <a:p>
            <a:r>
              <a:rPr lang="tr-TR" sz="2800" dirty="0" err="1"/>
              <a:t>Spanç</a:t>
            </a:r>
            <a:r>
              <a:rPr lang="tr-TR" sz="2800" dirty="0"/>
              <a:t> ya da </a:t>
            </a:r>
            <a:r>
              <a:rPr lang="tr-TR" sz="2800" dirty="0" err="1"/>
              <a:t>ped</a:t>
            </a:r>
            <a:r>
              <a:rPr lang="tr-TR" sz="2800" dirty="0"/>
              <a:t>, steril pens ile tutularak böbrek küvet üzerinde % 0.9’luk </a:t>
            </a:r>
            <a:r>
              <a:rPr lang="tr-TR" sz="2800" dirty="0" err="1"/>
              <a:t>NaCl</a:t>
            </a:r>
            <a:r>
              <a:rPr lang="tr-TR" sz="2800" dirty="0"/>
              <a:t> ile ıslatılır. </a:t>
            </a:r>
          </a:p>
          <a:p>
            <a:endParaRPr lang="tr-TR" dirty="0"/>
          </a:p>
        </p:txBody>
      </p:sp>
      <p:pic>
        <p:nvPicPr>
          <p:cNvPr id="4" name="Picture 2" descr="http://st1.uzmantv.com/videos/114/nT0rCJ3ChtH/1_100.jpg">
            <a:extLst>
              <a:ext uri="{FF2B5EF4-FFF2-40B4-BE49-F238E27FC236}">
                <a16:creationId xmlns:a16="http://schemas.microsoft.com/office/drawing/2014/main" id="{E86E5BB5-D973-4911-9550-714C503E9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9584" y="332656"/>
            <a:ext cx="2916324" cy="233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22338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70CD82F-9BC5-4AFE-999C-B14CC899F13C}"/>
              </a:ext>
            </a:extLst>
          </p:cNvPr>
          <p:cNvSpPr>
            <a:spLocks noGrp="1"/>
          </p:cNvSpPr>
          <p:nvPr>
            <p:ph idx="1"/>
          </p:nvPr>
        </p:nvSpPr>
        <p:spPr>
          <a:xfrm>
            <a:off x="3071664" y="2132856"/>
            <a:ext cx="8496944" cy="3699773"/>
          </a:xfrm>
        </p:spPr>
        <p:txBody>
          <a:bodyPr/>
          <a:lstStyle/>
          <a:p>
            <a:r>
              <a:rPr lang="tr-TR" sz="2800" dirty="0"/>
              <a:t>Gerekiyorsa yara, enjektör kullanılarak % 0.9’luk </a:t>
            </a:r>
            <a:r>
              <a:rPr lang="tr-TR" sz="2800" dirty="0" err="1"/>
              <a:t>NaCl</a:t>
            </a:r>
            <a:r>
              <a:rPr lang="tr-TR" sz="2800" dirty="0"/>
              <a:t> ile yıkanır. Yıkama işlemi sırasında enjektörün ucu, yara ile temas etmemelidir. </a:t>
            </a:r>
          </a:p>
        </p:txBody>
      </p:sp>
    </p:spTree>
    <p:extLst>
      <p:ext uri="{BB962C8B-B14F-4D97-AF65-F5344CB8AC3E}">
        <p14:creationId xmlns:p14="http://schemas.microsoft.com/office/powerpoint/2010/main" val="233632338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04864"/>
            <a:ext cx="8568952" cy="3627765"/>
          </a:xfrm>
        </p:spPr>
        <p:txBody>
          <a:bodyPr>
            <a:noAutofit/>
          </a:bodyPr>
          <a:lstStyle/>
          <a:p>
            <a:r>
              <a:rPr lang="tr-TR" dirty="0"/>
              <a:t>Yaralı bölge merkezden başlanarak dışa doğru dairesel hareketle silinir. Aynı </a:t>
            </a:r>
            <a:r>
              <a:rPr lang="tr-TR" dirty="0" err="1"/>
              <a:t>spanç</a:t>
            </a:r>
            <a:r>
              <a:rPr lang="tr-TR" dirty="0"/>
              <a:t> ikinci harekette kullanılmaz ve kirli kabına atılır. </a:t>
            </a:r>
          </a:p>
          <a:p>
            <a:endParaRPr lang="tr-TR" dirty="0"/>
          </a:p>
        </p:txBody>
      </p:sp>
    </p:spTree>
    <p:extLst>
      <p:ext uri="{BB962C8B-B14F-4D97-AF65-F5344CB8AC3E}">
        <p14:creationId xmlns:p14="http://schemas.microsoft.com/office/powerpoint/2010/main" val="302858368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0986942-71A1-43C3-8E52-B0AF93AC63AE}"/>
              </a:ext>
            </a:extLst>
          </p:cNvPr>
          <p:cNvSpPr>
            <a:spLocks noGrp="1"/>
          </p:cNvSpPr>
          <p:nvPr>
            <p:ph idx="1"/>
          </p:nvPr>
        </p:nvSpPr>
        <p:spPr>
          <a:xfrm>
            <a:off x="3071664" y="2132856"/>
            <a:ext cx="8496944" cy="3699773"/>
          </a:xfrm>
        </p:spPr>
        <p:txBody>
          <a:bodyPr/>
          <a:lstStyle/>
          <a:p>
            <a:r>
              <a:rPr lang="tr-TR" dirty="0"/>
              <a:t>Her silme işlemi için ayrı </a:t>
            </a:r>
            <a:r>
              <a:rPr lang="tr-TR" dirty="0" err="1"/>
              <a:t>spanç</a:t>
            </a:r>
            <a:r>
              <a:rPr lang="tr-TR" dirty="0"/>
              <a:t> kullanılır. Bu işlem tampon ile yapılacaksa silerek değil küçük hareketlerle dokundurup çekerek (</a:t>
            </a:r>
            <a:r>
              <a:rPr lang="tr-TR" dirty="0" err="1"/>
              <a:t>tamponlama</a:t>
            </a:r>
            <a:r>
              <a:rPr lang="tr-TR" dirty="0"/>
              <a:t>) temizlenir. </a:t>
            </a:r>
          </a:p>
        </p:txBody>
      </p:sp>
    </p:spTree>
    <p:extLst>
      <p:ext uri="{BB962C8B-B14F-4D97-AF65-F5344CB8AC3E}">
        <p14:creationId xmlns:p14="http://schemas.microsoft.com/office/powerpoint/2010/main" val="399418917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21419EC-3779-4F26-8BFF-36267184A1C6}"/>
              </a:ext>
            </a:extLst>
          </p:cNvPr>
          <p:cNvSpPr>
            <a:spLocks noGrp="1"/>
          </p:cNvSpPr>
          <p:nvPr>
            <p:ph idx="1"/>
          </p:nvPr>
        </p:nvSpPr>
        <p:spPr>
          <a:xfrm>
            <a:off x="3071664" y="2132856"/>
            <a:ext cx="8640960" cy="3699773"/>
          </a:xfrm>
        </p:spPr>
        <p:txBody>
          <a:bodyPr/>
          <a:lstStyle/>
          <a:p>
            <a:r>
              <a:rPr lang="tr-TR" sz="2800" dirty="0"/>
              <a:t>Yarada ölü doku, kalıntı varsa pens ile tutulup sağlam dokulara zarar vermeden makas ile kesilir. Yara üzerindeki ölü dokuların alınmaması mikroorganizmanın daha çok üremesine ve enfeksiyonun daha alt tabakalara ilerlemesine neden olur. </a:t>
            </a:r>
          </a:p>
        </p:txBody>
      </p:sp>
    </p:spTree>
    <p:extLst>
      <p:ext uri="{BB962C8B-B14F-4D97-AF65-F5344CB8AC3E}">
        <p14:creationId xmlns:p14="http://schemas.microsoft.com/office/powerpoint/2010/main" val="39900498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132856"/>
            <a:ext cx="8712968" cy="3699773"/>
          </a:xfrm>
        </p:spPr>
        <p:txBody>
          <a:bodyPr/>
          <a:lstStyle/>
          <a:p>
            <a:r>
              <a:rPr lang="tr-TR" dirty="0"/>
              <a:t>Yara bölgesi tekrar % 0.9’luk </a:t>
            </a:r>
            <a:r>
              <a:rPr lang="tr-TR" dirty="0" err="1"/>
              <a:t>NaCl</a:t>
            </a:r>
            <a:r>
              <a:rPr lang="tr-TR" dirty="0"/>
              <a:t> ile ıslatılmış </a:t>
            </a:r>
            <a:r>
              <a:rPr lang="tr-TR" dirty="0" err="1"/>
              <a:t>spançla</a:t>
            </a:r>
            <a:r>
              <a:rPr lang="tr-TR" dirty="0"/>
              <a:t> merkezden başlayarak dışa doğru tekrar temizlenir ve fazla sıvı, kuru </a:t>
            </a:r>
            <a:r>
              <a:rPr lang="tr-TR" dirty="0" err="1"/>
              <a:t>spanç</a:t>
            </a:r>
            <a:r>
              <a:rPr lang="tr-TR" dirty="0"/>
              <a:t> ile kurulanır. </a:t>
            </a:r>
          </a:p>
          <a:p>
            <a:endParaRPr lang="tr-TR" dirty="0"/>
          </a:p>
        </p:txBody>
      </p:sp>
    </p:spTree>
    <p:extLst>
      <p:ext uri="{BB962C8B-B14F-4D97-AF65-F5344CB8AC3E}">
        <p14:creationId xmlns:p14="http://schemas.microsoft.com/office/powerpoint/2010/main" val="60959250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132856"/>
            <a:ext cx="8568952" cy="3699773"/>
          </a:xfrm>
        </p:spPr>
        <p:txBody>
          <a:bodyPr>
            <a:noAutofit/>
          </a:bodyPr>
          <a:lstStyle/>
          <a:p>
            <a:r>
              <a:rPr lang="tr-TR" dirty="0"/>
              <a:t>Hekim tarafından önerilen </a:t>
            </a:r>
            <a:r>
              <a:rPr lang="tr-TR" dirty="0" err="1"/>
              <a:t>pomad</a:t>
            </a:r>
            <a:r>
              <a:rPr lang="tr-TR" dirty="0"/>
              <a:t> ya da antiseptik solüsyon yaraya sürülür. </a:t>
            </a:r>
          </a:p>
          <a:p>
            <a:r>
              <a:rPr lang="tr-TR" dirty="0"/>
              <a:t>Eller yıkanır. Yaranın durumu, ne tip pansuman yapıldığı, tarih, saat ve pansumanı yapan kişi kaydedilir. </a:t>
            </a:r>
          </a:p>
        </p:txBody>
      </p:sp>
    </p:spTree>
    <p:extLst>
      <p:ext uri="{BB962C8B-B14F-4D97-AF65-F5344CB8AC3E}">
        <p14:creationId xmlns:p14="http://schemas.microsoft.com/office/powerpoint/2010/main" val="690284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132856"/>
            <a:ext cx="8496944" cy="3436969"/>
          </a:xfrm>
        </p:spPr>
        <p:txBody>
          <a:bodyPr>
            <a:noAutofit/>
          </a:bodyPr>
          <a:lstStyle/>
          <a:p>
            <a:r>
              <a:rPr lang="tr-TR" b="1" dirty="0"/>
              <a:t>Büyük ameliyatlarda, riski artıran durumlar arasında, hastanın uzun süre aynı cerrahi pozisyonda kalması, dolaşım ve sinir sisteminin baskı altında olması, enfeksiyon riskinin artması, sıvı- </a:t>
            </a:r>
            <a:r>
              <a:rPr lang="tr-TR" b="1" dirty="0" smtClean="0"/>
              <a:t>elektrolit </a:t>
            </a:r>
            <a:r>
              <a:rPr lang="tr-TR" b="1" dirty="0"/>
              <a:t>ve kan kayıpları sayılabilir.</a:t>
            </a:r>
          </a:p>
        </p:txBody>
      </p:sp>
    </p:spTree>
    <p:extLst>
      <p:ext uri="{BB962C8B-B14F-4D97-AF65-F5344CB8AC3E}">
        <p14:creationId xmlns:p14="http://schemas.microsoft.com/office/powerpoint/2010/main" val="27728478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A9485D5-CC5F-4399-B8CC-B4675309F4C3}"/>
              </a:ext>
            </a:extLst>
          </p:cNvPr>
          <p:cNvSpPr>
            <a:spLocks noGrp="1"/>
          </p:cNvSpPr>
          <p:nvPr>
            <p:ph idx="1"/>
          </p:nvPr>
        </p:nvSpPr>
        <p:spPr>
          <a:xfrm>
            <a:off x="3071664" y="2132856"/>
            <a:ext cx="8568952" cy="3699773"/>
          </a:xfrm>
        </p:spPr>
        <p:txBody>
          <a:bodyPr/>
          <a:lstStyle/>
          <a:p>
            <a:r>
              <a:rPr lang="tr-TR" sz="2800" dirty="0"/>
              <a:t>Temizlenmiş olan yara üzerine steril gazlı bez yerleştirilir. Bu sayede yara üzerine konulacak ıslatılmış gazlı bezin kuruyunca alttaki dokuya yapışması önlenir. </a:t>
            </a:r>
          </a:p>
          <a:p>
            <a:endParaRPr lang="tr-TR" dirty="0"/>
          </a:p>
        </p:txBody>
      </p:sp>
      <p:sp>
        <p:nvSpPr>
          <p:cNvPr id="4" name="Başlık 1">
            <a:extLst>
              <a:ext uri="{FF2B5EF4-FFF2-40B4-BE49-F238E27FC236}">
                <a16:creationId xmlns:a16="http://schemas.microsoft.com/office/drawing/2014/main" id="{EB53B329-67A5-40FF-915E-DA5D4BBC32AF}"/>
              </a:ext>
            </a:extLst>
          </p:cNvPr>
          <p:cNvSpPr txBox="1">
            <a:spLocks/>
          </p:cNvSpPr>
          <p:nvPr/>
        </p:nvSpPr>
        <p:spPr>
          <a:xfrm>
            <a:off x="2783632" y="1349896"/>
            <a:ext cx="8280920" cy="1143000"/>
          </a:xfrm>
          <a:prstGeom prst="rect">
            <a:avLst/>
          </a:prstGeom>
        </p:spPr>
        <p:txBody>
          <a:bodyPr/>
          <a:lstStyle>
            <a:lvl1pPr algn="l" defTabSz="914400" rtl="0" eaLnBrk="1" latinLnBrk="0" hangingPunct="1">
              <a:spcBef>
                <a:spcPct val="0"/>
              </a:spcBef>
              <a:buNone/>
              <a:defRPr sz="4500" kern="1200">
                <a:solidFill>
                  <a:schemeClr val="tx1"/>
                </a:solidFill>
                <a:latin typeface="Montserrat-Black" panose="00000A00000000000000" pitchFamily="50" charset="-94"/>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a:solidFill>
                  <a:schemeClr val="tx1"/>
                </a:solidFill>
              </a:rPr>
              <a:t>Yaş </a:t>
            </a:r>
            <a:r>
              <a:rPr lang="tr-TR" sz="2800" b="1" dirty="0" smtClean="0">
                <a:solidFill>
                  <a:schemeClr val="tx1"/>
                </a:solidFill>
              </a:rPr>
              <a:t>Pansuman </a:t>
            </a:r>
            <a:r>
              <a:rPr lang="tr-TR" sz="2800" b="1" dirty="0"/>
              <a:t>Y</a:t>
            </a:r>
            <a:r>
              <a:rPr lang="tr-TR" sz="2800" b="1" dirty="0" smtClean="0">
                <a:solidFill>
                  <a:schemeClr val="tx1"/>
                </a:solidFill>
              </a:rPr>
              <a:t>apma </a:t>
            </a:r>
            <a:r>
              <a:rPr lang="tr-TR" sz="2800" b="1" dirty="0"/>
              <a:t>T</a:t>
            </a:r>
            <a:r>
              <a:rPr lang="tr-TR" sz="2800" b="1" dirty="0" smtClean="0">
                <a:solidFill>
                  <a:schemeClr val="tx1"/>
                </a:solidFill>
              </a:rPr>
              <a:t>ekniği </a:t>
            </a:r>
            <a:endParaRPr lang="tr-TR" sz="2800" dirty="0"/>
          </a:p>
        </p:txBody>
      </p:sp>
    </p:spTree>
    <p:extLst>
      <p:ext uri="{BB962C8B-B14F-4D97-AF65-F5344CB8AC3E}">
        <p14:creationId xmlns:p14="http://schemas.microsoft.com/office/powerpoint/2010/main" val="181880539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DF3E203-84B0-4FD3-AC48-2E658EFCA6B5}"/>
              </a:ext>
            </a:extLst>
          </p:cNvPr>
          <p:cNvSpPr>
            <a:spLocks noGrp="1"/>
          </p:cNvSpPr>
          <p:nvPr>
            <p:ph idx="1"/>
          </p:nvPr>
        </p:nvSpPr>
        <p:spPr>
          <a:xfrm>
            <a:off x="3071664" y="2204864"/>
            <a:ext cx="8640960" cy="3627765"/>
          </a:xfrm>
        </p:spPr>
        <p:txBody>
          <a:bodyPr/>
          <a:lstStyle/>
          <a:p>
            <a:r>
              <a:rPr lang="tr-TR" sz="2800" dirty="0"/>
              <a:t>İkinci steril gazlı bez % 0.9’luk </a:t>
            </a:r>
            <a:r>
              <a:rPr lang="tr-TR" sz="2800" dirty="0" err="1"/>
              <a:t>NaCl</a:t>
            </a:r>
            <a:r>
              <a:rPr lang="tr-TR" sz="2800" dirty="0"/>
              <a:t> ile iyice ıslatılır ve yara üzerini tamamen kapatacak şekilde yerleştirilir. Gazlı bezin, çok fazla ıslak olmamasına dikkat edilir. Aksi takdirde yaradan sızıntı olur. Islak gazlı bezin üzerine kuru gazlı bez konur ve sabit kalması sağlanır. </a:t>
            </a:r>
          </a:p>
        </p:txBody>
      </p:sp>
    </p:spTree>
    <p:extLst>
      <p:ext uri="{BB962C8B-B14F-4D97-AF65-F5344CB8AC3E}">
        <p14:creationId xmlns:p14="http://schemas.microsoft.com/office/powerpoint/2010/main" val="50890873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04864"/>
            <a:ext cx="8496944" cy="3627765"/>
          </a:xfrm>
        </p:spPr>
        <p:txBody>
          <a:bodyPr>
            <a:noAutofit/>
          </a:bodyPr>
          <a:lstStyle/>
          <a:p>
            <a:r>
              <a:rPr lang="tr-TR" dirty="0"/>
              <a:t> Steril pens kullanılarak steril </a:t>
            </a:r>
            <a:r>
              <a:rPr lang="tr-TR" dirty="0" err="1"/>
              <a:t>spanç</a:t>
            </a:r>
            <a:r>
              <a:rPr lang="tr-TR" dirty="0"/>
              <a:t> ile yara kapatılır. Akıntı varsa akıntıya uygun </a:t>
            </a:r>
            <a:r>
              <a:rPr lang="tr-TR" dirty="0" err="1"/>
              <a:t>ped</a:t>
            </a:r>
            <a:r>
              <a:rPr lang="tr-TR" dirty="0"/>
              <a:t> konularak pansuman </a:t>
            </a:r>
            <a:r>
              <a:rPr lang="tr-TR" dirty="0" err="1"/>
              <a:t>flaster</a:t>
            </a:r>
            <a:r>
              <a:rPr lang="tr-TR" dirty="0"/>
              <a:t> ile sabitlenir. Gerekirse pansumanın kaymaması için sargı uygulanır. </a:t>
            </a:r>
          </a:p>
          <a:p>
            <a:r>
              <a:rPr lang="tr-TR" dirty="0"/>
              <a:t>Eldivenler çıkartılır. Yaralının giysileri giydirilir ve rahat bir pozisyon verilir. </a:t>
            </a:r>
          </a:p>
        </p:txBody>
      </p:sp>
    </p:spTree>
    <p:extLst>
      <p:ext uri="{BB962C8B-B14F-4D97-AF65-F5344CB8AC3E}">
        <p14:creationId xmlns:p14="http://schemas.microsoft.com/office/powerpoint/2010/main" val="395009616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dirty="0"/>
              <a:t>Kullanılan malzemelerden tıbbi atık olanlar uygun şekilde atılır. Diğerleri ise dezenfekte edilir. Sterilizasyona gönderilecek olan malzemeler gönderilir. </a:t>
            </a:r>
          </a:p>
        </p:txBody>
      </p:sp>
    </p:spTree>
    <p:extLst>
      <p:ext uri="{BB962C8B-B14F-4D97-AF65-F5344CB8AC3E}">
        <p14:creationId xmlns:p14="http://schemas.microsoft.com/office/powerpoint/2010/main" val="207997703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97F835E-017A-4950-B638-5A15C66D8A02}"/>
              </a:ext>
            </a:extLst>
          </p:cNvPr>
          <p:cNvSpPr>
            <a:spLocks noGrp="1"/>
          </p:cNvSpPr>
          <p:nvPr>
            <p:ph idx="1"/>
          </p:nvPr>
        </p:nvSpPr>
        <p:spPr/>
        <p:txBody>
          <a:bodyPr/>
          <a:lstStyle/>
          <a:p>
            <a:r>
              <a:rPr lang="tr-TR" dirty="0"/>
              <a:t>Eller yıkanır. Yaranın durumu, ne tip pansuman yapıldığı, tarih, saat ve pansumanı yapan kişi kaydedilir. </a:t>
            </a:r>
          </a:p>
        </p:txBody>
      </p:sp>
    </p:spTree>
    <p:extLst>
      <p:ext uri="{BB962C8B-B14F-4D97-AF65-F5344CB8AC3E}">
        <p14:creationId xmlns:p14="http://schemas.microsoft.com/office/powerpoint/2010/main" val="3670714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8302E5F-EA75-4BB8-8557-9E9D35E7042E}"/>
              </a:ext>
            </a:extLst>
          </p:cNvPr>
          <p:cNvSpPr>
            <a:spLocks noGrp="1"/>
          </p:cNvSpPr>
          <p:nvPr>
            <p:ph idx="1"/>
          </p:nvPr>
        </p:nvSpPr>
        <p:spPr>
          <a:xfrm>
            <a:off x="3071664" y="2132856"/>
            <a:ext cx="8568952" cy="3699773"/>
          </a:xfrm>
        </p:spPr>
        <p:txBody>
          <a:bodyPr/>
          <a:lstStyle/>
          <a:p>
            <a:r>
              <a:rPr lang="tr-TR" i="1" dirty="0">
                <a:latin typeface="Montserrat-Black" panose="00000A00000000000000"/>
              </a:rPr>
              <a:t>Pansuman yapılırken dikkat edilecek hususlar; </a:t>
            </a:r>
            <a:endParaRPr lang="tr-TR" dirty="0">
              <a:latin typeface="Montserrat-Black" panose="00000A00000000000000"/>
            </a:endParaRPr>
          </a:p>
          <a:p>
            <a:r>
              <a:rPr lang="tr-TR" dirty="0">
                <a:latin typeface="Montserrat-Black" panose="00000A00000000000000"/>
              </a:rPr>
              <a:t>Pansuman öncesi ve sonrası eller mutlaka yıkanmalıdır. </a:t>
            </a:r>
          </a:p>
          <a:p>
            <a:r>
              <a:rPr lang="tr-TR" dirty="0" err="1">
                <a:latin typeface="Montserrat-Black" panose="00000A00000000000000"/>
              </a:rPr>
              <a:t>İnsizyon</a:t>
            </a:r>
            <a:r>
              <a:rPr lang="tr-TR" dirty="0">
                <a:latin typeface="Montserrat-Black" panose="00000A00000000000000"/>
              </a:rPr>
              <a:t> bölgesindeki kirli </a:t>
            </a:r>
            <a:r>
              <a:rPr lang="tr-TR" dirty="0" err="1">
                <a:latin typeface="Montserrat-Black" panose="00000A00000000000000"/>
              </a:rPr>
              <a:t>pedler</a:t>
            </a:r>
            <a:r>
              <a:rPr lang="tr-TR" dirty="0">
                <a:latin typeface="Montserrat-Black" panose="00000A00000000000000"/>
              </a:rPr>
              <a:t> </a:t>
            </a:r>
            <a:r>
              <a:rPr lang="tr-TR" dirty="0" err="1">
                <a:latin typeface="Montserrat-Black" panose="00000A00000000000000"/>
              </a:rPr>
              <a:t>nonsteril</a:t>
            </a:r>
            <a:r>
              <a:rPr lang="tr-TR" dirty="0">
                <a:latin typeface="Montserrat-Black" panose="00000A00000000000000"/>
              </a:rPr>
              <a:t> eldiven ile çıkarılır. </a:t>
            </a:r>
          </a:p>
          <a:p>
            <a:endParaRPr lang="tr-TR" dirty="0"/>
          </a:p>
        </p:txBody>
      </p:sp>
    </p:spTree>
    <p:extLst>
      <p:ext uri="{BB962C8B-B14F-4D97-AF65-F5344CB8AC3E}">
        <p14:creationId xmlns:p14="http://schemas.microsoft.com/office/powerpoint/2010/main" val="421039870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D7AE852-5678-4890-BD86-7064E7144C1B}"/>
              </a:ext>
            </a:extLst>
          </p:cNvPr>
          <p:cNvSpPr>
            <a:spLocks noGrp="1"/>
          </p:cNvSpPr>
          <p:nvPr>
            <p:ph idx="1"/>
          </p:nvPr>
        </p:nvSpPr>
        <p:spPr>
          <a:xfrm>
            <a:off x="3071664" y="2204864"/>
            <a:ext cx="8568952" cy="3627765"/>
          </a:xfrm>
        </p:spPr>
        <p:txBody>
          <a:bodyPr/>
          <a:lstStyle/>
          <a:p>
            <a:r>
              <a:rPr lang="tr-TR" dirty="0"/>
              <a:t>Eller yıkanır steril eldiven giyilir. </a:t>
            </a:r>
          </a:p>
          <a:p>
            <a:r>
              <a:rPr lang="tr-TR" dirty="0"/>
              <a:t>Islak pansuman, basınçlı pansuman, kuru pansumandan hangisinin yapılacağına doktor karar verir. </a:t>
            </a:r>
          </a:p>
          <a:p>
            <a:r>
              <a:rPr lang="tr-TR" dirty="0"/>
              <a:t>Açık yara bakımında steril teknik kullanılmalıdır. </a:t>
            </a:r>
          </a:p>
        </p:txBody>
      </p:sp>
    </p:spTree>
    <p:extLst>
      <p:ext uri="{BB962C8B-B14F-4D97-AF65-F5344CB8AC3E}">
        <p14:creationId xmlns:p14="http://schemas.microsoft.com/office/powerpoint/2010/main" val="208830139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02096B4-122B-4896-8CD7-52277EC3301E}"/>
              </a:ext>
            </a:extLst>
          </p:cNvPr>
          <p:cNvSpPr>
            <a:spLocks noGrp="1"/>
          </p:cNvSpPr>
          <p:nvPr>
            <p:ph idx="1"/>
          </p:nvPr>
        </p:nvSpPr>
        <p:spPr>
          <a:xfrm>
            <a:off x="3071664" y="2132856"/>
            <a:ext cx="8568952" cy="3699773"/>
          </a:xfrm>
        </p:spPr>
        <p:txBody>
          <a:bodyPr/>
          <a:lstStyle/>
          <a:p>
            <a:r>
              <a:rPr lang="tr-TR" sz="2800" dirty="0"/>
              <a:t>Her </a:t>
            </a:r>
            <a:r>
              <a:rPr lang="tr-TR" sz="2800" dirty="0" err="1"/>
              <a:t>insizyon</a:t>
            </a:r>
            <a:r>
              <a:rPr lang="tr-TR" sz="2800" dirty="0"/>
              <a:t> hattı için ayrı gazlı bez kullanılır. </a:t>
            </a:r>
          </a:p>
          <a:p>
            <a:r>
              <a:rPr lang="tr-TR" sz="2800" dirty="0"/>
              <a:t>Pansuman yukarıdan aşağı tek bir yönde silinir. </a:t>
            </a:r>
          </a:p>
        </p:txBody>
      </p:sp>
    </p:spTree>
    <p:extLst>
      <p:ext uri="{BB962C8B-B14F-4D97-AF65-F5344CB8AC3E}">
        <p14:creationId xmlns:p14="http://schemas.microsoft.com/office/powerpoint/2010/main" val="279755964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E860DB8-66FB-46E5-8A2A-B72991647BBF}"/>
              </a:ext>
            </a:extLst>
          </p:cNvPr>
          <p:cNvSpPr>
            <a:spLocks noGrp="1"/>
          </p:cNvSpPr>
          <p:nvPr>
            <p:ph idx="1"/>
          </p:nvPr>
        </p:nvSpPr>
        <p:spPr>
          <a:xfrm>
            <a:off x="3071664" y="2132856"/>
            <a:ext cx="8568952" cy="3699773"/>
          </a:xfrm>
        </p:spPr>
        <p:txBody>
          <a:bodyPr/>
          <a:lstStyle/>
          <a:p>
            <a:r>
              <a:rPr lang="tr-TR" sz="2800" dirty="0"/>
              <a:t>Her temizlemeden sonra kirli materyal ortamdan uzaklaştırılır. </a:t>
            </a:r>
          </a:p>
          <a:p>
            <a:r>
              <a:rPr lang="tr-TR" sz="2800" dirty="0"/>
              <a:t>Yara her açıldığında enfeksiyon, </a:t>
            </a:r>
            <a:r>
              <a:rPr lang="tr-TR" sz="2800" dirty="0" err="1"/>
              <a:t>hematom</a:t>
            </a:r>
            <a:r>
              <a:rPr lang="tr-TR" sz="2800" dirty="0"/>
              <a:t> ve gerginlik yönünden kontrol edilir. </a:t>
            </a:r>
          </a:p>
        </p:txBody>
      </p:sp>
    </p:spTree>
    <p:extLst>
      <p:ext uri="{BB962C8B-B14F-4D97-AF65-F5344CB8AC3E}">
        <p14:creationId xmlns:p14="http://schemas.microsoft.com/office/powerpoint/2010/main" val="356328363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76872"/>
            <a:ext cx="8568952" cy="3555757"/>
          </a:xfrm>
        </p:spPr>
        <p:txBody>
          <a:bodyPr>
            <a:noAutofit/>
          </a:bodyPr>
          <a:lstStyle/>
          <a:p>
            <a:r>
              <a:rPr lang="tr-TR" dirty="0"/>
              <a:t>Temiz yaralar iki üç gün sonra açık bırakılır. </a:t>
            </a:r>
          </a:p>
          <a:p>
            <a:r>
              <a:rPr lang="tr-TR" dirty="0"/>
              <a:t>Pansumanlar her zaman temiz tutulmalıdır. </a:t>
            </a:r>
          </a:p>
          <a:p>
            <a:r>
              <a:rPr lang="tr-TR" dirty="0"/>
              <a:t>Kullanılmış pansuman materyali </a:t>
            </a:r>
            <a:r>
              <a:rPr lang="tr-TR" dirty="0" err="1"/>
              <a:t>enfekte</a:t>
            </a:r>
            <a:r>
              <a:rPr lang="tr-TR" dirty="0"/>
              <a:t> atık çöpüne atılmalıdır. </a:t>
            </a:r>
          </a:p>
        </p:txBody>
      </p:sp>
    </p:spTree>
    <p:extLst>
      <p:ext uri="{BB962C8B-B14F-4D97-AF65-F5344CB8AC3E}">
        <p14:creationId xmlns:p14="http://schemas.microsoft.com/office/powerpoint/2010/main" val="686557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76872"/>
            <a:ext cx="8496944" cy="3555757"/>
          </a:xfrm>
        </p:spPr>
        <p:txBody>
          <a:bodyPr>
            <a:noAutofit/>
          </a:bodyPr>
          <a:lstStyle/>
          <a:p>
            <a:r>
              <a:rPr lang="tr-TR" b="1" dirty="0">
                <a:solidFill>
                  <a:schemeClr val="accent3">
                    <a:lumMod val="75000"/>
                  </a:schemeClr>
                </a:solidFill>
              </a:rPr>
              <a:t>Minör cerrahi: </a:t>
            </a:r>
            <a:r>
              <a:rPr lang="tr-TR" b="1" dirty="0"/>
              <a:t>Küçük bir </a:t>
            </a:r>
            <a:r>
              <a:rPr lang="tr-TR" b="1" dirty="0" err="1"/>
              <a:t>insizyon</a:t>
            </a:r>
            <a:r>
              <a:rPr lang="tr-TR" b="1" dirty="0"/>
              <a:t> ve az anestezi alınmasıyla yapılan cerrahi müdahalelerdir. Bu ameliyatlarda sistemler fazla etkilenmez, sıvı-</a:t>
            </a:r>
            <a:r>
              <a:rPr lang="tr-TR" b="1" dirty="0" err="1"/>
              <a:t>eletrolit</a:t>
            </a:r>
            <a:r>
              <a:rPr lang="tr-TR" b="1" dirty="0"/>
              <a:t> kayıpları fazla değildir (örneğin biyopsi alınması). </a:t>
            </a:r>
          </a:p>
        </p:txBody>
      </p:sp>
    </p:spTree>
    <p:extLst>
      <p:ext uri="{BB962C8B-B14F-4D97-AF65-F5344CB8AC3E}">
        <p14:creationId xmlns:p14="http://schemas.microsoft.com/office/powerpoint/2010/main" val="301222257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FA83282-B011-4419-9AB5-DEDC40EF3021}"/>
              </a:ext>
            </a:extLst>
          </p:cNvPr>
          <p:cNvSpPr>
            <a:spLocks noGrp="1"/>
          </p:cNvSpPr>
          <p:nvPr>
            <p:ph idx="1"/>
          </p:nvPr>
        </p:nvSpPr>
        <p:spPr>
          <a:xfrm>
            <a:off x="3071664" y="2132856"/>
            <a:ext cx="8496944" cy="3699773"/>
          </a:xfrm>
        </p:spPr>
        <p:txBody>
          <a:bodyPr/>
          <a:lstStyle/>
          <a:p>
            <a:r>
              <a:rPr lang="tr-TR" dirty="0"/>
              <a:t>Enfeksiyon gelişmiş yaralarda, tam/kısmi izolasyon uygulanmalıdır. </a:t>
            </a:r>
          </a:p>
          <a:p>
            <a:r>
              <a:rPr lang="tr-TR" dirty="0"/>
              <a:t>Yaranın çabuk iyileşmesi, fibrin ve </a:t>
            </a:r>
            <a:r>
              <a:rPr lang="tr-TR" dirty="0" err="1"/>
              <a:t>kollajen</a:t>
            </a:r>
            <a:r>
              <a:rPr lang="tr-TR" dirty="0"/>
              <a:t> oluşumunu sağlamak için yara bölgesinin hareketi sınırlandırılmalıdır. </a:t>
            </a:r>
          </a:p>
        </p:txBody>
      </p:sp>
    </p:spTree>
    <p:extLst>
      <p:ext uri="{BB962C8B-B14F-4D97-AF65-F5344CB8AC3E}">
        <p14:creationId xmlns:p14="http://schemas.microsoft.com/office/powerpoint/2010/main" val="144442695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FA83282-B011-4419-9AB5-DEDC40EF3021}"/>
              </a:ext>
            </a:extLst>
          </p:cNvPr>
          <p:cNvSpPr>
            <a:spLocks noGrp="1"/>
          </p:cNvSpPr>
          <p:nvPr>
            <p:ph idx="1"/>
          </p:nvPr>
        </p:nvSpPr>
        <p:spPr>
          <a:xfrm>
            <a:off x="3071664" y="2132856"/>
            <a:ext cx="8496944" cy="3699773"/>
          </a:xfrm>
        </p:spPr>
        <p:txBody>
          <a:bodyPr/>
          <a:lstStyle/>
          <a:p>
            <a:r>
              <a:rPr lang="tr-TR" b="1" dirty="0" smtClean="0">
                <a:solidFill>
                  <a:srgbClr val="00B0F0"/>
                </a:solidFill>
              </a:rPr>
              <a:t>Haftanın Öğrenim kazanımları</a:t>
            </a:r>
          </a:p>
          <a:p>
            <a:r>
              <a:rPr lang="tr-TR" sz="2400" b="1" dirty="0" smtClean="0"/>
              <a:t>Cerrahi kavram olarak nedir ?öğrendik</a:t>
            </a:r>
          </a:p>
          <a:p>
            <a:r>
              <a:rPr lang="tr-TR" sz="2400" b="1" dirty="0" smtClean="0"/>
              <a:t>Cerrahi hemşireliği kavramını öğrendik</a:t>
            </a:r>
          </a:p>
          <a:p>
            <a:r>
              <a:rPr lang="tr-TR" sz="2400" b="1" dirty="0" smtClean="0"/>
              <a:t>Cerrahi gerektiren durumları öğrendik</a:t>
            </a:r>
          </a:p>
          <a:p>
            <a:r>
              <a:rPr lang="tr-TR" sz="2400" b="1" dirty="0" smtClean="0"/>
              <a:t>Cerrahinin sınıflandırılmasını öğrendik</a:t>
            </a:r>
          </a:p>
          <a:p>
            <a:r>
              <a:rPr lang="tr-TR" sz="2400" b="1" dirty="0" smtClean="0"/>
              <a:t>Asepsi ilkelerinin öğrendik</a:t>
            </a:r>
          </a:p>
          <a:p>
            <a:r>
              <a:rPr lang="tr-TR" sz="2400" b="1" dirty="0" smtClean="0"/>
              <a:t>Pansuman tekniklerinin öğrendik</a:t>
            </a:r>
            <a:endParaRPr lang="tr-TR" sz="2400" b="1" dirty="0"/>
          </a:p>
        </p:txBody>
      </p:sp>
    </p:spTree>
    <p:extLst>
      <p:ext uri="{BB962C8B-B14F-4D97-AF65-F5344CB8AC3E}">
        <p14:creationId xmlns:p14="http://schemas.microsoft.com/office/powerpoint/2010/main" val="413790182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FA83282-B011-4419-9AB5-DEDC40EF3021}"/>
              </a:ext>
            </a:extLst>
          </p:cNvPr>
          <p:cNvSpPr>
            <a:spLocks noGrp="1"/>
          </p:cNvSpPr>
          <p:nvPr>
            <p:ph idx="1"/>
          </p:nvPr>
        </p:nvSpPr>
        <p:spPr>
          <a:xfrm>
            <a:off x="3071664" y="2132856"/>
            <a:ext cx="8496944" cy="3699773"/>
          </a:xfrm>
        </p:spPr>
        <p:txBody>
          <a:bodyPr/>
          <a:lstStyle/>
          <a:p>
            <a:r>
              <a:rPr lang="tr-TR" b="1" dirty="0" smtClean="0">
                <a:solidFill>
                  <a:srgbClr val="00B0F0"/>
                </a:solidFill>
              </a:rPr>
              <a:t>Haftanın Özeti</a:t>
            </a:r>
          </a:p>
          <a:p>
            <a:r>
              <a:rPr lang="tr-TR" b="1" dirty="0" smtClean="0"/>
              <a:t>İlaçla ya da başka tedavi yöntemiyle iyileştirilemeyen hastalıkların , yaralanmaların vücudun fizyolojik yapısı korunarak , ameliyatla onarılması yada hastalıklı organı kesilip çıkarılmasına cerrahi denir. </a:t>
            </a:r>
            <a:endParaRPr lang="tr-TR" b="1" dirty="0"/>
          </a:p>
        </p:txBody>
      </p:sp>
    </p:spTree>
    <p:extLst>
      <p:ext uri="{BB962C8B-B14F-4D97-AF65-F5344CB8AC3E}">
        <p14:creationId xmlns:p14="http://schemas.microsoft.com/office/powerpoint/2010/main" val="73339319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FA83282-B011-4419-9AB5-DEDC40EF3021}"/>
              </a:ext>
            </a:extLst>
          </p:cNvPr>
          <p:cNvSpPr>
            <a:spLocks noGrp="1"/>
          </p:cNvSpPr>
          <p:nvPr>
            <p:ph idx="1"/>
          </p:nvPr>
        </p:nvSpPr>
        <p:spPr>
          <a:xfrm>
            <a:off x="3071664" y="2132856"/>
            <a:ext cx="8496944" cy="3699773"/>
          </a:xfrm>
        </p:spPr>
        <p:txBody>
          <a:bodyPr/>
          <a:lstStyle/>
          <a:p>
            <a:r>
              <a:rPr lang="tr-TR" b="1" dirty="0" smtClean="0">
                <a:solidFill>
                  <a:srgbClr val="00B0F0"/>
                </a:solidFill>
              </a:rPr>
              <a:t>Haftanın Özeti</a:t>
            </a:r>
          </a:p>
          <a:p>
            <a:r>
              <a:rPr lang="tr-TR" b="1" dirty="0" smtClean="0"/>
              <a:t>Cerrahi gerektiren durumlar</a:t>
            </a:r>
          </a:p>
          <a:p>
            <a:pPr marL="582930" indent="-514350">
              <a:buAutoNum type="arabicPeriod"/>
            </a:pPr>
            <a:r>
              <a:rPr lang="tr-TR" b="1" dirty="0" err="1" smtClean="0"/>
              <a:t>Obüstrüksiyon</a:t>
            </a:r>
            <a:endParaRPr lang="tr-TR" b="1" dirty="0" smtClean="0"/>
          </a:p>
          <a:p>
            <a:pPr marL="582930" indent="-514350">
              <a:buAutoNum type="arabicPeriod"/>
            </a:pPr>
            <a:r>
              <a:rPr lang="tr-TR" b="1" dirty="0" smtClean="0"/>
              <a:t>Erozyon</a:t>
            </a:r>
          </a:p>
          <a:p>
            <a:pPr marL="582930" indent="-514350">
              <a:buAutoNum type="arabicPeriod"/>
            </a:pPr>
            <a:r>
              <a:rPr lang="tr-TR" b="1" dirty="0" err="1" smtClean="0"/>
              <a:t>Perforasyon</a:t>
            </a:r>
            <a:endParaRPr lang="tr-TR" b="1" dirty="0" smtClean="0"/>
          </a:p>
          <a:p>
            <a:pPr marL="582930" indent="-514350">
              <a:buAutoNum type="arabicPeriod"/>
            </a:pPr>
            <a:r>
              <a:rPr lang="tr-TR" b="1" dirty="0" smtClean="0"/>
              <a:t>Tümörler </a:t>
            </a:r>
            <a:endParaRPr lang="tr-TR" b="1" dirty="0"/>
          </a:p>
        </p:txBody>
      </p:sp>
    </p:spTree>
    <p:extLst>
      <p:ext uri="{BB962C8B-B14F-4D97-AF65-F5344CB8AC3E}">
        <p14:creationId xmlns:p14="http://schemas.microsoft.com/office/powerpoint/2010/main" val="15525326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FA83282-B011-4419-9AB5-DEDC40EF3021}"/>
              </a:ext>
            </a:extLst>
          </p:cNvPr>
          <p:cNvSpPr>
            <a:spLocks noGrp="1"/>
          </p:cNvSpPr>
          <p:nvPr>
            <p:ph idx="1"/>
          </p:nvPr>
        </p:nvSpPr>
        <p:spPr>
          <a:xfrm>
            <a:off x="3071664" y="2132856"/>
            <a:ext cx="8496944" cy="3699773"/>
          </a:xfrm>
        </p:spPr>
        <p:txBody>
          <a:bodyPr/>
          <a:lstStyle/>
          <a:p>
            <a:r>
              <a:rPr lang="tr-TR" b="1" dirty="0" smtClean="0">
                <a:solidFill>
                  <a:srgbClr val="00B0F0"/>
                </a:solidFill>
              </a:rPr>
              <a:t>Haftanın Özeti</a:t>
            </a:r>
          </a:p>
          <a:p>
            <a:r>
              <a:rPr lang="tr-TR" b="1" dirty="0" smtClean="0"/>
              <a:t>Cerrahinin sınıflandırılması</a:t>
            </a:r>
          </a:p>
          <a:p>
            <a:pPr marL="68580" indent="0">
              <a:buNone/>
            </a:pPr>
            <a:r>
              <a:rPr lang="tr-TR" b="1" dirty="0" smtClean="0"/>
              <a:t>1.amaçlarına göre </a:t>
            </a:r>
          </a:p>
          <a:p>
            <a:pPr marL="68580" indent="0">
              <a:buNone/>
            </a:pPr>
            <a:r>
              <a:rPr lang="tr-TR" b="1" dirty="0" smtClean="0"/>
              <a:t>2.hasta üzerine oluşturduğun riske göre</a:t>
            </a:r>
          </a:p>
          <a:p>
            <a:pPr marL="68580" indent="0">
              <a:buNone/>
            </a:pPr>
            <a:r>
              <a:rPr lang="tr-TR" b="1" dirty="0" smtClean="0"/>
              <a:t>3.acil ve zorunlu oluşuna göre</a:t>
            </a:r>
          </a:p>
          <a:p>
            <a:endParaRPr lang="tr-TR" b="1" dirty="0">
              <a:solidFill>
                <a:srgbClr val="00B0F0"/>
              </a:solidFill>
            </a:endParaRPr>
          </a:p>
        </p:txBody>
      </p:sp>
    </p:spTree>
    <p:extLst>
      <p:ext uri="{BB962C8B-B14F-4D97-AF65-F5344CB8AC3E}">
        <p14:creationId xmlns:p14="http://schemas.microsoft.com/office/powerpoint/2010/main" val="80564941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FA83282-B011-4419-9AB5-DEDC40EF3021}"/>
              </a:ext>
            </a:extLst>
          </p:cNvPr>
          <p:cNvSpPr>
            <a:spLocks noGrp="1"/>
          </p:cNvSpPr>
          <p:nvPr>
            <p:ph idx="1"/>
          </p:nvPr>
        </p:nvSpPr>
        <p:spPr>
          <a:xfrm>
            <a:off x="3071664" y="2132856"/>
            <a:ext cx="8496944" cy="3699773"/>
          </a:xfrm>
        </p:spPr>
        <p:txBody>
          <a:bodyPr/>
          <a:lstStyle/>
          <a:p>
            <a:r>
              <a:rPr lang="tr-TR" b="1" dirty="0" smtClean="0">
                <a:solidFill>
                  <a:srgbClr val="00B0F0"/>
                </a:solidFill>
              </a:rPr>
              <a:t>Haftanın Özeti</a:t>
            </a:r>
          </a:p>
          <a:p>
            <a:r>
              <a:rPr lang="tr-TR" b="1" dirty="0" smtClean="0"/>
              <a:t>Cerrahinin hasta üzerine etkisi</a:t>
            </a:r>
          </a:p>
          <a:p>
            <a:pPr marL="68580" indent="0">
              <a:buNone/>
            </a:pPr>
            <a:r>
              <a:rPr lang="tr-TR" b="1" dirty="0" smtClean="0"/>
              <a:t>1.Stres</a:t>
            </a:r>
          </a:p>
          <a:p>
            <a:pPr marL="68580" indent="0">
              <a:buNone/>
            </a:pPr>
            <a:r>
              <a:rPr lang="tr-TR" b="1" dirty="0" smtClean="0"/>
              <a:t>2.Enfeksiyona karşı direncin azalması</a:t>
            </a:r>
          </a:p>
          <a:p>
            <a:pPr marL="68580" indent="0">
              <a:buNone/>
            </a:pPr>
            <a:r>
              <a:rPr lang="tr-TR" b="1" dirty="0" smtClean="0"/>
              <a:t>3.Vasküler sistem bozulması</a:t>
            </a:r>
          </a:p>
          <a:p>
            <a:pPr marL="68580" indent="0">
              <a:buNone/>
            </a:pPr>
            <a:r>
              <a:rPr lang="tr-TR" b="1" dirty="0" smtClean="0"/>
              <a:t>4. Beden imajının bozulması</a:t>
            </a:r>
          </a:p>
          <a:p>
            <a:pPr marL="68580" indent="0">
              <a:buNone/>
            </a:pPr>
            <a:r>
              <a:rPr lang="tr-TR" b="1" dirty="0" smtClean="0"/>
              <a:t>5. Organ fonksiyonlarında bozulma</a:t>
            </a:r>
          </a:p>
          <a:p>
            <a:pPr marL="68580" indent="0">
              <a:buNone/>
            </a:pPr>
            <a:r>
              <a:rPr lang="tr-TR" b="1" dirty="0" smtClean="0"/>
              <a:t>6. Kişinin yaşam tarzının değişmesi </a:t>
            </a:r>
          </a:p>
          <a:p>
            <a:endParaRPr lang="tr-TR" b="1" dirty="0">
              <a:solidFill>
                <a:srgbClr val="00B0F0"/>
              </a:solidFill>
            </a:endParaRPr>
          </a:p>
        </p:txBody>
      </p:sp>
    </p:spTree>
    <p:extLst>
      <p:ext uri="{BB962C8B-B14F-4D97-AF65-F5344CB8AC3E}">
        <p14:creationId xmlns:p14="http://schemas.microsoft.com/office/powerpoint/2010/main" val="282856201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FA83282-B011-4419-9AB5-DEDC40EF3021}"/>
              </a:ext>
            </a:extLst>
          </p:cNvPr>
          <p:cNvSpPr>
            <a:spLocks noGrp="1"/>
          </p:cNvSpPr>
          <p:nvPr>
            <p:ph idx="1"/>
          </p:nvPr>
        </p:nvSpPr>
        <p:spPr>
          <a:xfrm>
            <a:off x="3071664" y="2132856"/>
            <a:ext cx="8496944" cy="3699773"/>
          </a:xfrm>
        </p:spPr>
        <p:txBody>
          <a:bodyPr/>
          <a:lstStyle/>
          <a:p>
            <a:r>
              <a:rPr lang="tr-TR" b="1" dirty="0" smtClean="0">
                <a:solidFill>
                  <a:srgbClr val="00B0F0"/>
                </a:solidFill>
              </a:rPr>
              <a:t>Haftanın Özeti</a:t>
            </a:r>
          </a:p>
          <a:p>
            <a:r>
              <a:rPr lang="tr-TR" b="1" dirty="0" err="1" smtClean="0"/>
              <a:t>Hemostazis</a:t>
            </a:r>
            <a:endParaRPr lang="tr-TR" b="1" dirty="0" smtClean="0"/>
          </a:p>
          <a:p>
            <a:r>
              <a:rPr lang="tr-TR" b="1" dirty="0" smtClean="0"/>
              <a:t>Ağrı</a:t>
            </a:r>
          </a:p>
          <a:p>
            <a:r>
              <a:rPr lang="tr-TR" b="1" dirty="0" smtClean="0"/>
              <a:t>Stres ve Anksiyete </a:t>
            </a:r>
          </a:p>
          <a:p>
            <a:r>
              <a:rPr lang="tr-TR" b="1" dirty="0" smtClean="0"/>
              <a:t>Cerrahi hemşireliğinin temel kavramlarındandır</a:t>
            </a:r>
            <a:endParaRPr lang="tr-TR" b="1" dirty="0"/>
          </a:p>
        </p:txBody>
      </p:sp>
    </p:spTree>
    <p:extLst>
      <p:ext uri="{BB962C8B-B14F-4D97-AF65-F5344CB8AC3E}">
        <p14:creationId xmlns:p14="http://schemas.microsoft.com/office/powerpoint/2010/main" val="2996601393"/>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FA83282-B011-4419-9AB5-DEDC40EF3021}"/>
              </a:ext>
            </a:extLst>
          </p:cNvPr>
          <p:cNvSpPr>
            <a:spLocks noGrp="1"/>
          </p:cNvSpPr>
          <p:nvPr>
            <p:ph idx="1"/>
          </p:nvPr>
        </p:nvSpPr>
        <p:spPr>
          <a:xfrm>
            <a:off x="3071664" y="2132856"/>
            <a:ext cx="8496944" cy="3699773"/>
          </a:xfrm>
        </p:spPr>
        <p:txBody>
          <a:bodyPr/>
          <a:lstStyle/>
          <a:p>
            <a:r>
              <a:rPr lang="tr-TR" b="1" dirty="0" smtClean="0">
                <a:solidFill>
                  <a:srgbClr val="00B0F0"/>
                </a:solidFill>
              </a:rPr>
              <a:t>Önerilen Haftalık Çalışmalar</a:t>
            </a:r>
            <a:r>
              <a:rPr lang="tr-TR" dirty="0"/>
              <a:t> </a:t>
            </a:r>
            <a:endParaRPr lang="tr-TR" dirty="0" smtClean="0"/>
          </a:p>
          <a:p>
            <a:r>
              <a:rPr lang="tr-TR" b="1" dirty="0" smtClean="0"/>
              <a:t>Her </a:t>
            </a:r>
            <a:r>
              <a:rPr lang="tr-TR" b="1" dirty="0"/>
              <a:t>öğrencinin konu ile ilgili bir araştırma çalışması ve literatür taraması yapması gerekiyor.</a:t>
            </a:r>
            <a:endParaRPr lang="tr-TR" b="1" dirty="0">
              <a:solidFill>
                <a:srgbClr val="00B0F0"/>
              </a:solidFill>
            </a:endParaRPr>
          </a:p>
        </p:txBody>
      </p:sp>
    </p:spTree>
    <p:extLst>
      <p:ext uri="{BB962C8B-B14F-4D97-AF65-F5344CB8AC3E}">
        <p14:creationId xmlns:p14="http://schemas.microsoft.com/office/powerpoint/2010/main" val="71036418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FA83282-B011-4419-9AB5-DEDC40EF3021}"/>
              </a:ext>
            </a:extLst>
          </p:cNvPr>
          <p:cNvSpPr>
            <a:spLocks noGrp="1"/>
          </p:cNvSpPr>
          <p:nvPr>
            <p:ph idx="1"/>
          </p:nvPr>
        </p:nvSpPr>
        <p:spPr>
          <a:xfrm>
            <a:off x="3071664" y="2132856"/>
            <a:ext cx="8496944" cy="3699773"/>
          </a:xfrm>
        </p:spPr>
        <p:txBody>
          <a:bodyPr/>
          <a:lstStyle/>
          <a:p>
            <a:r>
              <a:rPr lang="tr-TR" b="1" dirty="0" smtClean="0">
                <a:solidFill>
                  <a:srgbClr val="00B0F0"/>
                </a:solidFill>
              </a:rPr>
              <a:t>Başvurulan Kaynaklar</a:t>
            </a:r>
          </a:p>
          <a:p>
            <a:pPr marL="68580" indent="0">
              <a:buNone/>
            </a:pPr>
            <a:r>
              <a:rPr lang="tr-TR" sz="2400" b="1" dirty="0" smtClean="0"/>
              <a:t>1</a:t>
            </a:r>
            <a:r>
              <a:rPr lang="tr-TR" sz="2400" b="1" dirty="0"/>
              <a:t>. Cerrahi hemşireliği I </a:t>
            </a:r>
            <a:r>
              <a:rPr lang="tr-TR" sz="2400" b="1" dirty="0" err="1"/>
              <a:t>Prof.Dr.Nermin</a:t>
            </a:r>
            <a:r>
              <a:rPr lang="tr-TR" sz="2400" b="1" dirty="0"/>
              <a:t> </a:t>
            </a:r>
            <a:r>
              <a:rPr lang="tr-TR" sz="2400" b="1" dirty="0" err="1"/>
              <a:t>Akyolcu</a:t>
            </a:r>
            <a:r>
              <a:rPr lang="tr-TR" sz="2400" b="1" dirty="0"/>
              <a:t> </a:t>
            </a:r>
            <a:r>
              <a:rPr lang="tr-TR" sz="2400" b="1" dirty="0" err="1"/>
              <a:t>Prof.Dr.Güler</a:t>
            </a:r>
            <a:r>
              <a:rPr lang="tr-TR" sz="2400" b="1" dirty="0"/>
              <a:t> Aksoy, </a:t>
            </a:r>
            <a:r>
              <a:rPr lang="tr-TR" sz="2400" b="1" dirty="0" err="1"/>
              <a:t>Prof.Dr</a:t>
            </a:r>
            <a:r>
              <a:rPr lang="tr-TR" sz="2400" b="1" dirty="0"/>
              <a:t>. Nevin Kanan</a:t>
            </a:r>
            <a:br>
              <a:rPr lang="tr-TR" sz="2400" b="1" dirty="0"/>
            </a:br>
            <a:r>
              <a:rPr lang="tr-TR" sz="2400" b="1" dirty="0"/>
              <a:t>2. Cerrahi hemşireliği II </a:t>
            </a:r>
            <a:r>
              <a:rPr lang="tr-TR" sz="2400" b="1" dirty="0" err="1"/>
              <a:t>Prof.Dr.Nermin</a:t>
            </a:r>
            <a:r>
              <a:rPr lang="tr-TR" sz="2400" b="1" dirty="0"/>
              <a:t> </a:t>
            </a:r>
            <a:r>
              <a:rPr lang="tr-TR" sz="2400" b="1" dirty="0" err="1"/>
              <a:t>Akyolcu</a:t>
            </a:r>
            <a:r>
              <a:rPr lang="tr-TR" sz="2400" b="1" dirty="0"/>
              <a:t> </a:t>
            </a:r>
            <a:r>
              <a:rPr lang="tr-TR" sz="2400" b="1" dirty="0" err="1"/>
              <a:t>Prof.Dr.Güler</a:t>
            </a:r>
            <a:r>
              <a:rPr lang="tr-TR" sz="2400" b="1" dirty="0"/>
              <a:t> Aksoy, </a:t>
            </a:r>
            <a:r>
              <a:rPr lang="tr-TR" sz="2400" b="1" dirty="0" err="1"/>
              <a:t>Prof.Dr</a:t>
            </a:r>
            <a:r>
              <a:rPr lang="tr-TR" sz="2400" b="1" dirty="0"/>
              <a:t>. Nevin Kanan</a:t>
            </a:r>
            <a:br>
              <a:rPr lang="tr-TR" sz="2400" b="1" dirty="0"/>
            </a:br>
            <a:r>
              <a:rPr lang="tr-TR" sz="2400" b="1" dirty="0"/>
              <a:t>3. Cerrahi hemşireliği uygulama rehberi </a:t>
            </a:r>
            <a:r>
              <a:rPr lang="tr-TR" sz="2400" b="1" dirty="0" err="1"/>
              <a:t>Prof.Dr.Nermin</a:t>
            </a:r>
            <a:r>
              <a:rPr lang="tr-TR" sz="2400" b="1" dirty="0"/>
              <a:t> </a:t>
            </a:r>
            <a:r>
              <a:rPr lang="tr-TR" sz="2400" b="1" dirty="0" err="1"/>
              <a:t>Akyolcu</a:t>
            </a:r>
            <a:r>
              <a:rPr lang="tr-TR" sz="2400" b="1" dirty="0"/>
              <a:t> </a:t>
            </a:r>
            <a:r>
              <a:rPr lang="tr-TR" sz="2400" b="1" dirty="0" err="1"/>
              <a:t>Prof.Dr.Güler</a:t>
            </a:r>
            <a:r>
              <a:rPr lang="tr-TR" sz="2400" b="1" dirty="0"/>
              <a:t> Aksoy, </a:t>
            </a:r>
            <a:r>
              <a:rPr lang="tr-TR" sz="2400" b="1" dirty="0" err="1"/>
              <a:t>Prof.Dr</a:t>
            </a:r>
            <a:r>
              <a:rPr lang="tr-TR" sz="2400" b="1" dirty="0"/>
              <a:t>. Nevin Kanan</a:t>
            </a:r>
            <a:r>
              <a:rPr lang="tr-TR" dirty="0"/>
              <a:t/>
            </a:r>
            <a:br>
              <a:rPr lang="tr-TR" dirty="0"/>
            </a:br>
            <a:endParaRPr lang="tr-TR" b="1" dirty="0" smtClean="0">
              <a:solidFill>
                <a:srgbClr val="00B0F0"/>
              </a:solidFill>
            </a:endParaRPr>
          </a:p>
          <a:p>
            <a:endParaRPr lang="tr-TR" b="1" dirty="0">
              <a:solidFill>
                <a:srgbClr val="00B0F0"/>
              </a:solidFill>
            </a:endParaRPr>
          </a:p>
        </p:txBody>
      </p:sp>
    </p:spTree>
    <p:extLst>
      <p:ext uri="{BB962C8B-B14F-4D97-AF65-F5344CB8AC3E}">
        <p14:creationId xmlns:p14="http://schemas.microsoft.com/office/powerpoint/2010/main" val="190650629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FA83282-B011-4419-9AB5-DEDC40EF3021}"/>
              </a:ext>
            </a:extLst>
          </p:cNvPr>
          <p:cNvSpPr>
            <a:spLocks noGrp="1"/>
          </p:cNvSpPr>
          <p:nvPr>
            <p:ph idx="1"/>
          </p:nvPr>
        </p:nvSpPr>
        <p:spPr>
          <a:xfrm>
            <a:off x="3071664" y="2132856"/>
            <a:ext cx="8496944" cy="3699773"/>
          </a:xfrm>
        </p:spPr>
        <p:txBody>
          <a:bodyPr/>
          <a:lstStyle/>
          <a:p>
            <a:r>
              <a:rPr lang="tr-TR" b="1" dirty="0" smtClean="0">
                <a:solidFill>
                  <a:srgbClr val="00B0F0"/>
                </a:solidFill>
              </a:rPr>
              <a:t>Bir Sonraki Ders Hakkında</a:t>
            </a:r>
          </a:p>
          <a:p>
            <a:r>
              <a:rPr lang="tr-TR" b="1" dirty="0" smtClean="0"/>
              <a:t>Ameliyat öncesi sonrası bakım</a:t>
            </a:r>
            <a:endParaRPr lang="tr-TR" b="1" dirty="0"/>
          </a:p>
        </p:txBody>
      </p:sp>
    </p:spTree>
    <p:extLst>
      <p:ext uri="{BB962C8B-B14F-4D97-AF65-F5344CB8AC3E}">
        <p14:creationId xmlns:p14="http://schemas.microsoft.com/office/powerpoint/2010/main" val="3624992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4" y="1205880"/>
            <a:ext cx="7685981" cy="1143000"/>
          </a:xfrm>
        </p:spPr>
        <p:txBody>
          <a:bodyPr>
            <a:normAutofit/>
          </a:bodyPr>
          <a:lstStyle/>
          <a:p>
            <a:r>
              <a:rPr lang="tr-TR" sz="2800" b="1" dirty="0"/>
              <a:t>Acil ve </a:t>
            </a:r>
            <a:r>
              <a:rPr lang="tr-TR" sz="2800" b="1" dirty="0" smtClean="0"/>
              <a:t>Zorunlu </a:t>
            </a:r>
            <a:r>
              <a:rPr lang="tr-TR" sz="2800" b="1" dirty="0"/>
              <a:t>O</a:t>
            </a:r>
            <a:r>
              <a:rPr lang="tr-TR" sz="2800" b="1" dirty="0" smtClean="0"/>
              <a:t>luşuna </a:t>
            </a:r>
            <a:r>
              <a:rPr lang="tr-TR" sz="2800" b="1" dirty="0"/>
              <a:t>G</a:t>
            </a:r>
            <a:r>
              <a:rPr lang="tr-TR" sz="2800" b="1" dirty="0" smtClean="0"/>
              <a:t>öre</a:t>
            </a:r>
            <a:r>
              <a:rPr lang="tr-TR" sz="2800" b="1" dirty="0"/>
              <a:t/>
            </a:r>
            <a:br>
              <a:rPr lang="tr-TR" sz="2800" b="1" dirty="0"/>
            </a:br>
            <a:r>
              <a:rPr lang="tr-TR" sz="2800" b="1" dirty="0"/>
              <a:t> </a:t>
            </a:r>
            <a:r>
              <a:rPr lang="tr-TR" sz="2800" b="1" dirty="0" smtClean="0"/>
              <a:t>Cerrahinin </a:t>
            </a:r>
            <a:r>
              <a:rPr lang="tr-TR" sz="2800" b="1" dirty="0"/>
              <a:t>S</a:t>
            </a:r>
            <a:r>
              <a:rPr lang="tr-TR" sz="2800" b="1" dirty="0" smtClean="0"/>
              <a:t>ınıflandırılması </a:t>
            </a:r>
            <a:endParaRPr lang="tr-TR" sz="2800" dirty="0"/>
          </a:p>
        </p:txBody>
      </p:sp>
      <p:sp>
        <p:nvSpPr>
          <p:cNvPr id="3" name="İçerik Yer Tutucusu 2"/>
          <p:cNvSpPr>
            <a:spLocks noGrp="1"/>
          </p:cNvSpPr>
          <p:nvPr>
            <p:ph idx="1"/>
          </p:nvPr>
        </p:nvSpPr>
        <p:spPr>
          <a:xfrm>
            <a:off x="3071664" y="2473839"/>
            <a:ext cx="8712968" cy="3358790"/>
          </a:xfrm>
        </p:spPr>
        <p:txBody>
          <a:bodyPr>
            <a:noAutofit/>
          </a:bodyPr>
          <a:lstStyle/>
          <a:p>
            <a:r>
              <a:rPr lang="tr-TR" b="1" dirty="0">
                <a:solidFill>
                  <a:schemeClr val="accent3">
                    <a:lumMod val="75000"/>
                  </a:schemeClr>
                </a:solidFill>
              </a:rPr>
              <a:t>Acil cerrahi: </a:t>
            </a:r>
            <a:r>
              <a:rPr lang="tr-TR" b="1" dirty="0"/>
              <a:t>Hastaya en kısa zamanda yapılan cerrahi müdahaledir (örneğin travma sonrası kanamalar, perfore apandisit). </a:t>
            </a:r>
          </a:p>
          <a:p>
            <a:r>
              <a:rPr lang="tr-TR" b="1" dirty="0">
                <a:solidFill>
                  <a:schemeClr val="accent3">
                    <a:lumMod val="75000"/>
                  </a:schemeClr>
                </a:solidFill>
              </a:rPr>
              <a:t>Zorunlu cerrahi: </a:t>
            </a:r>
            <a:r>
              <a:rPr lang="tr-TR" b="1" dirty="0"/>
              <a:t>Planlanarak yapılan zorunlu ameliyatlardır (örneğin çıkarılması gereken tümörler).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618" y="167671"/>
            <a:ext cx="2653030" cy="2306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695970"/>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68580" indent="0">
              <a:buNone/>
            </a:pPr>
            <a:endParaRPr lang="tr-TR" dirty="0"/>
          </a:p>
        </p:txBody>
      </p:sp>
      <p:pic>
        <p:nvPicPr>
          <p:cNvPr id="4" name="Resim 3" descr="metin içeren bir resim&#10;&#10;Açıklama otomatik olarak oluşturuldu">
            <a:extLst>
              <a:ext uri="{FF2B5EF4-FFF2-40B4-BE49-F238E27FC236}">
                <a16:creationId xmlns:a16="http://schemas.microsoft.com/office/drawing/2014/main" id="{93EE5C90-A3AC-1511-94F2-63D0D25BB670}"/>
              </a:ext>
            </a:extLst>
          </p:cNvPr>
          <p:cNvPicPr>
            <a:picLocks noChangeAspect="1"/>
          </p:cNvPicPr>
          <p:nvPr/>
        </p:nvPicPr>
        <p:blipFill rotWithShape="1">
          <a:blip r:embed="rId2">
            <a:extLst>
              <a:ext uri="{28A0092B-C50C-407E-A947-70E740481C1C}">
                <a14:useLocalDpi xmlns:a14="http://schemas.microsoft.com/office/drawing/2010/main" val="0"/>
              </a:ext>
            </a:extLst>
          </a:blip>
          <a:srcRect t="5512" b="12257"/>
          <a:stretch/>
        </p:blipFill>
        <p:spPr>
          <a:xfrm>
            <a:off x="-1" y="-32334"/>
            <a:ext cx="12249481" cy="6890333"/>
          </a:xfrm>
          <a:prstGeom prst="rect">
            <a:avLst/>
          </a:prstGeom>
        </p:spPr>
      </p:pic>
    </p:spTree>
    <p:extLst>
      <p:ext uri="{BB962C8B-B14F-4D97-AF65-F5344CB8AC3E}">
        <p14:creationId xmlns:p14="http://schemas.microsoft.com/office/powerpoint/2010/main" val="2326958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132856"/>
            <a:ext cx="8568952" cy="3699773"/>
          </a:xfrm>
        </p:spPr>
        <p:txBody>
          <a:bodyPr>
            <a:noAutofit/>
          </a:bodyPr>
          <a:lstStyle/>
          <a:p>
            <a:r>
              <a:rPr lang="tr-TR" b="1" dirty="0">
                <a:solidFill>
                  <a:schemeClr val="accent3">
                    <a:lumMod val="75000"/>
                  </a:schemeClr>
                </a:solidFill>
              </a:rPr>
              <a:t>İsteğe bağlı cerrahiler: </a:t>
            </a:r>
            <a:r>
              <a:rPr lang="tr-TR" b="1" dirty="0"/>
              <a:t>Bu müdahalelerde zorunluluk yoktur. Hastanın isteğine bağlı yapılır (örneğin estetik cerrahiler). </a:t>
            </a:r>
          </a:p>
          <a:p>
            <a:r>
              <a:rPr lang="tr-TR" b="1" dirty="0" err="1">
                <a:solidFill>
                  <a:schemeClr val="accent3">
                    <a:lumMod val="75000"/>
                  </a:schemeClr>
                </a:solidFill>
              </a:rPr>
              <a:t>Elektif</a:t>
            </a:r>
            <a:r>
              <a:rPr lang="tr-TR" b="1" dirty="0">
                <a:solidFill>
                  <a:schemeClr val="accent3">
                    <a:lumMod val="75000"/>
                  </a:schemeClr>
                </a:solidFill>
              </a:rPr>
              <a:t> (seçimli) cerrahiler: </a:t>
            </a:r>
            <a:r>
              <a:rPr lang="tr-TR" b="1" dirty="0"/>
              <a:t>Yapılması zorunlu olmayan ancak yapıldığında hasta için iyi olan müdahalelerdir (örneğin </a:t>
            </a:r>
            <a:r>
              <a:rPr lang="tr-TR" b="1" dirty="0" err="1"/>
              <a:t>skar</a:t>
            </a:r>
            <a:r>
              <a:rPr lang="tr-TR" b="1" dirty="0"/>
              <a:t> onarımı). </a:t>
            </a:r>
          </a:p>
          <a:p>
            <a:endParaRPr lang="tr-TR" dirty="0"/>
          </a:p>
        </p:txBody>
      </p:sp>
    </p:spTree>
    <p:extLst>
      <p:ext uri="{BB962C8B-B14F-4D97-AF65-F5344CB8AC3E}">
        <p14:creationId xmlns:p14="http://schemas.microsoft.com/office/powerpoint/2010/main" val="2328031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4" y="1247874"/>
            <a:ext cx="7685981" cy="1143000"/>
          </a:xfrm>
        </p:spPr>
        <p:txBody>
          <a:bodyPr>
            <a:normAutofit/>
          </a:bodyPr>
          <a:lstStyle/>
          <a:p>
            <a:r>
              <a:rPr lang="tr-TR" sz="2000" b="1" dirty="0"/>
              <a:t>Cerrahinin V</a:t>
            </a:r>
            <a:r>
              <a:rPr lang="tr-TR" sz="2000" b="1" dirty="0" smtClean="0"/>
              <a:t>ücudun </a:t>
            </a:r>
            <a:r>
              <a:rPr lang="tr-TR" sz="2000" b="1" dirty="0"/>
              <a:t>D</a:t>
            </a:r>
            <a:r>
              <a:rPr lang="tr-TR" sz="2000" b="1" dirty="0" smtClean="0"/>
              <a:t>eğişik </a:t>
            </a:r>
            <a:r>
              <a:rPr lang="tr-TR" sz="2000" b="1" dirty="0"/>
              <a:t>O</a:t>
            </a:r>
            <a:r>
              <a:rPr lang="tr-TR" sz="2000" b="1" dirty="0" smtClean="0"/>
              <a:t>rganlarıyla </a:t>
            </a:r>
            <a:r>
              <a:rPr lang="tr-TR" sz="2000" b="1" dirty="0"/>
              <a:t>İ</a:t>
            </a:r>
            <a:r>
              <a:rPr lang="tr-TR" sz="2000" b="1" dirty="0" smtClean="0"/>
              <a:t>lgilenen </a:t>
            </a:r>
            <a:r>
              <a:rPr lang="tr-TR" sz="2000" b="1" dirty="0"/>
              <a:t>D</a:t>
            </a:r>
            <a:r>
              <a:rPr lang="tr-TR" sz="2000" b="1" dirty="0" smtClean="0"/>
              <a:t>alları </a:t>
            </a:r>
            <a:r>
              <a:rPr lang="tr-TR" sz="2000" b="1" dirty="0"/>
              <a:t>V</a:t>
            </a:r>
            <a:r>
              <a:rPr lang="tr-TR" sz="2000" b="1" dirty="0" smtClean="0"/>
              <a:t>ardır</a:t>
            </a:r>
            <a:r>
              <a:rPr lang="tr-TR" sz="2000" b="1" dirty="0"/>
              <a:t>. Bunlar; </a:t>
            </a:r>
            <a:endParaRPr lang="tr-TR" sz="2000" dirty="0"/>
          </a:p>
        </p:txBody>
      </p:sp>
      <p:sp>
        <p:nvSpPr>
          <p:cNvPr id="3" name="İçerik Yer Tutucusu 2"/>
          <p:cNvSpPr>
            <a:spLocks noGrp="1"/>
          </p:cNvSpPr>
          <p:nvPr>
            <p:ph idx="1"/>
          </p:nvPr>
        </p:nvSpPr>
        <p:spPr>
          <a:xfrm>
            <a:off x="3071664" y="2132856"/>
            <a:ext cx="5328592" cy="4392488"/>
          </a:xfrm>
        </p:spPr>
        <p:txBody>
          <a:bodyPr>
            <a:normAutofit fontScale="77500" lnSpcReduction="20000"/>
          </a:bodyPr>
          <a:lstStyle/>
          <a:p>
            <a:pPr>
              <a:lnSpc>
                <a:spcPct val="120000"/>
              </a:lnSpc>
            </a:pPr>
            <a:r>
              <a:rPr lang="tr-TR" sz="2900" b="1" dirty="0"/>
              <a:t>Baş – boyun cerrahisi, </a:t>
            </a:r>
          </a:p>
          <a:p>
            <a:pPr>
              <a:lnSpc>
                <a:spcPct val="120000"/>
              </a:lnSpc>
            </a:pPr>
            <a:r>
              <a:rPr lang="tr-TR" sz="2900" b="1" dirty="0"/>
              <a:t>Meme cerrahisi, </a:t>
            </a:r>
          </a:p>
          <a:p>
            <a:pPr>
              <a:lnSpc>
                <a:spcPct val="120000"/>
              </a:lnSpc>
            </a:pPr>
            <a:r>
              <a:rPr lang="tr-TR" sz="2900" b="1" dirty="0"/>
              <a:t>Kalp Damar cerrahisi, </a:t>
            </a:r>
          </a:p>
          <a:p>
            <a:pPr>
              <a:lnSpc>
                <a:spcPct val="120000"/>
              </a:lnSpc>
            </a:pPr>
            <a:r>
              <a:rPr lang="tr-TR" sz="2900" b="1" dirty="0" err="1"/>
              <a:t>Pulmoner</a:t>
            </a:r>
            <a:r>
              <a:rPr lang="tr-TR" sz="2900" b="1" dirty="0"/>
              <a:t> sistem (göğüs cerrahi) cerrahisi, </a:t>
            </a:r>
          </a:p>
          <a:p>
            <a:pPr>
              <a:lnSpc>
                <a:spcPct val="120000"/>
              </a:lnSpc>
            </a:pPr>
            <a:r>
              <a:rPr lang="tr-TR" sz="2900" b="1" dirty="0"/>
              <a:t>Beyin ve sinir cerrahisi (nöroşirurji), </a:t>
            </a:r>
          </a:p>
          <a:p>
            <a:pPr>
              <a:lnSpc>
                <a:spcPct val="120000"/>
              </a:lnSpc>
            </a:pPr>
            <a:r>
              <a:rPr lang="tr-TR" sz="2900" b="1" dirty="0"/>
              <a:t>Kulak-Burun-Boğaz cerrahisi, </a:t>
            </a:r>
          </a:p>
          <a:p>
            <a:pPr>
              <a:lnSpc>
                <a:spcPct val="120000"/>
              </a:lnSpc>
            </a:pPr>
            <a:r>
              <a:rPr lang="tr-TR" sz="2900" b="1" dirty="0"/>
              <a:t>Batın cerrahisi, </a:t>
            </a:r>
          </a:p>
          <a:p>
            <a:pPr>
              <a:lnSpc>
                <a:spcPct val="120000"/>
              </a:lnSpc>
            </a:pPr>
            <a:r>
              <a:rPr lang="tr-TR" sz="2900" b="1" dirty="0" err="1"/>
              <a:t>Üriner</a:t>
            </a:r>
            <a:r>
              <a:rPr lang="tr-TR" sz="2900" b="1" dirty="0"/>
              <a:t> sistem cerrahisi</a:t>
            </a:r>
            <a:endParaRPr lang="tr-TR" b="1" dirty="0"/>
          </a:p>
        </p:txBody>
      </p:sp>
      <p:sp>
        <p:nvSpPr>
          <p:cNvPr id="4" name="İçerik Yer Tutucusu 3"/>
          <p:cNvSpPr>
            <a:spLocks noGrp="1"/>
          </p:cNvSpPr>
          <p:nvPr>
            <p:ph sz="quarter" idx="4294967295"/>
          </p:nvPr>
        </p:nvSpPr>
        <p:spPr>
          <a:xfrm>
            <a:off x="8184232" y="2132856"/>
            <a:ext cx="3528392" cy="3396057"/>
          </a:xfrm>
          <a:prstGeom prst="rect">
            <a:avLst/>
          </a:prstGeom>
        </p:spPr>
        <p:txBody>
          <a:bodyPr>
            <a:noAutofit/>
          </a:bodyPr>
          <a:lstStyle/>
          <a:p>
            <a:pPr>
              <a:buClr>
                <a:schemeClr val="tx1"/>
              </a:buClr>
              <a:buFont typeface="Wingdings" panose="05000000000000000000" pitchFamily="2" charset="2"/>
              <a:buChar char="v"/>
            </a:pPr>
            <a:r>
              <a:rPr lang="tr-TR" sz="2200" b="1" dirty="0">
                <a:latin typeface="Montserrat-Black" panose="00000A00000000000000" pitchFamily="50" charset="-94"/>
              </a:rPr>
              <a:t>Göz cerrahisi, </a:t>
            </a:r>
          </a:p>
          <a:p>
            <a:pPr>
              <a:buClr>
                <a:schemeClr val="tx1"/>
              </a:buClr>
              <a:buFont typeface="Wingdings" panose="05000000000000000000" pitchFamily="2" charset="2"/>
              <a:buChar char="v"/>
            </a:pPr>
            <a:r>
              <a:rPr lang="tr-TR" sz="2200" b="1" dirty="0">
                <a:latin typeface="Montserrat-Black" panose="00000A00000000000000" pitchFamily="50" charset="-94"/>
              </a:rPr>
              <a:t>Ortopedi ve travmatoloji cerrahisi, </a:t>
            </a:r>
          </a:p>
          <a:p>
            <a:pPr>
              <a:buClr>
                <a:schemeClr val="tx1"/>
              </a:buClr>
              <a:buFont typeface="Wingdings" panose="05000000000000000000" pitchFamily="2" charset="2"/>
              <a:buChar char="v"/>
            </a:pPr>
            <a:r>
              <a:rPr lang="tr-TR" sz="2200" b="1" dirty="0">
                <a:latin typeface="Montserrat-Black" panose="00000A00000000000000" pitchFamily="50" charset="-94"/>
              </a:rPr>
              <a:t>Plastik ve estetik cerrahi, </a:t>
            </a:r>
          </a:p>
          <a:p>
            <a:pPr>
              <a:buClr>
                <a:schemeClr val="tx1"/>
              </a:buClr>
              <a:buFont typeface="Wingdings" panose="05000000000000000000" pitchFamily="2" charset="2"/>
              <a:buChar char="v"/>
            </a:pPr>
            <a:r>
              <a:rPr lang="tr-TR" sz="2200" b="1" dirty="0">
                <a:latin typeface="Montserrat-Black" panose="00000A00000000000000" pitchFamily="50" charset="-94"/>
              </a:rPr>
              <a:t>El cerrahisi, </a:t>
            </a:r>
          </a:p>
          <a:p>
            <a:pPr>
              <a:buClr>
                <a:schemeClr val="tx1"/>
              </a:buClr>
              <a:buFont typeface="Wingdings" panose="05000000000000000000" pitchFamily="2" charset="2"/>
              <a:buChar char="v"/>
            </a:pPr>
            <a:r>
              <a:rPr lang="tr-TR" sz="2200" b="1" dirty="0">
                <a:latin typeface="Montserrat-Black" panose="00000A00000000000000" pitchFamily="50" charset="-94"/>
              </a:rPr>
              <a:t>Onkolojik cerrahi, </a:t>
            </a:r>
          </a:p>
          <a:p>
            <a:pPr>
              <a:buClr>
                <a:schemeClr val="tx1"/>
              </a:buClr>
              <a:buFont typeface="Wingdings" panose="05000000000000000000" pitchFamily="2" charset="2"/>
              <a:buChar char="v"/>
            </a:pPr>
            <a:r>
              <a:rPr lang="tr-TR" sz="2200" b="1" dirty="0">
                <a:latin typeface="Montserrat-Black" panose="00000A00000000000000" pitchFamily="50" charset="-94"/>
              </a:rPr>
              <a:t>Pediatrik cerrahidir</a:t>
            </a:r>
          </a:p>
        </p:txBody>
      </p:sp>
    </p:spTree>
    <p:extLst>
      <p:ext uri="{BB962C8B-B14F-4D97-AF65-F5344CB8AC3E}">
        <p14:creationId xmlns:p14="http://schemas.microsoft.com/office/powerpoint/2010/main" val="1913009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4" y="1372336"/>
            <a:ext cx="7685981" cy="689345"/>
          </a:xfrm>
        </p:spPr>
        <p:txBody>
          <a:bodyPr>
            <a:noAutofit/>
          </a:bodyPr>
          <a:lstStyle/>
          <a:p>
            <a:r>
              <a:rPr lang="tr-TR" sz="2800" b="1" dirty="0"/>
              <a:t>Cerrahinin Hasta Üzerine Etkisi </a:t>
            </a:r>
            <a:endParaRPr lang="tr-TR" sz="2800" dirty="0"/>
          </a:p>
        </p:txBody>
      </p:sp>
      <p:sp>
        <p:nvSpPr>
          <p:cNvPr id="3" name="İçerik Yer Tutucusu 2"/>
          <p:cNvSpPr>
            <a:spLocks noGrp="1"/>
          </p:cNvSpPr>
          <p:nvPr>
            <p:ph idx="1"/>
          </p:nvPr>
        </p:nvSpPr>
        <p:spPr>
          <a:xfrm>
            <a:off x="3071664" y="2276872"/>
            <a:ext cx="8208912" cy="3555757"/>
          </a:xfrm>
        </p:spPr>
        <p:txBody>
          <a:bodyPr>
            <a:noAutofit/>
          </a:bodyPr>
          <a:lstStyle/>
          <a:p>
            <a:r>
              <a:rPr lang="tr-TR" b="1" dirty="0"/>
              <a:t>Cerrahi girişimler; büyük ya da küçük, acil ya da planlanmış olsun hastayı psikolojik ve fizyolojik olarak olumsuz yönde </a:t>
            </a:r>
            <a:r>
              <a:rPr lang="tr-TR" b="1" dirty="0" smtClean="0"/>
              <a:t>etkiler </a:t>
            </a:r>
            <a:endParaRPr lang="tr-TR" b="1" dirty="0"/>
          </a:p>
        </p:txBody>
      </p:sp>
      <p:pic>
        <p:nvPicPr>
          <p:cNvPr id="6146" name="Picture 2" descr="http://image.samanyoluhaber.com/Images/News/2012229/224808_psikoloj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2344" y="4148799"/>
            <a:ext cx="2595761" cy="1933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065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04864"/>
            <a:ext cx="8568952" cy="3627765"/>
          </a:xfrm>
        </p:spPr>
        <p:txBody>
          <a:bodyPr>
            <a:noAutofit/>
          </a:bodyPr>
          <a:lstStyle/>
          <a:p>
            <a:pPr>
              <a:spcBef>
                <a:spcPts val="0"/>
              </a:spcBef>
            </a:pPr>
            <a:r>
              <a:rPr lang="tr-TR" b="1" dirty="0"/>
              <a:t>Cerrahi operasyondan sonra iyileşme hızına etki eden en önemli faktör hastanın ruhsal durumudur. Bu nedenle hastanın ameliyat öncesi psikolojik olarak ameliyata çok iyi hazırlanması gerekir.</a:t>
            </a:r>
          </a:p>
        </p:txBody>
      </p:sp>
    </p:spTree>
    <p:extLst>
      <p:ext uri="{BB962C8B-B14F-4D97-AF65-F5344CB8AC3E}">
        <p14:creationId xmlns:p14="http://schemas.microsoft.com/office/powerpoint/2010/main" val="2576264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6700" y="1838522"/>
            <a:ext cx="3750945" cy="417195"/>
          </a:xfrm>
          <a:prstGeom prst="rect">
            <a:avLst/>
          </a:prstGeom>
        </p:spPr>
        <p:txBody>
          <a:bodyPr vert="horz" wrap="square" lIns="0" tIns="14604" rIns="0" bIns="0" rtlCol="0">
            <a:spAutoFit/>
          </a:bodyPr>
          <a:lstStyle/>
          <a:p>
            <a:pPr marL="12700">
              <a:lnSpc>
                <a:spcPct val="100000"/>
              </a:lnSpc>
              <a:spcBef>
                <a:spcPts val="114"/>
              </a:spcBef>
            </a:pPr>
            <a:endParaRPr sz="2550" dirty="0">
              <a:latin typeface="Montserrat-SemiBold"/>
              <a:cs typeface="Montserrat-SemiBold"/>
            </a:endParaRPr>
          </a:p>
        </p:txBody>
      </p:sp>
      <p:sp>
        <p:nvSpPr>
          <p:cNvPr id="3" name="object 3"/>
          <p:cNvSpPr txBox="1"/>
          <p:nvPr/>
        </p:nvSpPr>
        <p:spPr>
          <a:xfrm>
            <a:off x="4421189" y="2460387"/>
            <a:ext cx="1208405" cy="417195"/>
          </a:xfrm>
          <a:prstGeom prst="rect">
            <a:avLst/>
          </a:prstGeom>
        </p:spPr>
        <p:txBody>
          <a:bodyPr vert="horz" wrap="square" lIns="0" tIns="14604" rIns="0" bIns="0" rtlCol="0">
            <a:spAutoFit/>
          </a:bodyPr>
          <a:lstStyle/>
          <a:p>
            <a:pPr marL="12700">
              <a:lnSpc>
                <a:spcPct val="100000"/>
              </a:lnSpc>
              <a:spcBef>
                <a:spcPts val="114"/>
              </a:spcBef>
            </a:pPr>
            <a:r>
              <a:rPr lang="tr-TR" sz="2550" b="1" spc="-85" dirty="0">
                <a:solidFill>
                  <a:srgbClr val="00A2C7"/>
                </a:solidFill>
                <a:latin typeface="Montserrat-SemiBold"/>
                <a:cs typeface="Montserrat-SemiBold"/>
              </a:rPr>
              <a:t>8</a:t>
            </a:r>
            <a:r>
              <a:rPr sz="2550" b="1" spc="-85" dirty="0" smtClean="0">
                <a:solidFill>
                  <a:srgbClr val="00A2C7"/>
                </a:solidFill>
                <a:latin typeface="Montserrat-SemiBold"/>
                <a:cs typeface="Montserrat-SemiBold"/>
              </a:rPr>
              <a:t> </a:t>
            </a:r>
            <a:r>
              <a:rPr sz="2550" b="1" spc="-15" dirty="0">
                <a:solidFill>
                  <a:srgbClr val="00A2C7"/>
                </a:solidFill>
                <a:latin typeface="Montserrat-SemiBold"/>
                <a:cs typeface="Montserrat-SemiBold"/>
              </a:rPr>
              <a:t>Kredi</a:t>
            </a:r>
            <a:endParaRPr sz="2550" dirty="0">
              <a:latin typeface="Montserrat-SemiBold"/>
              <a:cs typeface="Montserrat-SemiBold"/>
            </a:endParaRPr>
          </a:p>
        </p:txBody>
      </p:sp>
      <p:sp>
        <p:nvSpPr>
          <p:cNvPr id="4" name="object 4"/>
          <p:cNvSpPr txBox="1"/>
          <p:nvPr/>
        </p:nvSpPr>
        <p:spPr>
          <a:xfrm>
            <a:off x="5433126" y="3759436"/>
            <a:ext cx="5615940" cy="574040"/>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00A2C7"/>
                </a:solidFill>
                <a:latin typeface="Montserrat-SemiBold"/>
                <a:cs typeface="Montserrat-SemiBold"/>
              </a:rPr>
              <a:t> </a:t>
            </a:r>
            <a:r>
              <a:rPr lang="tr-TR" b="1" spc="-20" dirty="0" smtClean="0">
                <a:solidFill>
                  <a:srgbClr val="00A2C7"/>
                </a:solidFill>
                <a:latin typeface="Montserrat-SemiBold"/>
                <a:cs typeface="Montserrat-SemiBold"/>
              </a:rPr>
              <a:t>Pazartesi- Salı- </a:t>
            </a:r>
            <a:r>
              <a:rPr lang="tr-TR" b="1" spc="-15" dirty="0">
                <a:solidFill>
                  <a:srgbClr val="00A2C7"/>
                </a:solidFill>
                <a:latin typeface="Montserrat-SemiBold"/>
                <a:cs typeface="Montserrat-SemiBold"/>
              </a:rPr>
              <a:t>Ç</a:t>
            </a:r>
            <a:r>
              <a:rPr lang="tr-TR" b="1" spc="-15" dirty="0" smtClean="0">
                <a:solidFill>
                  <a:srgbClr val="00A2C7"/>
                </a:solidFill>
                <a:latin typeface="Montserrat-SemiBold"/>
                <a:cs typeface="Montserrat-SemiBold"/>
              </a:rPr>
              <a:t>arşamba</a:t>
            </a:r>
            <a:r>
              <a:rPr sz="1800" b="1" spc="-15" dirty="0" smtClean="0">
                <a:solidFill>
                  <a:srgbClr val="00A2C7"/>
                </a:solidFill>
                <a:latin typeface="Montserrat-SemiBold"/>
                <a:cs typeface="Montserrat-SemiBold"/>
              </a:rPr>
              <a:t> </a:t>
            </a:r>
            <a:r>
              <a:rPr lang="tr-TR" b="1" spc="-10" dirty="0" smtClean="0">
                <a:solidFill>
                  <a:srgbClr val="00A2C7"/>
                </a:solidFill>
                <a:latin typeface="Montserrat-SemiBold"/>
                <a:cs typeface="Montserrat-SemiBold"/>
              </a:rPr>
              <a:t> </a:t>
            </a:r>
            <a:endParaRPr sz="1800" dirty="0">
              <a:latin typeface="Montserrat-SemiBold"/>
              <a:cs typeface="Montserrat-SemiBold"/>
            </a:endParaRPr>
          </a:p>
          <a:p>
            <a:pPr marL="12700">
              <a:lnSpc>
                <a:spcPct val="100000"/>
              </a:lnSpc>
            </a:pPr>
            <a:endParaRPr sz="1800" dirty="0">
              <a:latin typeface="Montserrat-SemiBold"/>
              <a:cs typeface="Montserrat-SemiBold"/>
            </a:endParaRPr>
          </a:p>
        </p:txBody>
      </p:sp>
      <p:sp>
        <p:nvSpPr>
          <p:cNvPr id="6" name="object 6"/>
          <p:cNvSpPr txBox="1"/>
          <p:nvPr/>
        </p:nvSpPr>
        <p:spPr>
          <a:xfrm>
            <a:off x="6273105" y="4649514"/>
            <a:ext cx="4235450" cy="856645"/>
          </a:xfrm>
          <a:prstGeom prst="rect">
            <a:avLst/>
          </a:prstGeom>
        </p:spPr>
        <p:txBody>
          <a:bodyPr vert="horz" wrap="square" lIns="0" tIns="12700" rIns="0" bIns="0" rtlCol="0">
            <a:spAutoFit/>
          </a:bodyPr>
          <a:lstStyle/>
          <a:p>
            <a:pPr marL="12700">
              <a:spcBef>
                <a:spcPts val="100"/>
              </a:spcBef>
            </a:pPr>
            <a:r>
              <a:rPr lang="tr-TR" b="1" spc="-15" dirty="0">
                <a:solidFill>
                  <a:srgbClr val="00A2C7"/>
                </a:solidFill>
                <a:latin typeface="Montserrat-SemiBold"/>
                <a:cs typeface="Montserrat-SemiBold"/>
              </a:rPr>
              <a:t>B </a:t>
            </a:r>
            <a:r>
              <a:rPr lang="tr-TR" b="1" spc="-10" dirty="0">
                <a:solidFill>
                  <a:srgbClr val="00A2C7"/>
                </a:solidFill>
                <a:latin typeface="Montserrat-SemiBold"/>
                <a:cs typeface="Montserrat-SemiBold"/>
              </a:rPr>
              <a:t>Blok </a:t>
            </a:r>
            <a:r>
              <a:rPr lang="tr-TR" b="1" spc="-15" dirty="0">
                <a:solidFill>
                  <a:srgbClr val="00A2C7"/>
                </a:solidFill>
                <a:latin typeface="Montserrat-SemiBold"/>
                <a:cs typeface="Montserrat-SemiBold"/>
              </a:rPr>
              <a:t>Sağlık Bilimleri </a:t>
            </a:r>
            <a:r>
              <a:rPr lang="tr-TR" b="1" spc="-15" dirty="0" smtClean="0">
                <a:solidFill>
                  <a:srgbClr val="00A2C7"/>
                </a:solidFill>
                <a:latin typeface="Montserrat-SemiBold"/>
                <a:cs typeface="Montserrat-SemiBold"/>
              </a:rPr>
              <a:t>Fakültesi </a:t>
            </a:r>
            <a:r>
              <a:rPr lang="tr-TR" b="1" spc="-15" dirty="0" err="1" smtClean="0">
                <a:solidFill>
                  <a:srgbClr val="00A2C7"/>
                </a:solidFill>
                <a:latin typeface="Montserrat-SemiBold"/>
                <a:cs typeface="Montserrat-SemiBold"/>
              </a:rPr>
              <a:t>Kat:</a:t>
            </a:r>
            <a:r>
              <a:rPr lang="tr-TR" b="1" spc="-10" dirty="0" err="1" smtClean="0">
                <a:solidFill>
                  <a:srgbClr val="00A2C7"/>
                </a:solidFill>
                <a:latin typeface="Montserrat-SemiBold"/>
                <a:cs typeface="Montserrat-SemiBold"/>
              </a:rPr>
              <a:t>Giriş</a:t>
            </a:r>
            <a:r>
              <a:rPr lang="tr-TR" b="1" spc="-10" dirty="0" smtClean="0">
                <a:solidFill>
                  <a:srgbClr val="00A2C7"/>
                </a:solidFill>
                <a:latin typeface="Montserrat-SemiBold"/>
                <a:cs typeface="Montserrat-SemiBold"/>
              </a:rPr>
              <a:t> </a:t>
            </a:r>
            <a:r>
              <a:rPr lang="tr-TR" b="1" dirty="0" smtClean="0">
                <a:solidFill>
                  <a:srgbClr val="00A2C7"/>
                </a:solidFill>
                <a:latin typeface="Montserrat-SemiBold"/>
                <a:cs typeface="Montserrat-SemiBold"/>
              </a:rPr>
              <a:t> </a:t>
            </a:r>
            <a:r>
              <a:rPr lang="tr-TR" b="1" spc="-15" dirty="0" smtClean="0">
                <a:solidFill>
                  <a:srgbClr val="00A2C7"/>
                </a:solidFill>
                <a:latin typeface="Montserrat-SemiBold"/>
                <a:cs typeface="Montserrat-SemiBold"/>
              </a:rPr>
              <a:t>Numara: 27</a:t>
            </a:r>
            <a:endParaRPr lang="tr-TR" dirty="0">
              <a:latin typeface="Montserrat-SemiBold"/>
              <a:cs typeface="Montserrat-SemiBold"/>
            </a:endParaRPr>
          </a:p>
          <a:p>
            <a:pPr marL="12700">
              <a:lnSpc>
                <a:spcPct val="100000"/>
              </a:lnSpc>
              <a:spcBef>
                <a:spcPts val="100"/>
              </a:spcBef>
            </a:pPr>
            <a:endParaRPr sz="1800" dirty="0">
              <a:latin typeface="Montserrat-SemiBold"/>
              <a:cs typeface="Montserrat-SemiBold"/>
            </a:endParaRPr>
          </a:p>
        </p:txBody>
      </p:sp>
      <p:sp>
        <p:nvSpPr>
          <p:cNvPr id="7" name="object 7"/>
          <p:cNvSpPr/>
          <p:nvPr/>
        </p:nvSpPr>
        <p:spPr>
          <a:xfrm>
            <a:off x="1604733" y="1911375"/>
            <a:ext cx="3147695" cy="306070"/>
          </a:xfrm>
          <a:custGeom>
            <a:avLst/>
            <a:gdLst/>
            <a:ahLst/>
            <a:cxnLst/>
            <a:rect l="l" t="t" r="r" b="b"/>
            <a:pathLst>
              <a:path w="3147695" h="306069">
                <a:moveTo>
                  <a:pt x="0" y="305917"/>
                </a:moveTo>
                <a:lnTo>
                  <a:pt x="3147517" y="305917"/>
                </a:lnTo>
                <a:lnTo>
                  <a:pt x="3147517" y="0"/>
                </a:lnTo>
                <a:lnTo>
                  <a:pt x="0" y="0"/>
                </a:lnTo>
                <a:lnTo>
                  <a:pt x="0" y="305917"/>
                </a:lnTo>
                <a:close/>
              </a:path>
            </a:pathLst>
          </a:custGeom>
          <a:solidFill>
            <a:srgbClr val="1E4488"/>
          </a:solidFill>
        </p:spPr>
        <p:txBody>
          <a:bodyPr wrap="square" lIns="0" tIns="0" rIns="0" bIns="0" rtlCol="0"/>
          <a:lstStyle/>
          <a:p>
            <a:endParaRPr/>
          </a:p>
        </p:txBody>
      </p:sp>
      <p:sp>
        <p:nvSpPr>
          <p:cNvPr id="8" name="object 8"/>
          <p:cNvSpPr txBox="1"/>
          <p:nvPr/>
        </p:nvSpPr>
        <p:spPr>
          <a:xfrm>
            <a:off x="2919995" y="1926071"/>
            <a:ext cx="1748789" cy="238760"/>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Montserrat-SemiBold"/>
                <a:cs typeface="Montserrat-SemiBold"/>
              </a:rPr>
              <a:t>Ders Günü </a:t>
            </a:r>
            <a:r>
              <a:rPr sz="1400" b="1" spc="-20" dirty="0">
                <a:solidFill>
                  <a:srgbClr val="FFFFFF"/>
                </a:solidFill>
                <a:latin typeface="Montserrat-SemiBold"/>
                <a:cs typeface="Montserrat-SemiBold"/>
              </a:rPr>
              <a:t>ve</a:t>
            </a:r>
            <a:r>
              <a:rPr sz="1400" b="1" spc="-50" dirty="0">
                <a:solidFill>
                  <a:srgbClr val="FFFFFF"/>
                </a:solidFill>
                <a:latin typeface="Montserrat-SemiBold"/>
                <a:cs typeface="Montserrat-SemiBold"/>
              </a:rPr>
              <a:t> </a:t>
            </a:r>
            <a:r>
              <a:rPr sz="1400" b="1" spc="-10" dirty="0">
                <a:solidFill>
                  <a:srgbClr val="FFFFFF"/>
                </a:solidFill>
                <a:latin typeface="Montserrat-SemiBold"/>
                <a:cs typeface="Montserrat-SemiBold"/>
              </a:rPr>
              <a:t>Saati</a:t>
            </a:r>
            <a:endParaRPr sz="1400">
              <a:latin typeface="Montserrat-SemiBold"/>
              <a:cs typeface="Montserrat-SemiBold"/>
            </a:endParaRPr>
          </a:p>
        </p:txBody>
      </p:sp>
      <p:sp>
        <p:nvSpPr>
          <p:cNvPr id="9" name="object 9"/>
          <p:cNvSpPr/>
          <p:nvPr/>
        </p:nvSpPr>
        <p:spPr>
          <a:xfrm>
            <a:off x="1604733" y="3795547"/>
            <a:ext cx="3678554" cy="306070"/>
          </a:xfrm>
          <a:custGeom>
            <a:avLst/>
            <a:gdLst/>
            <a:ahLst/>
            <a:cxnLst/>
            <a:rect l="l" t="t" r="r" b="b"/>
            <a:pathLst>
              <a:path w="3678554" h="306070">
                <a:moveTo>
                  <a:pt x="0" y="305917"/>
                </a:moveTo>
                <a:lnTo>
                  <a:pt x="3677958" y="305917"/>
                </a:lnTo>
                <a:lnTo>
                  <a:pt x="3677958" y="0"/>
                </a:lnTo>
                <a:lnTo>
                  <a:pt x="0" y="0"/>
                </a:lnTo>
                <a:lnTo>
                  <a:pt x="0" y="305917"/>
                </a:lnTo>
                <a:close/>
              </a:path>
            </a:pathLst>
          </a:custGeom>
          <a:solidFill>
            <a:srgbClr val="1E4488"/>
          </a:solidFill>
        </p:spPr>
        <p:txBody>
          <a:bodyPr wrap="square" lIns="0" tIns="0" rIns="0" bIns="0" rtlCol="0"/>
          <a:lstStyle/>
          <a:p>
            <a:endParaRPr/>
          </a:p>
        </p:txBody>
      </p:sp>
      <p:sp>
        <p:nvSpPr>
          <p:cNvPr id="10" name="object 10"/>
          <p:cNvSpPr txBox="1"/>
          <p:nvPr/>
        </p:nvSpPr>
        <p:spPr>
          <a:xfrm>
            <a:off x="2919995" y="3810236"/>
            <a:ext cx="2273935" cy="238760"/>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Montserrat-SemiBold"/>
                <a:cs typeface="Montserrat-SemiBold"/>
              </a:rPr>
              <a:t>Görüşme Gün </a:t>
            </a:r>
            <a:r>
              <a:rPr sz="1400" b="1" spc="-20" dirty="0">
                <a:solidFill>
                  <a:srgbClr val="FFFFFF"/>
                </a:solidFill>
                <a:latin typeface="Montserrat-SemiBold"/>
                <a:cs typeface="Montserrat-SemiBold"/>
              </a:rPr>
              <a:t>ve</a:t>
            </a:r>
            <a:r>
              <a:rPr sz="1400" b="1" spc="-35" dirty="0">
                <a:solidFill>
                  <a:srgbClr val="FFFFFF"/>
                </a:solidFill>
                <a:latin typeface="Montserrat-SemiBold"/>
                <a:cs typeface="Montserrat-SemiBold"/>
              </a:rPr>
              <a:t> </a:t>
            </a:r>
            <a:r>
              <a:rPr sz="1400" b="1" spc="-10" dirty="0">
                <a:solidFill>
                  <a:srgbClr val="FFFFFF"/>
                </a:solidFill>
                <a:latin typeface="Montserrat-SemiBold"/>
                <a:cs typeface="Montserrat-SemiBold"/>
              </a:rPr>
              <a:t>Saatleri</a:t>
            </a:r>
            <a:endParaRPr sz="1400">
              <a:latin typeface="Montserrat-SemiBold"/>
              <a:cs typeface="Montserrat-SemiBold"/>
            </a:endParaRPr>
          </a:p>
        </p:txBody>
      </p:sp>
      <p:sp>
        <p:nvSpPr>
          <p:cNvPr id="11" name="object 11"/>
          <p:cNvSpPr/>
          <p:nvPr/>
        </p:nvSpPr>
        <p:spPr>
          <a:xfrm>
            <a:off x="1604733" y="4685614"/>
            <a:ext cx="4491990" cy="306070"/>
          </a:xfrm>
          <a:custGeom>
            <a:avLst/>
            <a:gdLst/>
            <a:ahLst/>
            <a:cxnLst/>
            <a:rect l="l" t="t" r="r" b="b"/>
            <a:pathLst>
              <a:path w="4491990" h="306070">
                <a:moveTo>
                  <a:pt x="0" y="305917"/>
                </a:moveTo>
                <a:lnTo>
                  <a:pt x="4491863" y="305917"/>
                </a:lnTo>
                <a:lnTo>
                  <a:pt x="4491863" y="0"/>
                </a:lnTo>
                <a:lnTo>
                  <a:pt x="0" y="0"/>
                </a:lnTo>
                <a:lnTo>
                  <a:pt x="0" y="305917"/>
                </a:lnTo>
                <a:close/>
              </a:path>
            </a:pathLst>
          </a:custGeom>
          <a:solidFill>
            <a:srgbClr val="1E4488"/>
          </a:solidFill>
        </p:spPr>
        <p:txBody>
          <a:bodyPr wrap="square" lIns="0" tIns="0" rIns="0" bIns="0" rtlCol="0"/>
          <a:lstStyle/>
          <a:p>
            <a:endParaRPr/>
          </a:p>
        </p:txBody>
      </p:sp>
      <p:sp>
        <p:nvSpPr>
          <p:cNvPr id="12" name="object 12"/>
          <p:cNvSpPr txBox="1"/>
          <p:nvPr/>
        </p:nvSpPr>
        <p:spPr>
          <a:xfrm>
            <a:off x="2919995" y="4700314"/>
            <a:ext cx="3095625" cy="238760"/>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Montserrat-SemiBold"/>
                <a:cs typeface="Montserrat-SemiBold"/>
              </a:rPr>
              <a:t>Dersin Öğretim Üyesinin</a:t>
            </a:r>
            <a:r>
              <a:rPr sz="1400" b="1" spc="-55" dirty="0">
                <a:solidFill>
                  <a:srgbClr val="FFFFFF"/>
                </a:solidFill>
                <a:latin typeface="Montserrat-SemiBold"/>
                <a:cs typeface="Montserrat-SemiBold"/>
              </a:rPr>
              <a:t> </a:t>
            </a:r>
            <a:r>
              <a:rPr sz="1400" b="1" spc="-15" dirty="0">
                <a:solidFill>
                  <a:srgbClr val="FFFFFF"/>
                </a:solidFill>
                <a:latin typeface="Montserrat-SemiBold"/>
                <a:cs typeface="Montserrat-SemiBold"/>
              </a:rPr>
              <a:t>Konumu</a:t>
            </a:r>
            <a:endParaRPr sz="1400">
              <a:latin typeface="Montserrat-SemiBold"/>
              <a:cs typeface="Montserrat-SemiBold"/>
            </a:endParaRPr>
          </a:p>
        </p:txBody>
      </p:sp>
      <p:sp>
        <p:nvSpPr>
          <p:cNvPr id="13" name="object 13"/>
          <p:cNvSpPr/>
          <p:nvPr/>
        </p:nvSpPr>
        <p:spPr>
          <a:xfrm>
            <a:off x="1604733" y="2539441"/>
            <a:ext cx="2718435" cy="306070"/>
          </a:xfrm>
          <a:custGeom>
            <a:avLst/>
            <a:gdLst/>
            <a:ahLst/>
            <a:cxnLst/>
            <a:rect l="l" t="t" r="r" b="b"/>
            <a:pathLst>
              <a:path w="2718435" h="306069">
                <a:moveTo>
                  <a:pt x="0" y="305917"/>
                </a:moveTo>
                <a:lnTo>
                  <a:pt x="2718371" y="305917"/>
                </a:lnTo>
                <a:lnTo>
                  <a:pt x="2718371" y="0"/>
                </a:lnTo>
                <a:lnTo>
                  <a:pt x="0" y="0"/>
                </a:lnTo>
                <a:lnTo>
                  <a:pt x="0" y="305917"/>
                </a:lnTo>
                <a:close/>
              </a:path>
            </a:pathLst>
          </a:custGeom>
          <a:solidFill>
            <a:srgbClr val="1E4488"/>
          </a:solidFill>
        </p:spPr>
        <p:txBody>
          <a:bodyPr wrap="square" lIns="0" tIns="0" rIns="0" bIns="0" rtlCol="0"/>
          <a:lstStyle/>
          <a:p>
            <a:endParaRPr/>
          </a:p>
        </p:txBody>
      </p:sp>
      <p:sp>
        <p:nvSpPr>
          <p:cNvPr id="14" name="object 14"/>
          <p:cNvSpPr txBox="1"/>
          <p:nvPr/>
        </p:nvSpPr>
        <p:spPr>
          <a:xfrm>
            <a:off x="2919995" y="2554126"/>
            <a:ext cx="1289050" cy="238760"/>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Montserrat-SemiBold"/>
                <a:cs typeface="Montserrat-SemiBold"/>
              </a:rPr>
              <a:t>Dersin</a:t>
            </a:r>
            <a:r>
              <a:rPr sz="1400" b="1" spc="-70" dirty="0">
                <a:solidFill>
                  <a:srgbClr val="FFFFFF"/>
                </a:solidFill>
                <a:latin typeface="Montserrat-SemiBold"/>
                <a:cs typeface="Montserrat-SemiBold"/>
              </a:rPr>
              <a:t> </a:t>
            </a:r>
            <a:r>
              <a:rPr sz="1400" b="1" spc="-10" dirty="0">
                <a:solidFill>
                  <a:srgbClr val="FFFFFF"/>
                </a:solidFill>
                <a:latin typeface="Montserrat-SemiBold"/>
                <a:cs typeface="Montserrat-SemiBold"/>
              </a:rPr>
              <a:t>Kredisi</a:t>
            </a:r>
            <a:endParaRPr sz="1400">
              <a:latin typeface="Montserrat-SemiBold"/>
              <a:cs typeface="Montserrat-SemiBold"/>
            </a:endParaRPr>
          </a:p>
        </p:txBody>
      </p:sp>
      <p:sp>
        <p:nvSpPr>
          <p:cNvPr id="15" name="object 15"/>
          <p:cNvSpPr/>
          <p:nvPr/>
        </p:nvSpPr>
        <p:spPr>
          <a:xfrm>
            <a:off x="1604733" y="3167494"/>
            <a:ext cx="2323465" cy="306070"/>
          </a:xfrm>
          <a:custGeom>
            <a:avLst/>
            <a:gdLst/>
            <a:ahLst/>
            <a:cxnLst/>
            <a:rect l="l" t="t" r="r" b="b"/>
            <a:pathLst>
              <a:path w="2323465" h="306070">
                <a:moveTo>
                  <a:pt x="0" y="305917"/>
                </a:moveTo>
                <a:lnTo>
                  <a:pt x="2323058" y="305917"/>
                </a:lnTo>
                <a:lnTo>
                  <a:pt x="2323058" y="0"/>
                </a:lnTo>
                <a:lnTo>
                  <a:pt x="0" y="0"/>
                </a:lnTo>
                <a:lnTo>
                  <a:pt x="0" y="305917"/>
                </a:lnTo>
                <a:close/>
              </a:path>
            </a:pathLst>
          </a:custGeom>
          <a:solidFill>
            <a:srgbClr val="1E4488"/>
          </a:solidFill>
        </p:spPr>
        <p:txBody>
          <a:bodyPr wrap="square" lIns="0" tIns="0" rIns="0" bIns="0" rtlCol="0"/>
          <a:lstStyle/>
          <a:p>
            <a:endParaRPr/>
          </a:p>
        </p:txBody>
      </p:sp>
      <p:sp>
        <p:nvSpPr>
          <p:cNvPr id="16" name="object 16"/>
          <p:cNvSpPr txBox="1"/>
          <p:nvPr/>
        </p:nvSpPr>
        <p:spPr>
          <a:xfrm>
            <a:off x="2919995" y="3182180"/>
            <a:ext cx="895350" cy="238760"/>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Montserrat-SemiBold"/>
                <a:cs typeface="Montserrat-SemiBold"/>
              </a:rPr>
              <a:t>GBS</a:t>
            </a:r>
            <a:r>
              <a:rPr sz="1400" b="1" spc="-70" dirty="0">
                <a:solidFill>
                  <a:srgbClr val="FFFFFF"/>
                </a:solidFill>
                <a:latin typeface="Montserrat-SemiBold"/>
                <a:cs typeface="Montserrat-SemiBold"/>
              </a:rPr>
              <a:t> </a:t>
            </a:r>
            <a:r>
              <a:rPr sz="1400" b="1" spc="-10" dirty="0">
                <a:solidFill>
                  <a:srgbClr val="FFFFFF"/>
                </a:solidFill>
                <a:latin typeface="Montserrat-SemiBold"/>
                <a:cs typeface="Montserrat-SemiBold"/>
              </a:rPr>
              <a:t>Linki</a:t>
            </a:r>
            <a:endParaRPr sz="1400">
              <a:latin typeface="Montserrat-SemiBold"/>
              <a:cs typeface="Montserrat-SemiBold"/>
            </a:endParaRPr>
          </a:p>
        </p:txBody>
      </p:sp>
      <p:sp>
        <p:nvSpPr>
          <p:cNvPr id="17" name="object 17"/>
          <p:cNvSpPr/>
          <p:nvPr/>
        </p:nvSpPr>
        <p:spPr>
          <a:xfrm>
            <a:off x="1604733" y="1128852"/>
            <a:ext cx="3446779" cy="390525"/>
          </a:xfrm>
          <a:custGeom>
            <a:avLst/>
            <a:gdLst/>
            <a:ahLst/>
            <a:cxnLst/>
            <a:rect l="l" t="t" r="r" b="b"/>
            <a:pathLst>
              <a:path w="3446779" h="390525">
                <a:moveTo>
                  <a:pt x="0" y="390296"/>
                </a:moveTo>
                <a:lnTo>
                  <a:pt x="3446246" y="390296"/>
                </a:lnTo>
                <a:lnTo>
                  <a:pt x="3446246" y="0"/>
                </a:lnTo>
                <a:lnTo>
                  <a:pt x="0" y="0"/>
                </a:lnTo>
                <a:lnTo>
                  <a:pt x="0" y="390296"/>
                </a:lnTo>
                <a:close/>
              </a:path>
            </a:pathLst>
          </a:custGeom>
          <a:solidFill>
            <a:srgbClr val="1E4488"/>
          </a:solidFill>
        </p:spPr>
        <p:txBody>
          <a:bodyPr wrap="square" lIns="0" tIns="0" rIns="0" bIns="0" rtlCol="0"/>
          <a:lstStyle/>
          <a:p>
            <a:endParaRPr/>
          </a:p>
        </p:txBody>
      </p:sp>
      <p:sp>
        <p:nvSpPr>
          <p:cNvPr id="18" name="object 18"/>
          <p:cNvSpPr txBox="1"/>
          <p:nvPr/>
        </p:nvSpPr>
        <p:spPr>
          <a:xfrm>
            <a:off x="3071892" y="1151108"/>
            <a:ext cx="1873250" cy="297815"/>
          </a:xfrm>
          <a:prstGeom prst="rect">
            <a:avLst/>
          </a:prstGeom>
        </p:spPr>
        <p:txBody>
          <a:bodyPr vert="horz" wrap="square" lIns="0" tIns="17145" rIns="0" bIns="0" rtlCol="0">
            <a:spAutoFit/>
          </a:bodyPr>
          <a:lstStyle/>
          <a:p>
            <a:pPr marL="12700">
              <a:lnSpc>
                <a:spcPct val="100000"/>
              </a:lnSpc>
              <a:spcBef>
                <a:spcPts val="135"/>
              </a:spcBef>
            </a:pPr>
            <a:r>
              <a:rPr sz="1750" b="1" spc="15" dirty="0">
                <a:solidFill>
                  <a:srgbClr val="FFFFFF"/>
                </a:solidFill>
                <a:latin typeface="Montserrat-SemiBold"/>
                <a:cs typeface="Montserrat-SemiBold"/>
              </a:rPr>
              <a:t>DERS</a:t>
            </a:r>
            <a:r>
              <a:rPr sz="1750" b="1" spc="-40" dirty="0">
                <a:solidFill>
                  <a:srgbClr val="FFFFFF"/>
                </a:solidFill>
                <a:latin typeface="Montserrat-SemiBold"/>
                <a:cs typeface="Montserrat-SemiBold"/>
              </a:rPr>
              <a:t> </a:t>
            </a:r>
            <a:r>
              <a:rPr sz="1750" b="1" spc="5" dirty="0">
                <a:solidFill>
                  <a:srgbClr val="FFFFFF"/>
                </a:solidFill>
                <a:latin typeface="Montserrat-SemiBold"/>
                <a:cs typeface="Montserrat-SemiBold"/>
              </a:rPr>
              <a:t>BİLGİLERİ</a:t>
            </a:r>
            <a:endParaRPr sz="1750">
              <a:latin typeface="Montserrat-SemiBold"/>
              <a:cs typeface="Montserrat-SemiBold"/>
            </a:endParaRPr>
          </a:p>
        </p:txBody>
      </p:sp>
      <p:grpSp>
        <p:nvGrpSpPr>
          <p:cNvPr id="30" name="object 30"/>
          <p:cNvGrpSpPr/>
          <p:nvPr/>
        </p:nvGrpSpPr>
        <p:grpSpPr>
          <a:xfrm>
            <a:off x="0" y="330"/>
            <a:ext cx="2821305" cy="6858000"/>
            <a:chOff x="0" y="330"/>
            <a:chExt cx="2821305" cy="6858000"/>
          </a:xfrm>
        </p:grpSpPr>
        <p:sp>
          <p:nvSpPr>
            <p:cNvPr id="31" name="object 31"/>
            <p:cNvSpPr/>
            <p:nvPr/>
          </p:nvSpPr>
          <p:spPr>
            <a:xfrm>
              <a:off x="0" y="329"/>
              <a:ext cx="2340610" cy="6858000"/>
            </a:xfrm>
            <a:custGeom>
              <a:avLst/>
              <a:gdLst/>
              <a:ahLst/>
              <a:cxnLst/>
              <a:rect l="l" t="t" r="r" b="b"/>
              <a:pathLst>
                <a:path w="2340610" h="6858000">
                  <a:moveTo>
                    <a:pt x="2340394" y="6552578"/>
                  </a:moveTo>
                  <a:lnTo>
                    <a:pt x="1604733" y="6552578"/>
                  </a:lnTo>
                  <a:lnTo>
                    <a:pt x="1604733" y="0"/>
                  </a:lnTo>
                  <a:lnTo>
                    <a:pt x="0" y="0"/>
                  </a:lnTo>
                  <a:lnTo>
                    <a:pt x="0" y="6857987"/>
                  </a:lnTo>
                  <a:lnTo>
                    <a:pt x="1604733" y="6857987"/>
                  </a:lnTo>
                  <a:lnTo>
                    <a:pt x="1604733" y="6556451"/>
                  </a:lnTo>
                  <a:lnTo>
                    <a:pt x="2340394" y="6556451"/>
                  </a:lnTo>
                  <a:lnTo>
                    <a:pt x="2340394" y="6552578"/>
                  </a:lnTo>
                  <a:close/>
                </a:path>
              </a:pathLst>
            </a:custGeom>
            <a:solidFill>
              <a:srgbClr val="00A2C7"/>
            </a:solidFill>
          </p:spPr>
          <p:txBody>
            <a:bodyPr wrap="square" lIns="0" tIns="0" rIns="0" bIns="0" rtlCol="0"/>
            <a:lstStyle/>
            <a:p>
              <a:endParaRPr/>
            </a:p>
          </p:txBody>
        </p:sp>
        <p:sp>
          <p:nvSpPr>
            <p:cNvPr id="32" name="object 32"/>
            <p:cNvSpPr/>
            <p:nvPr/>
          </p:nvSpPr>
          <p:spPr>
            <a:xfrm>
              <a:off x="398754" y="403745"/>
              <a:ext cx="2422232" cy="5783580"/>
            </a:xfrm>
            <a:prstGeom prst="rect">
              <a:avLst/>
            </a:prstGeom>
            <a:blipFill>
              <a:blip r:embed="rId2" cstate="print"/>
              <a:stretch>
                <a:fillRect/>
              </a:stretch>
            </a:blipFill>
          </p:spPr>
          <p:txBody>
            <a:bodyPr wrap="square" lIns="0" tIns="0" rIns="0" bIns="0" rtlCol="0"/>
            <a:lstStyle/>
            <a:p>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4" y="1228123"/>
            <a:ext cx="7685981" cy="1143000"/>
          </a:xfrm>
        </p:spPr>
        <p:txBody>
          <a:bodyPr>
            <a:normAutofit/>
          </a:bodyPr>
          <a:lstStyle/>
          <a:p>
            <a:r>
              <a:rPr lang="tr-TR" sz="2800" b="1" dirty="0"/>
              <a:t>Ameliyata karşı </a:t>
            </a:r>
            <a:r>
              <a:rPr lang="tr-TR" sz="2800" b="1" dirty="0" smtClean="0"/>
              <a:t>Stres </a:t>
            </a:r>
            <a:r>
              <a:rPr lang="tr-TR" sz="2800" b="1" dirty="0"/>
              <a:t/>
            </a:r>
            <a:br>
              <a:rPr lang="tr-TR" sz="2800" b="1" dirty="0"/>
            </a:br>
            <a:r>
              <a:rPr lang="tr-TR" sz="2800" b="1" dirty="0" smtClean="0"/>
              <a:t>Tepkisinin </a:t>
            </a:r>
            <a:r>
              <a:rPr lang="tr-TR" sz="2800" b="1" dirty="0"/>
              <a:t>O</a:t>
            </a:r>
            <a:r>
              <a:rPr lang="tr-TR" sz="2800" b="1" dirty="0" smtClean="0"/>
              <a:t>luşması</a:t>
            </a:r>
            <a:r>
              <a:rPr lang="tr-TR" sz="2800" b="1" dirty="0"/>
              <a:t>:</a:t>
            </a:r>
            <a:endParaRPr lang="tr-TR" sz="2800" dirty="0"/>
          </a:p>
        </p:txBody>
      </p:sp>
      <p:sp>
        <p:nvSpPr>
          <p:cNvPr id="3" name="İçerik Yer Tutucusu 2"/>
          <p:cNvSpPr>
            <a:spLocks noGrp="1"/>
          </p:cNvSpPr>
          <p:nvPr>
            <p:ph idx="1"/>
          </p:nvPr>
        </p:nvSpPr>
        <p:spPr>
          <a:xfrm>
            <a:off x="3071664" y="2708920"/>
            <a:ext cx="8352928" cy="2375176"/>
          </a:xfrm>
        </p:spPr>
        <p:txBody>
          <a:bodyPr>
            <a:noAutofit/>
          </a:bodyPr>
          <a:lstStyle/>
          <a:p>
            <a:r>
              <a:rPr lang="tr-TR" b="1" dirty="0"/>
              <a:t>Bireyin çevresinde onu etkileyen ve zorlayan bir durumun olması sonucu ortaya çıkan tabloya stres denir. </a:t>
            </a:r>
          </a:p>
        </p:txBody>
      </p:sp>
      <p:pic>
        <p:nvPicPr>
          <p:cNvPr id="2050" name="Picture 2" descr="http://bilheal.bilkent.edu.tr/aykonu/ay2012/anxiete/stres6.jpg"/>
          <p:cNvPicPr>
            <a:picLocks noChangeAspect="1" noChangeArrowheads="1"/>
          </p:cNvPicPr>
          <p:nvPr/>
        </p:nvPicPr>
        <p:blipFill rotWithShape="1">
          <a:blip r:embed="rId2">
            <a:extLst>
              <a:ext uri="{28A0092B-C50C-407E-A947-70E740481C1C}">
                <a14:useLocalDpi xmlns:a14="http://schemas.microsoft.com/office/drawing/2010/main" val="0"/>
              </a:ext>
            </a:extLst>
          </a:blip>
          <a:srcRect t="25829" r="4918" b="28062"/>
          <a:stretch/>
        </p:blipFill>
        <p:spPr bwMode="auto">
          <a:xfrm>
            <a:off x="7680176" y="764704"/>
            <a:ext cx="4176464"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454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E609803-7B47-47F6-A80D-C36E6E60FED7}"/>
              </a:ext>
            </a:extLst>
          </p:cNvPr>
          <p:cNvSpPr>
            <a:spLocks noGrp="1"/>
          </p:cNvSpPr>
          <p:nvPr>
            <p:ph idx="1"/>
          </p:nvPr>
        </p:nvSpPr>
        <p:spPr>
          <a:xfrm>
            <a:off x="3071664" y="2204864"/>
            <a:ext cx="8784976" cy="3627765"/>
          </a:xfrm>
        </p:spPr>
        <p:txBody>
          <a:bodyPr/>
          <a:lstStyle/>
          <a:p>
            <a:r>
              <a:rPr lang="tr-TR" sz="2800" b="1" dirty="0"/>
              <a:t>Bedenin cerrahi travmaya karşı oluşturduğu stres tepkisi ise genellikle ameliyattan sonraki ilk 2. ile 5. günlerde görülür ve bedende </a:t>
            </a:r>
            <a:r>
              <a:rPr lang="tr-TR" sz="2800" b="1" dirty="0" err="1"/>
              <a:t>nöro</a:t>
            </a:r>
            <a:r>
              <a:rPr lang="tr-TR" sz="2800" b="1" dirty="0"/>
              <a:t>-endokrin değişikliklere neden olur. Bu durum da iç dengenin (</a:t>
            </a:r>
            <a:r>
              <a:rPr lang="tr-TR" sz="2800" b="1" dirty="0" err="1"/>
              <a:t>homeostazis</a:t>
            </a:r>
            <a:r>
              <a:rPr lang="tr-TR" sz="2800" b="1" dirty="0"/>
              <a:t>) bozulmasına neden olabilir. </a:t>
            </a:r>
          </a:p>
          <a:p>
            <a:endParaRPr lang="tr-TR" dirty="0"/>
          </a:p>
        </p:txBody>
      </p:sp>
    </p:spTree>
    <p:extLst>
      <p:ext uri="{BB962C8B-B14F-4D97-AF65-F5344CB8AC3E}">
        <p14:creationId xmlns:p14="http://schemas.microsoft.com/office/powerpoint/2010/main" val="1201785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04864"/>
            <a:ext cx="8496944" cy="3627765"/>
          </a:xfrm>
        </p:spPr>
        <p:txBody>
          <a:bodyPr>
            <a:noAutofit/>
          </a:bodyPr>
          <a:lstStyle/>
          <a:p>
            <a:r>
              <a:rPr lang="tr-TR" b="1" dirty="0"/>
              <a:t>Enfeksiyonlara karşı direncin azalması: </a:t>
            </a:r>
            <a:endParaRPr lang="tr-TR" b="1" dirty="0" smtClean="0"/>
          </a:p>
          <a:p>
            <a:r>
              <a:rPr lang="tr-TR" dirty="0" smtClean="0"/>
              <a:t>Derinin </a:t>
            </a:r>
            <a:r>
              <a:rPr lang="tr-TR" dirty="0"/>
              <a:t>vücudu mikroorganizmalara karşı koruma görevi vardır. Bireyde deri bütünlüğünün ameliyat nedeniyle bozulması </a:t>
            </a:r>
            <a:r>
              <a:rPr lang="tr-TR" dirty="0" err="1"/>
              <a:t>mikrooganizmalar</a:t>
            </a:r>
            <a:r>
              <a:rPr lang="tr-TR" dirty="0"/>
              <a:t> için giriş kapısı oluşturur. </a:t>
            </a:r>
          </a:p>
          <a:p>
            <a:pPr marL="68580" indent="0">
              <a:buNone/>
            </a:pPr>
            <a:r>
              <a:rPr lang="tr-TR" dirty="0"/>
              <a:t> </a:t>
            </a:r>
          </a:p>
          <a:p>
            <a:endParaRPr lang="tr-TR" dirty="0"/>
          </a:p>
        </p:txBody>
      </p:sp>
    </p:spTree>
    <p:extLst>
      <p:ext uri="{BB962C8B-B14F-4D97-AF65-F5344CB8AC3E}">
        <p14:creationId xmlns:p14="http://schemas.microsoft.com/office/powerpoint/2010/main" val="4210697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b="1" dirty="0" err="1"/>
              <a:t>Vasküler</a:t>
            </a:r>
            <a:r>
              <a:rPr lang="tr-TR" b="1" dirty="0"/>
              <a:t> sistemin bozulması: </a:t>
            </a:r>
            <a:r>
              <a:rPr lang="tr-TR" dirty="0"/>
              <a:t>Ameliyat sırasında hastada kan ve sıvı-</a:t>
            </a:r>
            <a:r>
              <a:rPr lang="tr-TR" dirty="0" err="1"/>
              <a:t>eletrolit</a:t>
            </a:r>
            <a:r>
              <a:rPr lang="tr-TR" dirty="0"/>
              <a:t> kaybı yaşanır. Belli düzeyin üstünde kaybedilen kan ve sıvı-</a:t>
            </a:r>
            <a:r>
              <a:rPr lang="tr-TR" dirty="0" err="1"/>
              <a:t>eletrolitler</a:t>
            </a:r>
            <a:r>
              <a:rPr lang="tr-TR" dirty="0"/>
              <a:t> hastada şok tablosu ve ölüm gelişmesine neden olabilir. </a:t>
            </a:r>
          </a:p>
        </p:txBody>
      </p:sp>
    </p:spTree>
    <p:extLst>
      <p:ext uri="{BB962C8B-B14F-4D97-AF65-F5344CB8AC3E}">
        <p14:creationId xmlns:p14="http://schemas.microsoft.com/office/powerpoint/2010/main" val="1015236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p:txBody>
          <a:bodyPr>
            <a:noAutofit/>
          </a:bodyPr>
          <a:lstStyle/>
          <a:p>
            <a:r>
              <a:rPr lang="tr-TR" b="1" dirty="0"/>
              <a:t>Beden imgesi/imajının değişmesi: </a:t>
            </a:r>
            <a:r>
              <a:rPr lang="tr-TR" dirty="0"/>
              <a:t>Beden imgesi, kişinin kendi bedeni hakkındaki düşüncelerini, duygularını ve algılarını ifade eder. Beden imgesi, benlik saygısı ile yakından ilişkilidir. </a:t>
            </a:r>
          </a:p>
        </p:txBody>
      </p:sp>
    </p:spTree>
    <p:extLst>
      <p:ext uri="{BB962C8B-B14F-4D97-AF65-F5344CB8AC3E}">
        <p14:creationId xmlns:p14="http://schemas.microsoft.com/office/powerpoint/2010/main" val="3605139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p:txBody>
          <a:bodyPr>
            <a:noAutofit/>
          </a:bodyPr>
          <a:lstStyle/>
          <a:p>
            <a:r>
              <a:rPr lang="tr-TR" dirty="0"/>
              <a:t>Bazı ameliyatlarda hasta, bedeninin fonksiyonlarını ve parçalarını kaybedebilir (</a:t>
            </a:r>
            <a:r>
              <a:rPr lang="tr-TR" dirty="0" err="1"/>
              <a:t>kolostomi</a:t>
            </a:r>
            <a:r>
              <a:rPr lang="tr-TR" dirty="0"/>
              <a:t> ameliyatı, </a:t>
            </a:r>
            <a:r>
              <a:rPr lang="tr-TR" dirty="0" err="1"/>
              <a:t>amputasyon</a:t>
            </a:r>
            <a:r>
              <a:rPr lang="tr-TR" dirty="0"/>
              <a:t> gibi). Bu kayıplar kişide yas sürecini başlatır ve depresyon gözlenebilir.</a:t>
            </a:r>
          </a:p>
        </p:txBody>
      </p:sp>
    </p:spTree>
    <p:extLst>
      <p:ext uri="{BB962C8B-B14F-4D97-AF65-F5344CB8AC3E}">
        <p14:creationId xmlns:p14="http://schemas.microsoft.com/office/powerpoint/2010/main" val="3440236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p:txBody>
          <a:bodyPr>
            <a:noAutofit/>
          </a:bodyPr>
          <a:lstStyle/>
          <a:p>
            <a:r>
              <a:rPr lang="tr-TR" dirty="0"/>
              <a:t>Hasta, bu durumu hak ettiği ya da hak etmediği ceza olarak algılayabilir. Bu nedenle hastaya ameliyat öncesi ve sonrası psikolojik destek sağlanmalıdır.</a:t>
            </a:r>
          </a:p>
        </p:txBody>
      </p:sp>
    </p:spTree>
    <p:extLst>
      <p:ext uri="{BB962C8B-B14F-4D97-AF65-F5344CB8AC3E}">
        <p14:creationId xmlns:p14="http://schemas.microsoft.com/office/powerpoint/2010/main" val="766508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76872"/>
            <a:ext cx="8208912" cy="3555757"/>
          </a:xfrm>
        </p:spPr>
        <p:txBody>
          <a:bodyPr>
            <a:noAutofit/>
          </a:bodyPr>
          <a:lstStyle/>
          <a:p>
            <a:r>
              <a:rPr lang="tr-TR" sz="2500" b="1" dirty="0"/>
              <a:t>Organ fonksiyonlarının bozulması: </a:t>
            </a:r>
            <a:r>
              <a:rPr lang="tr-TR" sz="2500" dirty="0"/>
              <a:t>Ameliyatla organların bir bölümü ya da tamamı çıkarılabilir. Bu durumda hastada geçici ya da kalıcı değişiklikler, kayıplar meydana gelir (mesane tümöründe mesanenin tamamen çıkarılması sonucu </a:t>
            </a:r>
            <a:r>
              <a:rPr lang="tr-TR" sz="2500" dirty="0" err="1"/>
              <a:t>üreterlerin</a:t>
            </a:r>
            <a:r>
              <a:rPr lang="tr-TR" sz="2500" dirty="0"/>
              <a:t> karın duvarıyla </a:t>
            </a:r>
            <a:r>
              <a:rPr lang="tr-TR" sz="2500" dirty="0" err="1"/>
              <a:t>ağızlaştırılması</a:t>
            </a:r>
            <a:r>
              <a:rPr lang="tr-TR" sz="2500" dirty="0"/>
              <a:t> ve hastanın ömür boyu torba kullanmak zorunda olması gibi)</a:t>
            </a:r>
          </a:p>
        </p:txBody>
      </p:sp>
      <p:pic>
        <p:nvPicPr>
          <p:cNvPr id="1026" name="Picture 2" descr="http://img1.loadtr.com/b-646651-Hayat_hep_soru_i%C5%9Faretleri_ile_doludurBirini_%C3%A7%C3%B6zsen_bir_ba%C5%9Fka_soru_i%C5%9Fareti_ile_kar%C5%9F%C4%B1la%C5%9F%C4%B1rs%C4%B1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4432" y="96242"/>
            <a:ext cx="1872208" cy="234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391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76872"/>
            <a:ext cx="8352928" cy="3555757"/>
          </a:xfrm>
        </p:spPr>
        <p:txBody>
          <a:bodyPr>
            <a:noAutofit/>
          </a:bodyPr>
          <a:lstStyle/>
          <a:p>
            <a:r>
              <a:rPr lang="tr-TR" b="1" dirty="0"/>
              <a:t>Kişinin yaşam tarzının değişmesi: </a:t>
            </a:r>
            <a:r>
              <a:rPr lang="tr-TR" dirty="0"/>
              <a:t>Hastalar bazı ameliyatlardan sonra yaşam tarzlarında değişiklik yapmak zorunda kalabilir (kalp krizi geçiren bir sporcunun </a:t>
            </a:r>
            <a:r>
              <a:rPr lang="tr-TR" dirty="0" err="1"/>
              <a:t>by-pass</a:t>
            </a:r>
            <a:r>
              <a:rPr lang="tr-TR" dirty="0"/>
              <a:t> ameliyatı olduktan sonra spor yapamaması gibi). </a:t>
            </a:r>
          </a:p>
        </p:txBody>
      </p:sp>
    </p:spTree>
    <p:extLst>
      <p:ext uri="{BB962C8B-B14F-4D97-AF65-F5344CB8AC3E}">
        <p14:creationId xmlns:p14="http://schemas.microsoft.com/office/powerpoint/2010/main" val="338092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5" y="1277888"/>
            <a:ext cx="5976664" cy="1143000"/>
          </a:xfrm>
        </p:spPr>
        <p:txBody>
          <a:bodyPr>
            <a:normAutofit/>
          </a:bodyPr>
          <a:lstStyle/>
          <a:p>
            <a:r>
              <a:rPr lang="tr-TR" sz="2400" b="1" dirty="0"/>
              <a:t>Cerrahi Hemşireliğinde Temel Teorik Kavramlar </a:t>
            </a:r>
            <a:endParaRPr lang="tr-TR" sz="2400" dirty="0"/>
          </a:p>
        </p:txBody>
      </p:sp>
      <p:sp>
        <p:nvSpPr>
          <p:cNvPr id="3" name="İçerik Yer Tutucusu 2"/>
          <p:cNvSpPr>
            <a:spLocks noGrp="1"/>
          </p:cNvSpPr>
          <p:nvPr>
            <p:ph idx="1"/>
          </p:nvPr>
        </p:nvSpPr>
        <p:spPr>
          <a:xfrm>
            <a:off x="3071664" y="2276872"/>
            <a:ext cx="8280920" cy="3555757"/>
          </a:xfrm>
        </p:spPr>
        <p:txBody>
          <a:bodyPr>
            <a:noAutofit/>
          </a:bodyPr>
          <a:lstStyle/>
          <a:p>
            <a:pPr marL="68580" indent="0">
              <a:buNone/>
            </a:pPr>
            <a:r>
              <a:rPr lang="tr-TR" b="1" dirty="0" err="1">
                <a:solidFill>
                  <a:srgbClr val="C00000"/>
                </a:solidFill>
              </a:rPr>
              <a:t>Homeostasis</a:t>
            </a:r>
            <a:r>
              <a:rPr lang="tr-TR" b="1" dirty="0">
                <a:solidFill>
                  <a:srgbClr val="C00000"/>
                </a:solidFill>
              </a:rPr>
              <a:t> (İç Denge) </a:t>
            </a:r>
          </a:p>
          <a:p>
            <a:r>
              <a:rPr lang="tr-TR" b="1" dirty="0"/>
              <a:t>Organizmanın yaşamını sürdürebilmesi için iç ortamın dengesinin korumasına </a:t>
            </a:r>
            <a:r>
              <a:rPr lang="tr-TR" b="1" dirty="0" err="1"/>
              <a:t>homeostasis</a:t>
            </a:r>
            <a:r>
              <a:rPr lang="tr-TR" b="1" dirty="0"/>
              <a:t> denir. Yetersiz ya da aşırı uyarılma durumlarında organizma kendi dengesini sağlamaya çalışır. </a:t>
            </a:r>
          </a:p>
        </p:txBody>
      </p:sp>
      <p:pic>
        <p:nvPicPr>
          <p:cNvPr id="3074" name="Picture 2" descr="http://www.hayatimdabebekvar.com/wp-content/uploads/2012/12/terazi-burc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6360" y="433826"/>
            <a:ext cx="2664296" cy="1736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12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2906714" y="1270564"/>
            <a:ext cx="7685981" cy="1143000"/>
          </a:xfrm>
        </p:spPr>
        <p:txBody>
          <a:bodyPr>
            <a:normAutofit/>
          </a:bodyPr>
          <a:lstStyle/>
          <a:p>
            <a:r>
              <a:rPr lang="tr-TR" b="1" dirty="0"/>
              <a:t>  </a:t>
            </a:r>
            <a:r>
              <a:rPr lang="tr-TR" sz="2800" b="1" dirty="0" smtClean="0"/>
              <a:t>Cerrahi</a:t>
            </a:r>
            <a:r>
              <a:rPr lang="tr-TR" b="1" dirty="0" smtClean="0"/>
              <a:t> </a:t>
            </a:r>
            <a:endParaRPr lang="tr-TR" dirty="0"/>
          </a:p>
        </p:txBody>
      </p:sp>
      <p:sp>
        <p:nvSpPr>
          <p:cNvPr id="2" name="Metin Yer Tutucusu 1"/>
          <p:cNvSpPr>
            <a:spLocks noGrp="1"/>
          </p:cNvSpPr>
          <p:nvPr>
            <p:ph idx="1"/>
          </p:nvPr>
        </p:nvSpPr>
        <p:spPr>
          <a:xfrm>
            <a:off x="3071664" y="2170664"/>
            <a:ext cx="7416824" cy="3661965"/>
          </a:xfrm>
        </p:spPr>
        <p:txBody>
          <a:bodyPr>
            <a:noAutofit/>
          </a:bodyPr>
          <a:lstStyle/>
          <a:p>
            <a:pPr marL="342900" indent="-342900">
              <a:buFont typeface="Wingdings" panose="05000000000000000000" pitchFamily="2" charset="2"/>
              <a:buChar char="v"/>
            </a:pPr>
            <a:r>
              <a:rPr lang="tr-TR" b="1" dirty="0">
                <a:solidFill>
                  <a:schemeClr val="tx1"/>
                </a:solidFill>
              </a:rPr>
              <a:t>İlaçla ya da başka tedavi yöntemleriyle iyileştirilemeyen hastalıkların, yaralanmaların, vücuttaki yapı bozukluklarının, insan </a:t>
            </a:r>
            <a:r>
              <a:rPr lang="tr-TR" b="1" dirty="0" smtClean="0">
                <a:solidFill>
                  <a:schemeClr val="tx1"/>
                </a:solidFill>
              </a:rPr>
              <a:t>vücudunun </a:t>
            </a:r>
            <a:r>
              <a:rPr lang="tr-TR" b="1" dirty="0">
                <a:solidFill>
                  <a:schemeClr val="tx1"/>
                </a:solidFill>
              </a:rPr>
              <a:t>fizyolojik esasları mümkün olduğunca korunarak, ameliyatla onarılmasına ya da hastalıklı organı kesilip çıkarılarak iyileştirilmesine cerrahi denir.</a:t>
            </a:r>
          </a:p>
        </p:txBody>
      </p:sp>
      <p:sp>
        <p:nvSpPr>
          <p:cNvPr id="4" name="AutoShape 2" descr="data:image/jpeg;base64,/9j/4AAQSkZJRgABAQAAAQABAAD/2wCEAAkGBxQSEhUUExQUFRQXFxgUGBgYFRUaFRcYFRUWFhUVFxYaHCggGBolGxcUITEhJSkrLi4uFx8zODMsNygtLisBCgoKDg0OGxAQGi8kICQsLCwsLCwsLCwsLCwsLCwsLCwsLCwsLCwsLCwsLCwsLCwsLCwrLCwsLCwsLCwsLCwsLP/AABEIALIBGwMBIgACEQEDEQH/xAAcAAABBQEBAQAAAAAAAAAAAAAAAQMEBQYCBwj/xAA9EAABAwIEBAQDBQcDBQEAAAABAAIRAyEEBRIxBkFRYSJxgZETMqFCUrHB8AcUIzNi0eGCkvEVJHKy4hb/xAAaAQEAAwEBAQAAAAAAAAAAAAAAAQIDBAUG/8QAKBEAAgMAAgICAQQCAwAAAAAAAAECAxESIQQxQVETFCIyYXGBBSNC/9oADAMBAAIRAxEAPwD3FCEIAQhCAEIRKAEJJRKAVC5lLKAVCSUIBUiCFyQUB0lTHxUvxEA7KAU1rXbSgOkqQJUAIQhACEIQAhCEAIQhACEIQAhCEAIQhACEIQAkQhACEIQAVySlK5cVBIEpCUjiklALqSgpqbrpjkA41149U4oznXB8h9VIJUhipptYExN90ldx0ujof8KqZTd8S1msAbPXr9UJS0m4gQbLgOPQrnB4wVC/SZDTExz57+ilsUboawZaT39k/TNyu0qkgULpcyhQQdISSiVIFQkQgFQkQgFQkJSAoDpCRCAVCEIAQhCAEIQgECFy1y6KAEiEigkCuHFK9wG6aLwdiEAriudS4e5cByA61XXbHXUZpJfH1TP/AFJocWmzgYgqESWAIc6Jgtv6KSAqatjG28Wm8TB848lTUuKMSysab8EdDXadbXF0ibPBiCIup3PZPFy9GzhZ3izMAGfAaf4tQbTFgbyeUhQ88x2L1ENIZT3BaLkHmSdisxjMOXEOJJcLzNyfNY2WpdI3pp7UmaLJcQ5stBPLe53IWgwL3EmZgc1S8K4Z3ic62psAdu/efwU7HY792pOLoJHy9yVpX1Hszsxz6Ld7wN3R5kBdtPeV5DXzKvUfPidfeJnn6DstfwhmL7tfqHUHl3CaVcDYpCkBQ4WVih3KJXISoDpC4LkoKA6lLCqnZwwOcDNv1MJMPnjHP0R6jbaUJ4stXJsFPJp4nZSVOgV0EyHJwPQHSFzqS6kAspVyF0EAIQhAcBKkCRxUEipFyXLhz0AzjiCAOpn2SO0jaPRc16zftEWTPxW8oVSTv448ikbVaDJP1soNd45GVUYis4OJaD7Kyxho0RxbGmzh+u6hY/EUdDnHSahbAIuZ5eV4VDisU8iXAAeSr6laea0jEwtsUCywj/igl1TSItu6b8gr/J7iGvJaObmifKJssjhnW0u2/LzWlyLEsdMPcNBDTO0xMC11eceS7M6/JkmX2IpEgzEfXus1jsGA8MYQHvFnG4aOoHVaqlWnsFV4nA/xxVBGkAiOhP5brknW/aO6q5Y0xnJGsp0xTY4uLSQST4iZJLj2klZvjjG6SdyBAj8u0rU0WAOmI3UDiLD4f4dR9aBLSOckgWAHVGyY9M8rxeOqsqAOY436ENAPSLCFa5Pj6zsSGsY/wuDTBMOBMeXf0V5TzBpAIMggdDy5q+yT+I4OAs2JNgPTnKpw+dN3aszDSYdmkC5mIN0tUWJv7ripWDRJUd2OaRAWmo5uLfosWlRsyxwo0y8gnkAOZKdbVWb45FR1Om2kASXy4W+UNN/eFL1LoQSbxlPjuInk6r6fwnkeik5Vn8GJlrh1vf8ABZHA4mo4nVTcxzSQQQ6COYM7ypFLBnVIqNDTBB5x0gdNlWEt9+zacEvXouS0uZDzpMm8+It5wOis8tw1NkO8RIbPiMHT1ICiPrBrS830gAf1E7KM/GuJA1aZidrzvdaGaNpg80FR2kt0jSCL8+nnZP4WpNSpTg+ENcHcnBwsJ5kQsLisSWkAGCbmNpB/yFqeHs4bVbEg8p7jdNKuPRdObC51JQRyK6bHNSUEDk4Ak0hdhCAAShCEAqEIQDU3XLylcbrioVBJEzCqWxBhU+IxBPM+6tM2MNHmqCvUUoDVWoVa0X2aewVLqM2n08laYRx0tEXgSCqyJR01rt7e6iYyrAsRMwQN1JDJkzzVfUpfxwBMdeWyySafZr0MHAVK0OcdDAOfzHqYUqlllJsH5vMn6AKS7VUIawgtbc8i4jpO4EqBV1a9J36bLRTfop+GO60PYnK6L7N10jvLYIt2KShktSk2W1Q4NGoggTe55J6lUDbD5v1snmYg6S3m6QT7gBXjazOfjwfwcYfM5gFx8tv+VY0cTO0XWDZiS0xsRIPWxj0Vlgsxg3XXiPLU2jVY3CvqAGm4MeLdiD+HsvLeKcHjKVXXiAYMhviLmEdjyPndemYHMARuu82wTMTT0P8AQ9CL+yylWvo6o3Ppp9o8coh+7SQDzBstZw9nVTDO0uIcx7dQBOzgBqHaRB9CqatgXUnmm4RBNuV9iDzCXE0f4c3ljg4T9R5Qs66eKLXeW7JLOj0yhnFOoLCHDl0/wn33G2/QLzvh3M208SyCNM3m9iIXoeNzulSpOqEg6Gl0dYFh6lZW1fuWM3ov2D34K3OuLqWGd8MeJ4F77Hp5rP0uMRiamk+EttHY3mea83di3VajnOJ1OLnHzJXFRjhLmGHfrddCrSRyfqJcv6PUs0xJNNwaRJ38ucLC1MxLT8G3NzbiYcbg+qYoVMQW+Ikza3PsPNR6mXy/xi4t5eq5lk7Oj0ZzdVWv7N9kb/jYctMywxBEGYlRcfSDb6gTpiDMnfZROHc0NM6ANQO4vqPKVOdlFWq7U4O03gG0DyWn4560c36utLcf+CtxeYucQdENEj5rmdzHotBwa4PqB+rQAYDI3JFhOyZZlejl7qbhS2IjzCKlr2ysvN5eo4beD2XTZ7LKUeI20WkVS4hpiQC4gd45d1oaOMkAjY3Hqpaw0hNSXROBK7YoorSpFF3RVLkkJQkCUKSBUIQgGXpmrsnqgUesSFDJGMcGuEOMc91XOFBt4nz/AMqViKk8rhQa1MxqgRMSq6WSODmI2Y0AeVkVKhdqMwOV1IoYBpAcSTKg46loMdZI7gKrZdIXDvEeqgveddQt3t5xCea7zPOwRl9DW95mGkfo9FXS2dnGBe6/cGPa34JXZwx0NqAybah8zfVL8FwcA1zDBi7gOcix7FV9XLXh7j4Dcx4hsT/lEXJOJpOZ4tRc3kRzHTsly2k4vBkkG4lSss1AaH6NP3ZBn/K7e5tKaguOXbsp0jDE5tV04iraPGQB9fzTdPEw+D9oWPUjl7KdxXU1tFTS0EHSYHIiRPXYrM4jE+Frhu0z3su6qalBNHg+TW67XFmswWPI5/5/yrWpn7WMLnGAPc9liKuYBjC8mBGoHv081lM2zt1d+rZosG9O581dvBVByNRiuJDXxIcYDCdJB+z90+/4qzxLXFpAvb1PZYBtTXFwHDmdj2K3eUYj4lMH7QAa4HeQN+4KLGTfse0UeV0nMfJDgb7g/mtBxhj3nDM0MdpdBc4Cwgc42Ci5zmbqOjS3VMzPKFFbxO+I0j3MeyOpvMKQ8pRTTXv+zO5cwuc6ATa1jzKumZe+PEA0f1EBLVzp528PkoGJpmoPFq6yCZ/yrqswfkay2pY2nSnVUBMQ0NEkGOqMqFOq/wATi1n3nuDdTvutm5Kpm0Az5Wl3fp5jdNY0kkE/YEATzddx+kKipjDWkdCvsvxSfSPUcnqUqJjQxv8AULn8Vb1s0ZyIXjGB4hqUrE6295t5Fa3AY1tVge02PuD0hQ+iZKUTTYjFzzUGtUG8wRzn9WUJhnyXWpoMONlUrpX43Hhk1HPdpc4A2i202E6e69QyTFtq0abxpMtAkbWsvK89eHmAQQQAekQ7+4V5+yfNTTZWoOktY4Ob21TI/BZ2HR40slh6XScOwT1NomQodLFstPSduqmU6g3ELI7x4LoFcal0wIQdoQhSCHiCYsmjIaNW6k19kzXpgtVSxU4phv3TLZNMMt83v2HVI95YTcmP7wUmGqDUCZs+5PK0Qqssi2w9KGgTsqvOolvP5/8A1U/FXB8lRZqDpt1+kKpZHOC8UzYAGT2SVcbpbpADRyHMnqTzKbwJJoVYkOhju9nXVPiswYAWuLnOnluCOs8lXsv18ljiy97g4Xc0C42np3Oyk4+mX02kCCYJEXVLh88+DJdpIHZ0/TdQK3F2IqvcKdNoYflJ1au5j8lEpqHsvXB2fxL7C03jYRfc7rrE49tV4oeuobBw5LPYZtc2fUeR0lQqucihVcwNJeGgzNryor/7XiF8lRHZMt+JKrG0zTa4Oe4tcR0Y0G/YkrIluoOb2MdlzUxTjX1uMlzfSx29ipdajB1DY/RenXBQjxR89fc7Z82YrF4t7vA+2kxp5SOajNMK/wCJcASRVaL/ACuHls72VCQqNdnXXKLj0dh0LQ8P5xocARI27j+/ks2y67YYKJ4Wkk12ei5li4cCGa6ZaIdyO8jz2UYYOlUEwaZPsqjhriD4DgHfISJBuP8AyW3zzG1qDW1atE1KLgCH0tNSlpNxI5T3XTGxZ2ebb4st/Z2jOPyhzbxqHUFNFpAsY816RlmGpYvCCo1oaXAkMMB3h7BRMBwnTqsLqrntaT4C1pnSb3J5KPyxKy8OxSzDz+g9xcBv6dFT41jWkyZJMwL37r0DO8HQw4cyn42n70EmB22XnWOEuMANHZS5adNNP41jIOIqAH8lNyTMnUnyT4TZw7dR3CrC0ApqvUjzKwk/k6+Kaw9OOatsKUOESXTYA/mmWVPiHff9XVLkz/8At2QBcQY3JmCrugBTYXGJ6dOyI4JLHhGxwHxWgbaXW7NEgqz/AGX0XOdWdFiWifcn6Kn+IXVNREQx0exP4Qt/wxQZhsOxoBuJJIu5zoLnfgFnN9HT40dlv0XrZk2I9PZXVEWHkqinjQ4hWdF0rI9AlsCfYmKZTzEIO0IQpII9XZMueNMTddvao7mqjZdIqsezxnuI91Gw9UN1NInW0H1FirLGMm/MQqqnvJ+yb+RMFRJ9Fo+ybgneEidlBzN0MJPUfUqxY4CRESq7FuDg5oImPwWSksNGuyHlVSPCd36qfq6Y+oCxGOfpeQfE+QIm5cbR7q0zfEOYKOkmRVDjBg6Rc/WFlsJWFWs80wR43ODiLgFx9zyXVTXq1nB5XkcW4xNRSw7GyKrhqMSBJA7WUuh8Bg8Lx5QVWUKR5uJ+iK2H7+/91M/BhN7Js56/+Vtqjxilhb6hIM2WExZ116tTk6C08iDMQekK0rvcxrgCdLpB56DsCOyj4DBFlEMs+m02INw0/hBU0eL+KT+vgjyvPV8F9/JV4irBY47A6SfMf8LRYd9gCsvmVF3xBTiTqF+UbypWZ5t8Jnhgu2HQRv5rpORJyxIkcUYv4VOG/wAx/hb2HNy0OXfs6pYrAMNOoG4wN1ET4DNwxw5Hv3WDy2g/EVml8ucS23QargDyW44Pz5lDEkOf85gxcC8RA2Ec1m4uS1HXXKNbUX8nnWa5XWw1QsqsLXAx2PcHmFHpuDtt+YX0pj8kpYlp+IGVaViPDqI67XHovN+JOAcJqLsNVqsIJmmWFxaY8JDrSHHSAbi+6zjLWdU4cVunnLVtuBOKH0j8CpVik4QzWAaYdPyVP6TPom8T+znGsoNraA6Rqcxv8xv+nn6LLuoEEgg9CCL+y2S05+XE+hcnxtIeA0W0nxfTdtwbsf036KfjqEUgKfytbG8kDqvn7KuI6+HhodLI0jUCYaeW+3Zarg/jNzKzaeo6Q7xMcZGlxg/DO8bGCqOKXaNlZvsl8Q6QCBc3PU+q8+zJ9ytbxTS14ms2i1w0mWEkQQTuBuIv7LEZu4scWu+a9hfndbf+dMFYpScfkikgXKcwuUvqeKRfbdS8jyipVmoWmGmI62k/QhaA4U0iCzxMdy5jy6nssmtIna4vI+xrLqRpMDY2uD0J3MrijLifui5/qPc8129z6hgmG9B+alUaEkNaLDdQYb8scpixP9J+tl6xhaDtLbjYW9PJeaMwriQ3aSLnsb/RbTC1o2efcrKw7fDXTZomYfq0H2UujSHT8VU4Su/70j0VhhsaeY9Rss9OtosyITjVHa6eakMUkHaEIUkEZwTIG6kuTDeaoy6IFQ3M+SqqrdLnTsWn8LFW1dtyopp6hJsNvPkfRQyUIyqCNoO0KlxOKDC8kiSSxvpY/krUtgFmmebZ2P8Aq7KrGXgiKpDxyaBMTv4rfmslFe2a8n8GGzTHtfUhpBgETvtuUzw/hdNOevPsNvz90xnuW06WIeKZ8OkNiZIBNxPsPdW1EaWgL1IZxR87e3zaZKaQgmVwzrySOrCVoczIOMeGX3bs4duvoo+g0zqZdpvHKFMxBDgQoGUVNTC0/YOnc7bj+3opIwXNKXxmBzbOAgxzHn5rL47DzUDd4aI/E+q2bKYbf3/JZrOAaddlQXAc23UdI8lnJHRRLstuBctmo6oRDWjUCe0iB5mb9lOyPLWUDOkveTJPmZ9AtJhsqZTFKrSvTNMsM9fmaYH+oJujgtQE2nkPmd26wrdYWt3cJf8A14UqdnQ9xLWgGw0xPqSQFpMgoYir4sSGsGlugNs4D7rvpbkovC/DTLVqjLtJ0A/ZhxgwtgAuec16R20VSxOT/wBDdNjRsAFW5tw9hMR/Oo03H70Q7/cLprMOJsPhg0PqAuPIETvz6JipxfQ0yA53aPzVFCXwaytr9NoxvEX7KqROvD1ixvNph0eRkey4yHgTDYdwqms6q7aS0NDT0DSZn3WoxPGOHMaqbie7QQFk+M3NqxisI8Bzf5jRYnoXN59PVbRhJ/yOay6CX7WRc8wFGjVdUDYc62sEifvBw623CzrsmpU6oqhxduYMXmd1xj86fUoFr/nY6XHqCbenL0UOljtVKN4kf2XQ8zDnq5a2zV5GwtpT94lyTFMabESDuPzXGDxJZTpg/Lob6eEFLiA4XbBB6rEmXb0rMVQfT+Qh4PJwn2dukoZ58OxogeTreoKl0q5G4mOXTyXGPptcLMJcf1KzYQ9l2LNR+o7bdh2WzwMFo2IjcXMrIYKkaVLSRDpt0P8AwpuFxJZfVHXp6hQ6uS1Ps3r8tVS4yXRr6OMpM8JcGk9VOwNZrrNdMX3mxWHxLadRhdpl4uLmJHQ8lM4U4lwlJ9Q1KoDoDRZzh1JJaI3XJ++Mskj2F+GdfOuR6LhzZS2KmyvPcNXOmjVa87xcGPIgK5YtDBjiEIUkDUJprLlPlqNKjCdKyvT8X6uoVXwkncm0cgFdVKMpnQBIIsVVlkynxLGviXGRcbW9JTTQPtBwPOIg9wpmIwukm3qoGNwReI2i8rFvvtGy9dM844lwjG42GDwnSSB18TiT9FIp05MnZO1MJqq1HmSJLQewt+ScLLeFenX/ABR85f3Y2vsj1n2Vd+8Q/tt/c+6nV2ENJjZVf7qQL/rutdOdpjGNqFriOot6XCTLK8VnAn5xP+0//Scx1PUGi+sXFtwN591qOHOEGuFKtVLpn5IiBtDpuZVZTUV2a1Uym8Q3lOWOxJOkENgy7k1wu3zvCyXE1MgtYB4g+L8o5SvdKeEAgAQByGw7ALHcU8OOfW1kCNUtjeDv9QslbyfZ3fpfxpNdspOHMX8anTDSdQcBpOwJBH5r0Dh3IRhwHVDrqnoJDfLv3KyeR8NPo4htSnGkuBgnaTtHXdbzM8wNIAMGp3Tl5lWslvSK11qLc5FlWqtptkwGgTfZY13GR+K8kH4ektptHN02c6eUJzGUauJ/mkt7A+H/AGlAylrQA1tNxF5fq35kwFWEIr2TZbZJrh0jzyrw4a7idLnOMknlfe6tcBwniaLYD26YsHSWt9bR7rdUMBVcYNdrf6abQ0e5kqRT4ZYTL/H/AOTi4/WwWrtS9mEfFk/sz2XcL/Gp6viU9UwQ06gI3v1UrE8GspU31WFxqMaXNFoJAmCOY7K8rYSnTfqaQ1wAAsC0DpCcpYh2l23bfST0g7BYuyXtHXDxq/TXZ88cRghxqMGmZDm8r7+iqsDVOl47W9F7BxBwqHl0NHivbYTyWXp8FvBNlZz70rTU4pwfslUGfw2sI2Y0efhChvrVKNj4mfULauyAgc7AAegCh4nKDEFqjkYutmTfiA643/FRp53B8zb0Vri8jc0ywEdoT2Hylr7ukRuFVvQotEDxCk97nEmIE/kqqjWvNQu97LQZ1/LLWttaDHdUNPLnuu4EDp181pCXRlZU29LXA5k3a4HLukxVGk+TAa/qOfmOajNy93RdswzpAAJJ5CST5BJtNdl6Yzi9iP5HjvhVWuaS17T0P6IXuOX4j4lNj4jU0GOkrE8F8KObL8TSpwR4WvALwRsf6fJb5oXLnZ6yba7O0IQgBCEIAhNuYnEICDUoElNV8KdJjciPdWUIhV4rS3J5hka3D/hgCySlw8A0LX6UaVpzZzumJi63Ds2hQ6/DE8lv9ASGmOin8jK/p4nm7OGP4jCRsTPkVtsHgQArL4Q6BdAKHLTWFaguhptEIqYdrtwnkKpcZZhwNgm34MEzzUpCnSGkysrZSHbud7/2XWHyxrBAk+asUJrI4x+hmnRA2AXYYu0KNJxHBpDoEjqINoTiEGEf9zb0R+5t6BSEIMGjhx0Uerl7TyU1CDEUtXJGnko//wCeb0WiQp0jgjMV+GmkRHdNN4VHYLWITWRwizNM4Rp/aJ8hAVpl+TUaH8tgB67u9yrFCgskl6OA1doQhIIQhACEIQAhCEAIQhACEIQAhCEAIQhACEIQAhCEAIQhACEIQAhCEAIQhACEIQAhCEAIQhACEIQAhCEAJEIQH//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8" name="Picture 4" descr="http://www.akademihastanesi.com.tr/resources/files/gcerrah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7545" y="370464"/>
            <a:ext cx="1800199"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092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marL="68580" indent="0">
              <a:buNone/>
            </a:pPr>
            <a:r>
              <a:rPr lang="tr-TR" b="1" dirty="0"/>
              <a:t>Hücrelerden gereksiz ve zararlı maddelerin uzaklaştırılarak iç çevrenin dengeli bir durumda kalması sağlanır.</a:t>
            </a:r>
          </a:p>
        </p:txBody>
      </p:sp>
    </p:spTree>
    <p:extLst>
      <p:ext uri="{BB962C8B-B14F-4D97-AF65-F5344CB8AC3E}">
        <p14:creationId xmlns:p14="http://schemas.microsoft.com/office/powerpoint/2010/main" val="363036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47158"/>
            <a:ext cx="7920880" cy="3585471"/>
          </a:xfrm>
        </p:spPr>
        <p:txBody>
          <a:bodyPr>
            <a:noAutofit/>
          </a:bodyPr>
          <a:lstStyle/>
          <a:p>
            <a:pPr marL="68580" indent="0">
              <a:buNone/>
            </a:pPr>
            <a:r>
              <a:rPr lang="tr-TR" b="1" dirty="0" err="1">
                <a:solidFill>
                  <a:srgbClr val="C00000"/>
                </a:solidFill>
              </a:rPr>
              <a:t>Anksiyete</a:t>
            </a:r>
            <a:endParaRPr lang="tr-TR" b="1" dirty="0">
              <a:solidFill>
                <a:srgbClr val="C00000"/>
              </a:solidFill>
            </a:endParaRPr>
          </a:p>
          <a:p>
            <a:r>
              <a:rPr lang="tr-TR" b="1" dirty="0"/>
              <a:t>Sıkıntı, bunaltı ya da kaygı </a:t>
            </a:r>
            <a:r>
              <a:rPr lang="tr-TR" b="1" dirty="0" err="1"/>
              <a:t>anksiyete</a:t>
            </a:r>
            <a:r>
              <a:rPr lang="tr-TR" b="1" dirty="0"/>
              <a:t> olarak adlandırılır. Hastanın hastaneye yatması, ya da ameliyat kararı verilmesi hastanın kaygı düzeyini artıracaktır. </a:t>
            </a:r>
          </a:p>
        </p:txBody>
      </p:sp>
      <p:sp>
        <p:nvSpPr>
          <p:cNvPr id="4" name="AutoShape 2" descr="data:image/jpeg;base64,/9j/4AAQSkZJRgABAQAAAQABAAD/2wCEAAkGBxQTEhUUExQWFRUVFRQXFxgUGBQUFRUZGRUYFxUWExYYHCsgGB0lGxMVIjEhJSkrLi4uFx8zODMsNygtLiwBCgoKDg0OGxAQGywmHiYsLCwvNC4sLC4sLywvLCwsLC0tLSwsLCwsLCwsLCwsLCwsLDQsLCwsLCwsLCwsLCwsLP/AABEIAJsAzwMBIgACEQEDEQH/xAAcAAEAAgMBAQEAAAAAAAAAAAAABgcBBAUDAgj/xABBEAABAwIDBQYCCAMGBwAAAAABAAIDBBEFEiEGMUFRYQcTInGBkRQyI0JSYqGxwfCSouEzc4OywtEIFRYkU3KC/8QAGQEBAAMBAQAAAAAAAAAAAAAAAAEDBAIF/8QAJBEAAwACAgEEAgMAAAAAAAAAAAECAxESITEEE0FxIlEUMjP/2gAMAwEAAhEDEQA/ALxREQBERAEREAREQBEWCUAXnNO1ou4gDqbKKbabVug+ip2d7ORd3BkQ5uO7MeDeKrXFdqS45qidzrC2Vrc35ENB91RkzqXpF0YXXZcMu01M02Mrb/vgtmlxmCQ2bKwk8LgH2KpPDdqqQnWR7P8A3ZYe7HaLvCVkjM0bw8anSxHW1tQqf5NLyi7+Mv2W7dFVWEbTzU7g3MZWcY5D4v8ACktr5OCsTBcZiqY88Tr20cDo5h+y5vAq/Fmm/sz5MVR9HSRYWVcVhERAEREAREQBERAEREAREQBERAEREBgqK7YbT9wO7iI7wjVx1EY4G3F3IKR11SI43PcbBrST6L8+45iMlRUNZez53682g/7AgLPnyNLSNGDEqe2TbZ2nNSSTctuczjc5jxueJUgk2LpHWLogT13e25b+C0DYIWxtFg0D16rfuq8cLXZfVd9ESrtgKN4s2JrfIWKilT2YSRFzqWWx3gE6fgrYI/eq+CByCmoJVtFE19TPCe6q4zHfQHew9Wu3H8OvNeuCbTy08wlYbvGjmnQSM35XHj0PDrdXLiOGMmjLJWNc0g3BFwqQ2x2UfROztu6AnwkEkx66Nd0vuKqcafRZyVLTP0HgeLx1ULJojdrxfqDxaeoK6CpTsW2iLah1K8+GYZmXO6Ro8Q9Wjh9hXWFtiuS7POyTxrRlERdnAREQBERAEREAREQBERAEREAREQEX7QpbUbh9pzAeovcj1sqW2Nh77Fmk692M2vv+qt7tOv8ADRgcZWj+Vyq3sn1xKoIF8sTiP4gB+Sx33kf0bcPWNfZdFRVsjbmkIaOq5ke1NMTbvAPOwXD2wqoI256p976MZcj0Y0byqxq8apxJl+HdHfXxizrHccu9cOq+EXKJ+WXrS4pHL8kgdbksSS3uOCrrY8C47t12uI3bipni7zHGTusHEnyF1KzNrs7eNS9GzW4tDHpJK1nHKTYkdFGMa21pX/QPGeN/hcCNLHfcbx58FXWNVUk7ruu48Gi9xc6D15L2wrGfhJA2aLKCQHZmuBF7b8w6+a4dVS2kQ5mX2zRkZ8BXt7t2ZsM0csbvtMBDrH/4JHVfqFhB1HFfmXbeOP4gGPRroo3ehLmn8APdfo7A3Xp4Sd/dR3/gC04K2Y/UT3s3kRFoMwREQBERAEREAREQBERAEREAREQEI7Un2p4v70H2H9VBexfC7urKjmWwt9Lvf/mYpd2ySZaaIj/zf6Sf0XP7G3D4OVttW1L83W8cZBPpp6LI+8j+jbj/AMl9m1HheWsdUTsLzYNhNi7ugLX8PMm+q4G2Gzj6qbO14yuvo4EZTly7g27umqsqp1WuaUItpaLHM090RPYvZc07iSSb/wC/FSraKlzwPbzaR7raYQAvPFXXjUKdSyXTdIheB4L8PL3hu64O8bvKw39ei0Nr9m31c2ZtyC3LqSA0k7wDpyubXsCppSPDgt5jAFzPU6RN6p7a7KW2zwYwTRtOt6doHUtc7+nur9wIf9vD/dR/5Aqu7Tsru4dxDy30IuR/KPdWvh4tGwcmN/ILv0/9mZ/U+EbKIi1mQIiIAiIgCIiAIiIAiIgCIiAL5uvpV52mYu981PhsLix1US6d7TYsgb8wB4FwDh6dVzdqZdP4JS29Gh2tYnFNTNEZz5JrEt1be1nAH6xAPDcuN2W12SpmhJ/tIo5QOrLtd/K8eylM0VO6IRd2wxxhrQywIZZoIFiNDYj3XCptmnNrIqmna7K0uZI36uRwIvGSeBIJGu7S25ZI5Nq38nqRi44ieveB1WrU1dguVtDiopwM5sTuHPyUfwytdVv0JETT4iNM33QfzXN5O9ItnD+PJkvwqpzFxO4aDqeK6NQ4Fp8lGMYc+LI+BzQ1oOZhF7jpxBXCqtr3E2YMxOlhvvyPJde6pnTHs8u0dltZ3crmX3nM3yP9brqSV/h3+vFRqOPNDeQ3l1II3NNtGjpp6rTpMSL2gC7nE2IaCSD1A3LPz09FixJo521NV3tXFDwaA7pd2p9g1vuVe0JFhbkFRmCYBJLJJLO4wh0maNpaRI0Wym+a2W7Wt06BWHszUspi2AHwPJy5nguzG/yNNrNvfdfU8Frwpqmef6qHxVE0RfLSvpajCEREAREQBERAEREAREQBERAYKpLEq0u2kmD7DLA+NnkIw4HXjq72V2lV9tlViKpLn0zyGgETNj7wNuLHc29+HzDQrJ6zl7TUre+i7At3o8dn8LzS1E7zmDpnxtbvaMkjrvdz3gDlbqpUx19Bb9AoVg+JXLzFKO7mvkabBwkZZpI4EO3EA72+alQmEbRruHHe7mfdThtOdfo3UnT0bT2gG9rnde35clEtqppswNGwPkuM4I+iI++7geXHfoulNiD5pO4gIzWvI/eImniRxcdQ0cSOQK6M2SKPK3QAcd55l3MldPVImPxrXyVy7aedznQy0LnPYLu7pziADxuAQQdfZcn/AKip23c2CYlt84I0ZbTxEDTj7FWHgtO18b5hYCVxLerRo09b6kea+NnaCKSOY/alla61tbOLTfysqXj2a/dmV4IlRVdTOWXpnRU7tTIy73Af6T1I0VlYbhMMUYETQB81xrcn6xPEnqs4QwMZk0JYcpO69tx9QQfVBP3cndnc8F0fmPnb6XB9TyVkxMrsyZMjt9HvUQte0seLg+luoPAqF4lRS00rSHuMHi3WbYhpy95l+Y3y2cVMp3XGh8XDz6qDbR7QyOicI4yJLxsY1wuHvfN3TbjlmB8y08lNpNpHM04TLVp3EtaTvIBPsvULwoYMkbGXvkY1t+eVoF/wWwFpPMCIiAIiIAiIgCIiAIiIAiIgMLVrKfNqLXHEi/ottFzU8lolMpLbShmjrO+kgMjGFropGd6/uHACxdCHa2cM2Zdypm+IjjkFsz2jna5Njpw1U+xjDhI24+YbuvRQLEonMLd9m3B8i439VitcH2ehhycp68neooWU0eRuupLnH5nuNgXOP6cBZRLazEXTyx0cLvFObPcPqRD53eZFwFt4xVPkbmjkGX61t4PI8QotsoXNrZ5XeIiNoF+Nybgc9B+K7eRN6XgvSnWywsXrmU8JsLMjYdOQa3h6BRzssxXvKRxIse/mNh952f8AN9vRcTbbFXSwysaLeG2t7nn+AWdhq5tPT2J3nNy3/sKHk7IaXjZYFPV2rJI+EkTJB5tcWP8Aw7tbGMQ95F4D9I3xxn77dw8iLg9CoVHij5J2ynwthzty/Xfm3kcwLDTzPBe+I7UOA0cxh3NuQHOv907kWWdPZzxW/JmPauR4tlyi2Yk72gakdSpbsrghcxk02pJjkDbHe1pDHH+Im3M3UZ2J2fNQ7PICIWOub6d44ahvUa3PnZWmxtl1gmn+TMvqMvfFGWhfSItZkCIiAIiIAiIgCIiAIiIAiIgCIiAwo1tFh4JvbQ/opMvCrhztI5qvLHOdHeO+L2UvtPSOYS6MlrhfVptfz5qVV2DRNcXBtiDew3DyTEcM7yURndvf0AO71Onut3EZwCSdy86Ot7PSqtpFc7TvjjDiCXWHyneb6a+68amExxsGUfKLH0Wdpor5j9otA9XABdbaens0DkofjZCIlicr3RPBcbWA9yPdZ2cw28jAG3c5zWtGl7uIA/NZqdWOHEWPsVOuyPBxJI6oI8MVms5F5Gp9Gn+ZITvUom6US6ZaeG0bYo2xt3NAHnzPqbrbWAsr1UklpHlN7CIikBERAEREAREQBERAEREAREQBERAFgrKIDjYpQm7nsBJIAcBa5texHuoTjPeFpzRvZwBe0tv6nRWcQqx/4gMn/LmZgC74iPISdQbOuQOPhzBZ8mCaL4zOeit9oMfjjdEAWzFsjHyZCHNY1rwbFw0zEjd0U9x2ISR5mEOa4Xa9puHDmD+96hfZdhnxsNfQ5QO8ZHKyXLfJKw+EOcOF7G3moAJZYS6MPkYQ5zXNY5zRmBLToDrqCofp050iVnae2WfQ7O1D3tEcT3ZiBfKQwa73O3ABXXs/hDKWBsMe5tySd7nE3cT5lY2ahkbSwCUkyCKMPJ0ObKL3HNdMBdYsCxnGTK7MoiK8qCIiAIiIAiIgCIiAIiIAiIgCIiAIiIAiIgCrftv2eqKylhFNE6V8c2ZzWkXymNwJAJF9SNFZCICJdmuzhoKCOJ/9q68ktvtu+qbchZvoqg2V2Iqq7FJJqmCSCJlQZpe9jMeb6QubEwHR17C5F7DjqF+i7JlQBqysALKAIiIAiIgCIiAIiIAiIgP/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0" name="Picture 4" descr="http://1.bp.blogspot.com/-uQ5U9tLofHY/T6E1mfehpOI/AAAAAAAAABg/XQ2awfYttwY/s320/panik+atakk.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20" r="17679"/>
          <a:stretch/>
        </p:blipFill>
        <p:spPr bwMode="auto">
          <a:xfrm>
            <a:off x="10427746" y="701485"/>
            <a:ext cx="1368153" cy="1545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12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348880"/>
            <a:ext cx="8568952" cy="3483749"/>
          </a:xfrm>
        </p:spPr>
        <p:txBody>
          <a:bodyPr>
            <a:noAutofit/>
          </a:bodyPr>
          <a:lstStyle/>
          <a:p>
            <a:r>
              <a:rPr lang="tr-TR" b="1" dirty="0"/>
              <a:t>Çok hafif bir tedirginlik veya gerginlik duygusundan, panik derecesine kadar varan değişik yoğunluklarda yaşanabilir. </a:t>
            </a:r>
          </a:p>
          <a:p>
            <a:r>
              <a:rPr lang="tr-TR" b="1" dirty="0" err="1"/>
              <a:t>Anksiyetenin</a:t>
            </a:r>
            <a:r>
              <a:rPr lang="tr-TR" b="1" dirty="0"/>
              <a:t> belirtileri üç grupta toplanır: </a:t>
            </a:r>
          </a:p>
        </p:txBody>
      </p:sp>
      <p:sp>
        <p:nvSpPr>
          <p:cNvPr id="4" name="AutoShape 2" descr="data:image/jpeg;base64,/9j/4AAQSkZJRgABAQAAAQABAAD/2wCEAAkGBxQTEhUUExQWFRUVFRQXFxgUGBQUFRUZGRUYFxUWExYYHCsgGB0lGxMVIjEhJSkrLi4uFx8zODMsNygtLiwBCgoKDg0OGxAQGywmHiYsLCwvNC4sLC4sLywvLCwsLC0tLSwsLCwsLCwsLCwsLCwsLDQsLCwsLCwsLCwsLCwsLP/AABEIAJsAzwMBIgACEQEDEQH/xAAcAAEAAgMBAQEAAAAAAAAAAAAABgcBBAUDAgj/xABBEAABAwIDBQYCCAMGBwAAAAABAAIDBBEFEiEGMUFRYQcTInGBkRQyI0JSYqGxwfCSouEzc4OywtEIFRYkU3KC/8QAGQEBAAMBAQAAAAAAAAAAAAAAAAEDBAIF/8QAJBEAAwACAgEEAgMAAAAAAAAAAAECAxESITEEE0FxIlEUMjP/2gAMAwEAAhEDEQA/ALxREQBERAEREAREQBEWCUAXnNO1ou4gDqbKKbabVug+ip2d7ORd3BkQ5uO7MeDeKrXFdqS45qidzrC2Vrc35ENB91RkzqXpF0YXXZcMu01M02Mrb/vgtmlxmCQ2bKwk8LgH2KpPDdqqQnWR7P8A3ZYe7HaLvCVkjM0bw8anSxHW1tQqf5NLyi7+Mv2W7dFVWEbTzU7g3MZWcY5D4v8ACktr5OCsTBcZiqY88Tr20cDo5h+y5vAq/Fmm/sz5MVR9HSRYWVcVhERAEREAREQBERAEREAREQBERAEREBgqK7YbT9wO7iI7wjVx1EY4G3F3IKR11SI43PcbBrST6L8+45iMlRUNZez53682g/7AgLPnyNLSNGDEqe2TbZ2nNSSTctuczjc5jxueJUgk2LpHWLogT13e25b+C0DYIWxtFg0D16rfuq8cLXZfVd9ESrtgKN4s2JrfIWKilT2YSRFzqWWx3gE6fgrYI/eq+CByCmoJVtFE19TPCe6q4zHfQHew9Wu3H8OvNeuCbTy08wlYbvGjmnQSM35XHj0PDrdXLiOGMmjLJWNc0g3BFwqQ2x2UfROztu6AnwkEkx66Nd0vuKqcafRZyVLTP0HgeLx1ULJojdrxfqDxaeoK6CpTsW2iLah1K8+GYZmXO6Ro8Q9Wjh9hXWFtiuS7POyTxrRlERdnAREQBERAEREAREQBERAEREAREQEX7QpbUbh9pzAeovcj1sqW2Nh77Fmk692M2vv+qt7tOv8ADRgcZWj+Vyq3sn1xKoIF8sTiP4gB+Sx33kf0bcPWNfZdFRVsjbmkIaOq5ke1NMTbvAPOwXD2wqoI256p976MZcj0Y0byqxq8apxJl+HdHfXxizrHccu9cOq+EXKJ+WXrS4pHL8kgdbksSS3uOCrrY8C47t12uI3bipni7zHGTusHEnyF1KzNrs7eNS9GzW4tDHpJK1nHKTYkdFGMa21pX/QPGeN/hcCNLHfcbx58FXWNVUk7ruu48Gi9xc6D15L2wrGfhJA2aLKCQHZmuBF7b8w6+a4dVS2kQ5mX2zRkZ8BXt7t2ZsM0csbvtMBDrH/4JHVfqFhB1HFfmXbeOP4gGPRroo3ehLmn8APdfo7A3Xp4Sd/dR3/gC04K2Y/UT3s3kRFoMwREQBERAEREAREQBERAEREAREQEI7Un2p4v70H2H9VBexfC7urKjmWwt9Lvf/mYpd2ySZaaIj/zf6Sf0XP7G3D4OVttW1L83W8cZBPpp6LI+8j+jbj/AMl9m1HheWsdUTsLzYNhNi7ugLX8PMm+q4G2Gzj6qbO14yuvo4EZTly7g27umqsqp1WuaUItpaLHM090RPYvZc07iSSb/wC/FSraKlzwPbzaR7raYQAvPFXXjUKdSyXTdIheB4L8PL3hu64O8bvKw39ei0Nr9m31c2ZtyC3LqSA0k7wDpyubXsCppSPDgt5jAFzPU6RN6p7a7KW2zwYwTRtOt6doHUtc7+nur9wIf9vD/dR/5Aqu7Tsru4dxDy30IuR/KPdWvh4tGwcmN/ILv0/9mZ/U+EbKIi1mQIiIAiIgCIiAIiIAiIgCIiAL5uvpV52mYu981PhsLix1US6d7TYsgb8wB4FwDh6dVzdqZdP4JS29Gh2tYnFNTNEZz5JrEt1be1nAH6xAPDcuN2W12SpmhJ/tIo5QOrLtd/K8eylM0VO6IRd2wxxhrQywIZZoIFiNDYj3XCptmnNrIqmna7K0uZI36uRwIvGSeBIJGu7S25ZI5Nq38nqRi44ieveB1WrU1dguVtDiopwM5sTuHPyUfwytdVv0JETT4iNM33QfzXN5O9ItnD+PJkvwqpzFxO4aDqeK6NQ4Fp8lGMYc+LI+BzQ1oOZhF7jpxBXCqtr3E2YMxOlhvvyPJde6pnTHs8u0dltZ3crmX3nM3yP9brqSV/h3+vFRqOPNDeQ3l1II3NNtGjpp6rTpMSL2gC7nE2IaCSD1A3LPz09FixJo521NV3tXFDwaA7pd2p9g1vuVe0JFhbkFRmCYBJLJJLO4wh0maNpaRI0Wym+a2W7Wt06BWHszUspi2AHwPJy5nguzG/yNNrNvfdfU8Frwpqmef6qHxVE0RfLSvpajCEREAREQBERAEREAREQBERAYKpLEq0u2kmD7DLA+NnkIw4HXjq72V2lV9tlViKpLn0zyGgETNj7wNuLHc29+HzDQrJ6zl7TUre+i7At3o8dn8LzS1E7zmDpnxtbvaMkjrvdz3gDlbqpUx19Bb9AoVg+JXLzFKO7mvkabBwkZZpI4EO3EA72+alQmEbRruHHe7mfdThtOdfo3UnT0bT2gG9rnde35clEtqppswNGwPkuM4I+iI++7geXHfoulNiD5pO4gIzWvI/eImniRxcdQ0cSOQK6M2SKPK3QAcd55l3MldPVImPxrXyVy7aedznQy0LnPYLu7pziADxuAQQdfZcn/AKip23c2CYlt84I0ZbTxEDTj7FWHgtO18b5hYCVxLerRo09b6kea+NnaCKSOY/alla61tbOLTfysqXj2a/dmV4IlRVdTOWXpnRU7tTIy73Af6T1I0VlYbhMMUYETQB81xrcn6xPEnqs4QwMZk0JYcpO69tx9QQfVBP3cndnc8F0fmPnb6XB9TyVkxMrsyZMjt9HvUQte0seLg+luoPAqF4lRS00rSHuMHi3WbYhpy95l+Y3y2cVMp3XGh8XDz6qDbR7QyOicI4yJLxsY1wuHvfN3TbjlmB8y08lNpNpHM04TLVp3EtaTvIBPsvULwoYMkbGXvkY1t+eVoF/wWwFpPMCIiAIiIAiIgCIiAIiIAiIgMLVrKfNqLXHEi/ottFzU8lolMpLbShmjrO+kgMjGFropGd6/uHACxdCHa2cM2Zdypm+IjjkFsz2jna5Njpw1U+xjDhI24+YbuvRQLEonMLd9m3B8i439VitcH2ehhycp68neooWU0eRuupLnH5nuNgXOP6cBZRLazEXTyx0cLvFObPcPqRD53eZFwFt4xVPkbmjkGX61t4PI8QotsoXNrZ5XeIiNoF+Nybgc9B+K7eRN6XgvSnWywsXrmU8JsLMjYdOQa3h6BRzssxXvKRxIse/mNh952f8AN9vRcTbbFXSwysaLeG2t7nn+AWdhq5tPT2J3nNy3/sKHk7IaXjZYFPV2rJI+EkTJB5tcWP8Aw7tbGMQ95F4D9I3xxn77dw8iLg9CoVHij5J2ynwthzty/Xfm3kcwLDTzPBe+I7UOA0cxh3NuQHOv907kWWdPZzxW/JmPauR4tlyi2Yk72gakdSpbsrghcxk02pJjkDbHe1pDHH+Im3M3UZ2J2fNQ7PICIWOub6d44ahvUa3PnZWmxtl1gmn+TMvqMvfFGWhfSItZkCIiAIiIAiIgCIiAIiIAiIgCIiAwo1tFh4JvbQ/opMvCrhztI5qvLHOdHeO+L2UvtPSOYS6MlrhfVptfz5qVV2DRNcXBtiDew3DyTEcM7yURndvf0AO71Onut3EZwCSdy86Ot7PSqtpFc7TvjjDiCXWHyneb6a+68amExxsGUfKLH0Wdpor5j9otA9XABdbaens0DkofjZCIlicr3RPBcbWA9yPdZ2cw28jAG3c5zWtGl7uIA/NZqdWOHEWPsVOuyPBxJI6oI8MVms5F5Gp9Gn+ZITvUom6US6ZaeG0bYo2xt3NAHnzPqbrbWAsr1UklpHlN7CIikBERAEREAREQBERAEREAREQBERAFgrKIDjYpQm7nsBJIAcBa5texHuoTjPeFpzRvZwBe0tv6nRWcQqx/4gMn/LmZgC74iPISdQbOuQOPhzBZ8mCaL4zOeit9oMfjjdEAWzFsjHyZCHNY1rwbFw0zEjd0U9x2ISR5mEOa4Xa9puHDmD+96hfZdhnxsNfQ5QO8ZHKyXLfJKw+EOcOF7G3moAJZYS6MPkYQ5zXNY5zRmBLToDrqCofp050iVnae2WfQ7O1D3tEcT3ZiBfKQwa73O3ABXXs/hDKWBsMe5tySd7nE3cT5lY2ahkbSwCUkyCKMPJ0ObKL3HNdMBdYsCxnGTK7MoiK8qCIiAIiIAiIgCIiAIiIAiIgCIiAIiIAiIgCrftv2eqKylhFNE6V8c2ZzWkXymNwJAJF9SNFZCICJdmuzhoKCOJ/9q68ktvtu+qbchZvoqg2V2Iqq7FJJqmCSCJlQZpe9jMeb6QubEwHR17C5F7DjqF+i7JlQBqysALKAIiIAiIgCIiAIiIAiIgP/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084696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76872"/>
            <a:ext cx="8136904" cy="3555757"/>
          </a:xfrm>
        </p:spPr>
        <p:txBody>
          <a:bodyPr>
            <a:noAutofit/>
          </a:bodyPr>
          <a:lstStyle/>
          <a:p>
            <a:pPr marL="68580" indent="0">
              <a:buNone/>
            </a:pPr>
            <a:r>
              <a:rPr lang="tr-TR" b="1" dirty="0">
                <a:solidFill>
                  <a:srgbClr val="C00000"/>
                </a:solidFill>
              </a:rPr>
              <a:t>Psikolojik belirtiler: </a:t>
            </a:r>
          </a:p>
          <a:p>
            <a:r>
              <a:rPr lang="tr-TR" b="1" dirty="0"/>
              <a:t>Hafif bir tedirginlik duygusundan, kontrolünü kaybetme ya da ölüm korkusunun eşlik ettiği panik atağa kadar değişik şiddetlerde ortaya çıkan belirtilerdir. </a:t>
            </a:r>
          </a:p>
        </p:txBody>
      </p:sp>
      <p:pic>
        <p:nvPicPr>
          <p:cNvPr id="4" name="Picture 4" descr="http://1.bp.blogspot.com/-uQ5U9tLofHY/T6E1mfehpOI/AAAAAAAAABg/XQ2awfYttwY/s320/panik+atakk.jpg"/>
          <p:cNvPicPr>
            <a:picLocks noChangeAspect="1" noChangeArrowheads="1"/>
          </p:cNvPicPr>
          <p:nvPr/>
        </p:nvPicPr>
        <p:blipFill rotWithShape="1">
          <a:blip r:embed="rId2">
            <a:extLst>
              <a:ext uri="{28A0092B-C50C-407E-A947-70E740481C1C}">
                <a14:useLocalDpi xmlns:a14="http://schemas.microsoft.com/office/drawing/2010/main" val="0"/>
              </a:ext>
            </a:extLst>
          </a:blip>
          <a:srcRect l="15686" r="17647"/>
          <a:stretch/>
        </p:blipFill>
        <p:spPr bwMode="auto">
          <a:xfrm>
            <a:off x="10632504" y="764704"/>
            <a:ext cx="1224136" cy="1375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989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04864"/>
            <a:ext cx="8496944" cy="3627765"/>
          </a:xfrm>
        </p:spPr>
        <p:txBody>
          <a:bodyPr>
            <a:noAutofit/>
          </a:bodyPr>
          <a:lstStyle/>
          <a:p>
            <a:pPr marL="68580" indent="0">
              <a:buNone/>
            </a:pPr>
            <a:r>
              <a:rPr lang="tr-TR" b="1" dirty="0">
                <a:solidFill>
                  <a:srgbClr val="C00000"/>
                </a:solidFill>
              </a:rPr>
              <a:t>Fiziksel belirtiler: </a:t>
            </a:r>
          </a:p>
          <a:p>
            <a:r>
              <a:rPr lang="tr-TR" b="1" dirty="0"/>
              <a:t>Taşikardi (nabız sayısının artması), çarpıntı hissi, göğüs ağrısı, göğüste basınç hissi, baş dönmesi, uyuşukluk ya da </a:t>
            </a:r>
            <a:r>
              <a:rPr lang="tr-TR" b="1" dirty="0" err="1"/>
              <a:t>gastrointestinal</a:t>
            </a:r>
            <a:r>
              <a:rPr lang="tr-TR" b="1" dirty="0"/>
              <a:t> ve solunum sistemine ait fiziksel belirtiler görülebilir. </a:t>
            </a:r>
          </a:p>
        </p:txBody>
      </p:sp>
    </p:spTree>
    <p:extLst>
      <p:ext uri="{BB962C8B-B14F-4D97-AF65-F5344CB8AC3E}">
        <p14:creationId xmlns:p14="http://schemas.microsoft.com/office/powerpoint/2010/main" val="1540237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04864"/>
            <a:ext cx="8496944" cy="3627765"/>
          </a:xfrm>
        </p:spPr>
        <p:txBody>
          <a:bodyPr>
            <a:noAutofit/>
          </a:bodyPr>
          <a:lstStyle/>
          <a:p>
            <a:pPr marL="68580" indent="0">
              <a:buNone/>
            </a:pPr>
            <a:r>
              <a:rPr lang="tr-TR" b="1" dirty="0">
                <a:solidFill>
                  <a:srgbClr val="C00000"/>
                </a:solidFill>
              </a:rPr>
              <a:t>Bilişsel belirtiler:</a:t>
            </a:r>
          </a:p>
          <a:p>
            <a:r>
              <a:rPr lang="tr-TR" b="1" dirty="0" err="1"/>
              <a:t>Konfüzyon</a:t>
            </a:r>
            <a:r>
              <a:rPr lang="tr-TR" b="1" dirty="0"/>
              <a:t> (yer, zaman ve kişilerle ilgili yanılsamalar), olayın anlamını değerlendirmede yanlışlıklar, konsantrasyon (yoğunlaşma) güçlükleri, algı bozuklukları ve hatırlama güçlüğü gibi belirtilerdir. </a:t>
            </a:r>
          </a:p>
        </p:txBody>
      </p:sp>
    </p:spTree>
    <p:extLst>
      <p:ext uri="{BB962C8B-B14F-4D97-AF65-F5344CB8AC3E}">
        <p14:creationId xmlns:p14="http://schemas.microsoft.com/office/powerpoint/2010/main" val="4225791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76872"/>
            <a:ext cx="8568952" cy="3436969"/>
          </a:xfrm>
        </p:spPr>
        <p:txBody>
          <a:bodyPr>
            <a:noAutofit/>
          </a:bodyPr>
          <a:lstStyle/>
          <a:p>
            <a:r>
              <a:rPr lang="tr-TR" b="1" dirty="0"/>
              <a:t>İyi bir hemşirelik bakımıyla tüm bu korkular ve </a:t>
            </a:r>
            <a:r>
              <a:rPr lang="tr-TR" b="1" dirty="0" err="1"/>
              <a:t>anksiyete</a:t>
            </a:r>
            <a:r>
              <a:rPr lang="tr-TR" b="1" dirty="0"/>
              <a:t> giderilebilir.</a:t>
            </a:r>
          </a:p>
          <a:p>
            <a:r>
              <a:rPr lang="tr-TR" b="1" dirty="0"/>
              <a:t>Hastane ortamı ve çalışan kişiler hastaya tanıtılır.</a:t>
            </a:r>
          </a:p>
        </p:txBody>
      </p:sp>
    </p:spTree>
    <p:extLst>
      <p:ext uri="{BB962C8B-B14F-4D97-AF65-F5344CB8AC3E}">
        <p14:creationId xmlns:p14="http://schemas.microsoft.com/office/powerpoint/2010/main" val="242912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F985A0E-8410-4F36-AEF5-1189F186A9E9}"/>
              </a:ext>
            </a:extLst>
          </p:cNvPr>
          <p:cNvSpPr>
            <a:spLocks noGrp="1"/>
          </p:cNvSpPr>
          <p:nvPr>
            <p:ph idx="1"/>
          </p:nvPr>
        </p:nvSpPr>
        <p:spPr>
          <a:xfrm>
            <a:off x="3071664" y="2204864"/>
            <a:ext cx="8568952" cy="3627765"/>
          </a:xfrm>
        </p:spPr>
        <p:txBody>
          <a:bodyPr/>
          <a:lstStyle/>
          <a:p>
            <a:r>
              <a:rPr lang="tr-TR" sz="2800" b="1" dirty="0"/>
              <a:t>Hastalığıyla ilgili bilgiler verilir. Hastanın soru sorması ve konuşmasına izin verilerek onun korkularını dile getirmesi sağlanır ve sorularına uygun cevaplar verilerek korkuları giderilmeye çalışılır.</a:t>
            </a:r>
          </a:p>
        </p:txBody>
      </p:sp>
    </p:spTree>
    <p:extLst>
      <p:ext uri="{BB962C8B-B14F-4D97-AF65-F5344CB8AC3E}">
        <p14:creationId xmlns:p14="http://schemas.microsoft.com/office/powerpoint/2010/main" val="55204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060848"/>
            <a:ext cx="8640960" cy="3652993"/>
          </a:xfrm>
        </p:spPr>
        <p:txBody>
          <a:bodyPr>
            <a:noAutofit/>
          </a:bodyPr>
          <a:lstStyle/>
          <a:p>
            <a:r>
              <a:rPr lang="tr-TR" b="1" dirty="0"/>
              <a:t>Eğer serviste aynı hastalıktan iyileşmiş başka hastalar varsa tanıştırılarak hastanın </a:t>
            </a:r>
            <a:r>
              <a:rPr lang="tr-TR" b="1" dirty="0" err="1"/>
              <a:t>anksiyete</a:t>
            </a:r>
            <a:r>
              <a:rPr lang="tr-TR" b="1" dirty="0"/>
              <a:t> düzeyi düşürülmeye çalışılır. </a:t>
            </a:r>
          </a:p>
        </p:txBody>
      </p:sp>
    </p:spTree>
    <p:extLst>
      <p:ext uri="{BB962C8B-B14F-4D97-AF65-F5344CB8AC3E}">
        <p14:creationId xmlns:p14="http://schemas.microsoft.com/office/powerpoint/2010/main" val="2667405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4" y="1313554"/>
            <a:ext cx="7685981" cy="1143000"/>
          </a:xfrm>
        </p:spPr>
        <p:txBody>
          <a:bodyPr>
            <a:normAutofit/>
          </a:bodyPr>
          <a:lstStyle/>
          <a:p>
            <a:r>
              <a:rPr lang="tr-TR" sz="3200" b="1" dirty="0" smtClean="0"/>
              <a:t>Ağrı</a:t>
            </a:r>
            <a:endParaRPr lang="tr-TR" sz="3200" dirty="0"/>
          </a:p>
        </p:txBody>
      </p:sp>
      <p:sp>
        <p:nvSpPr>
          <p:cNvPr id="3" name="İçerik Yer Tutucusu 2"/>
          <p:cNvSpPr>
            <a:spLocks noGrp="1"/>
          </p:cNvSpPr>
          <p:nvPr>
            <p:ph idx="1"/>
          </p:nvPr>
        </p:nvSpPr>
        <p:spPr>
          <a:xfrm>
            <a:off x="3071664" y="2276872"/>
            <a:ext cx="8424936" cy="3555757"/>
          </a:xfrm>
        </p:spPr>
        <p:txBody>
          <a:bodyPr>
            <a:noAutofit/>
          </a:bodyPr>
          <a:lstStyle/>
          <a:p>
            <a:r>
              <a:rPr lang="tr-TR" b="1" dirty="0"/>
              <a:t>Ağrı duyusu, olası bir hasara karşı vücudumuzu uyarmak için sinyal üreten sinir sisteminin hayati fonksiyonlarından biridir.</a:t>
            </a:r>
          </a:p>
          <a:p>
            <a:pPr marL="68580" indent="0">
              <a:buNone/>
            </a:pPr>
            <a:endParaRPr lang="tr-TR" dirty="0"/>
          </a:p>
        </p:txBody>
      </p:sp>
    </p:spTree>
    <p:extLst>
      <p:ext uri="{BB962C8B-B14F-4D97-AF65-F5344CB8AC3E}">
        <p14:creationId xmlns:p14="http://schemas.microsoft.com/office/powerpoint/2010/main" val="282667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0C9AB61-BE50-443B-91CA-D0FA715EE265}"/>
              </a:ext>
            </a:extLst>
          </p:cNvPr>
          <p:cNvSpPr>
            <a:spLocks noGrp="1"/>
          </p:cNvSpPr>
          <p:nvPr>
            <p:ph idx="1"/>
          </p:nvPr>
        </p:nvSpPr>
        <p:spPr/>
        <p:txBody>
          <a:bodyPr/>
          <a:lstStyle/>
          <a:p>
            <a:pPr marL="342900" indent="-342900">
              <a:buFont typeface="Wingdings" panose="05000000000000000000" pitchFamily="2" charset="2"/>
              <a:buChar char="v"/>
            </a:pPr>
            <a:r>
              <a:rPr lang="tr-TR" b="1" dirty="0">
                <a:solidFill>
                  <a:schemeClr val="tx1"/>
                </a:solidFill>
              </a:rPr>
              <a:t>Tıbbın en eski dallarından biridir. </a:t>
            </a:r>
          </a:p>
          <a:p>
            <a:pPr marL="342900" indent="-342900">
              <a:buFont typeface="Wingdings" panose="05000000000000000000" pitchFamily="2" charset="2"/>
              <a:buChar char="v"/>
            </a:pPr>
            <a:r>
              <a:rPr lang="tr-TR" b="1" dirty="0">
                <a:solidFill>
                  <a:schemeClr val="tx1"/>
                </a:solidFill>
              </a:rPr>
              <a:t>Cerrahi de bilgi ve beceri birbirini tamamlar o nedenle hem bilim hem de sanattır. </a:t>
            </a:r>
            <a:endParaRPr lang="tr-TR" b="1" dirty="0"/>
          </a:p>
        </p:txBody>
      </p:sp>
    </p:spTree>
    <p:extLst>
      <p:ext uri="{BB962C8B-B14F-4D97-AF65-F5344CB8AC3E}">
        <p14:creationId xmlns:p14="http://schemas.microsoft.com/office/powerpoint/2010/main" val="7199043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04864"/>
            <a:ext cx="8640960" cy="2880321"/>
          </a:xfrm>
        </p:spPr>
        <p:txBody>
          <a:bodyPr>
            <a:noAutofit/>
          </a:bodyPr>
          <a:lstStyle/>
          <a:p>
            <a:r>
              <a:rPr lang="tr-TR" b="1" dirty="0"/>
              <a:t>Dünya Ağrı Araştırmaları Derneğinin ağrı tanımlaması şöyledir: </a:t>
            </a:r>
            <a:r>
              <a:rPr lang="tr-TR" b="1" dirty="0">
                <a:solidFill>
                  <a:srgbClr val="C00000"/>
                </a:solidFill>
              </a:rPr>
              <a:t>Var olan veya olası doku hasarına eşlik eden veya bu hasar ile tanımlanabilen, hoşa gitmeyen duyusal ve </a:t>
            </a:r>
            <a:r>
              <a:rPr lang="tr-TR" b="1" dirty="0" err="1">
                <a:solidFill>
                  <a:srgbClr val="C00000"/>
                </a:solidFill>
              </a:rPr>
              <a:t>emosyonel</a:t>
            </a:r>
            <a:r>
              <a:rPr lang="tr-TR" b="1" dirty="0">
                <a:solidFill>
                  <a:srgbClr val="C00000"/>
                </a:solidFill>
              </a:rPr>
              <a:t> deneyimdir.</a:t>
            </a:r>
          </a:p>
        </p:txBody>
      </p:sp>
    </p:spTree>
    <p:extLst>
      <p:ext uri="{BB962C8B-B14F-4D97-AF65-F5344CB8AC3E}">
        <p14:creationId xmlns:p14="http://schemas.microsoft.com/office/powerpoint/2010/main" val="2223678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04864"/>
            <a:ext cx="8496944" cy="2880321"/>
          </a:xfrm>
        </p:spPr>
        <p:txBody>
          <a:bodyPr>
            <a:noAutofit/>
          </a:bodyPr>
          <a:lstStyle/>
          <a:p>
            <a:r>
              <a:rPr lang="tr-TR" b="1" dirty="0"/>
              <a:t>Ağrı, çok boyutlu bir deneyimdir. </a:t>
            </a:r>
            <a:r>
              <a:rPr lang="tr-TR" b="1" dirty="0" err="1"/>
              <a:t>Nörofizyolojik</a:t>
            </a:r>
            <a:r>
              <a:rPr lang="tr-TR" b="1" dirty="0"/>
              <a:t>, biyokimyasal, psikolojik, </a:t>
            </a:r>
            <a:r>
              <a:rPr lang="tr-TR" b="1" dirty="0" err="1"/>
              <a:t>etnokültürel</a:t>
            </a:r>
            <a:r>
              <a:rPr lang="tr-TR" b="1" dirty="0"/>
              <a:t>, dinsel, bilişsel, ruhsal ve çevresel bir durumdur. </a:t>
            </a:r>
          </a:p>
        </p:txBody>
      </p:sp>
    </p:spTree>
    <p:extLst>
      <p:ext uri="{BB962C8B-B14F-4D97-AF65-F5344CB8AC3E}">
        <p14:creationId xmlns:p14="http://schemas.microsoft.com/office/powerpoint/2010/main" val="1999431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76872"/>
            <a:ext cx="8568952" cy="2808313"/>
          </a:xfrm>
        </p:spPr>
        <p:txBody>
          <a:bodyPr>
            <a:noAutofit/>
          </a:bodyPr>
          <a:lstStyle/>
          <a:p>
            <a:r>
              <a:rPr lang="tr-TR" b="1" dirty="0"/>
              <a:t>Ağrı kişiye özeldir. Bu nedenle kişiden kişiye büyük farklılıklar taşır. </a:t>
            </a:r>
          </a:p>
          <a:p>
            <a:r>
              <a:rPr lang="tr-TR" b="1" dirty="0"/>
              <a:t>Ağrı tıpta ayrı bir daldır bu dalın adı, </a:t>
            </a:r>
            <a:r>
              <a:rPr lang="tr-TR" b="1" dirty="0" err="1">
                <a:solidFill>
                  <a:srgbClr val="C00000"/>
                </a:solidFill>
              </a:rPr>
              <a:t>algoloji</a:t>
            </a:r>
            <a:r>
              <a:rPr lang="tr-TR" b="1" dirty="0"/>
              <a:t> adı verilir. </a:t>
            </a:r>
          </a:p>
        </p:txBody>
      </p:sp>
    </p:spTree>
    <p:extLst>
      <p:ext uri="{BB962C8B-B14F-4D97-AF65-F5344CB8AC3E}">
        <p14:creationId xmlns:p14="http://schemas.microsoft.com/office/powerpoint/2010/main" val="3980101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348127"/>
            <a:ext cx="8568952" cy="3484502"/>
          </a:xfrm>
        </p:spPr>
        <p:txBody>
          <a:bodyPr>
            <a:noAutofit/>
          </a:bodyPr>
          <a:lstStyle/>
          <a:p>
            <a:r>
              <a:rPr lang="tr-TR" b="1" dirty="0"/>
              <a:t>Hastanın ameliyat öncesi hazırlığında, ameliyat, anestezi ve ameliyat sonrası uygulanacak ağrı kontrol yöntemi hakkında hasta ve yakınlarına bilgi verilmelidir. Her hastanın ağrıya yanıtı farklıdır.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708" y="446801"/>
            <a:ext cx="2948075" cy="190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69136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b="1" dirty="0"/>
              <a:t>Kişilik yapısı, geçmişteki deneyimleri ağrıya karşı yanıtta önemli rol oynar. Bu nedenle her hastanın ayrı ayrı ele alınması ve değerlendirilmesi gerekir.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708" y="446801"/>
            <a:ext cx="2948075" cy="190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1416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b="1" dirty="0"/>
              <a:t>Ağrının sınıflaması oldukça karmaşık, tedavisi ise zordur. Değişik parametrelere göre farklı sınıflanabilir. Burada temel birkaç sınıflandırmadan bahsedilecektir.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708" y="446801"/>
            <a:ext cx="2948075" cy="190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87763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marL="68580" indent="0">
              <a:buNone/>
            </a:pPr>
            <a:r>
              <a:rPr lang="tr-TR" dirty="0"/>
              <a:t>Ağrılar genelde basit olarak şu şekilde sınıflandırılır.</a:t>
            </a:r>
          </a:p>
          <a:p>
            <a:endParaRPr lang="tr-TR" dirty="0"/>
          </a:p>
          <a:p>
            <a:r>
              <a:rPr lang="tr-TR" b="1" dirty="0"/>
              <a:t>Fizyolojik – klinik ağrı sınıflandırması: </a:t>
            </a:r>
            <a:r>
              <a:rPr lang="tr-TR" dirty="0"/>
              <a:t>Fizyolojik ağrı, yoğun ağrılı uyarana karşı koruyucu bir yanıttır. </a:t>
            </a:r>
          </a:p>
        </p:txBody>
      </p:sp>
      <p:pic>
        <p:nvPicPr>
          <p:cNvPr id="5122" name="Picture 2" descr="https://encrypted-tbn2.gstatic.com/images?q=tbn:ANd9GcRrQvJ2-IbZM2Brd1Qp_5vX0a4WQS6cfT97pRhxO17YND07c9kUs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6440" y="260648"/>
            <a:ext cx="181927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4551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dirty="0"/>
              <a:t>Ateşten ya da vücuda zarar verecek, tahribata yol açacak uyaranlardan kaçmak için reseptörlerin uyarılması ile birlikte bir kaçma kurtulma reaksiyonu başlar.</a:t>
            </a:r>
          </a:p>
        </p:txBody>
      </p:sp>
    </p:spTree>
    <p:extLst>
      <p:ext uri="{BB962C8B-B14F-4D97-AF65-F5344CB8AC3E}">
        <p14:creationId xmlns:p14="http://schemas.microsoft.com/office/powerpoint/2010/main" val="10854256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dirty="0"/>
              <a:t>Bu nedenle fizyolojik ağrı vücut için hem bir koruma hem de uyarı sistemidir. </a:t>
            </a:r>
          </a:p>
          <a:p>
            <a:r>
              <a:rPr lang="tr-TR" b="1" dirty="0"/>
              <a:t>Süresine göre ağrı sınıflandırması: </a:t>
            </a:r>
            <a:r>
              <a:rPr lang="tr-TR" dirty="0"/>
              <a:t>Süresine göre ağrı, akut ve kronik ağrı olarak sınıflanabilir. </a:t>
            </a:r>
          </a:p>
        </p:txBody>
      </p:sp>
    </p:spTree>
    <p:extLst>
      <p:ext uri="{BB962C8B-B14F-4D97-AF65-F5344CB8AC3E}">
        <p14:creationId xmlns:p14="http://schemas.microsoft.com/office/powerpoint/2010/main" val="21769615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4" y="1279696"/>
            <a:ext cx="7685981" cy="1143000"/>
          </a:xfrm>
        </p:spPr>
        <p:txBody>
          <a:bodyPr>
            <a:normAutofit/>
          </a:bodyPr>
          <a:lstStyle/>
          <a:p>
            <a:r>
              <a:rPr lang="tr-TR" sz="2800" b="1" dirty="0" smtClean="0"/>
              <a:t>Akut Ağrı</a:t>
            </a:r>
            <a:endParaRPr lang="tr-TR" sz="2800" dirty="0"/>
          </a:p>
        </p:txBody>
      </p:sp>
      <p:sp>
        <p:nvSpPr>
          <p:cNvPr id="3" name="İçerik Yer Tutucusu 2"/>
          <p:cNvSpPr>
            <a:spLocks noGrp="1"/>
          </p:cNvSpPr>
          <p:nvPr>
            <p:ph idx="1"/>
          </p:nvPr>
        </p:nvSpPr>
        <p:spPr/>
        <p:txBody>
          <a:bodyPr>
            <a:noAutofit/>
          </a:bodyPr>
          <a:lstStyle/>
          <a:p>
            <a:pPr>
              <a:lnSpc>
                <a:spcPct val="120000"/>
              </a:lnSpc>
            </a:pPr>
            <a:r>
              <a:rPr lang="tr-TR" b="1" dirty="0"/>
              <a:t>Ani olarak doku hasarı ile başlayan, neden olduğu lezyon ile arasında yer, zaman ve şiddet açısından yakın ilişkinin olduğu, yara iyileşmesi sürecinde giderek azalan ve kaybolan bir ağrı şeklidir. </a:t>
            </a:r>
          </a:p>
        </p:txBody>
      </p:sp>
      <p:pic>
        <p:nvPicPr>
          <p:cNvPr id="7170" name="Picture 2" descr="http://www.medikalakademi.com.tr/wp-content/uploads/2013/03/kadin-agri-dismenore-217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0135" y="186310"/>
            <a:ext cx="1490680"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82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060848"/>
            <a:ext cx="8568952" cy="4320480"/>
          </a:xfrm>
        </p:spPr>
        <p:txBody>
          <a:bodyPr>
            <a:noAutofit/>
          </a:bodyPr>
          <a:lstStyle/>
          <a:p>
            <a:pPr>
              <a:lnSpc>
                <a:spcPct val="110000"/>
              </a:lnSpc>
              <a:buFont typeface="Wingdings" panose="05000000000000000000" pitchFamily="2" charset="2"/>
              <a:buChar char="v"/>
            </a:pPr>
            <a:r>
              <a:rPr lang="tr-TR" b="1" dirty="0">
                <a:solidFill>
                  <a:schemeClr val="tx1"/>
                </a:solidFill>
              </a:rPr>
              <a:t>Cerrahi hemşireliği; hastanın sağlık ve iyilik durumunun yeniden </a:t>
            </a:r>
            <a:r>
              <a:rPr lang="tr-TR" b="1" dirty="0" smtClean="0">
                <a:solidFill>
                  <a:schemeClr val="tx1"/>
                </a:solidFill>
              </a:rPr>
              <a:t>kazandırılması </a:t>
            </a:r>
            <a:r>
              <a:rPr lang="tr-TR" b="1" dirty="0">
                <a:solidFill>
                  <a:schemeClr val="tx1"/>
                </a:solidFill>
              </a:rPr>
              <a:t>ve sürdürülmesi için fiziksel, psikolojik ve sosyal gereksinimlerinin belirlenerek bilimsel bilgi üzerine </a:t>
            </a:r>
            <a:r>
              <a:rPr lang="tr-TR" b="1" dirty="0" smtClean="0">
                <a:solidFill>
                  <a:schemeClr val="tx1"/>
                </a:solidFill>
              </a:rPr>
              <a:t>temellendirilmiş </a:t>
            </a:r>
            <a:r>
              <a:rPr lang="tr-TR" b="1" dirty="0">
                <a:solidFill>
                  <a:schemeClr val="tx1"/>
                </a:solidFill>
              </a:rPr>
              <a:t>ve kişiselleştirilmiş bakımın uygulandığı hemşirelik dalıdır.</a:t>
            </a:r>
          </a:p>
        </p:txBody>
      </p:sp>
    </p:spTree>
    <p:extLst>
      <p:ext uri="{BB962C8B-B14F-4D97-AF65-F5344CB8AC3E}">
        <p14:creationId xmlns:p14="http://schemas.microsoft.com/office/powerpoint/2010/main" val="779122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E037897-97C2-42B2-8C21-D6C2B3328A18}"/>
              </a:ext>
            </a:extLst>
          </p:cNvPr>
          <p:cNvSpPr>
            <a:spLocks noGrp="1"/>
          </p:cNvSpPr>
          <p:nvPr>
            <p:ph idx="1"/>
          </p:nvPr>
        </p:nvSpPr>
        <p:spPr>
          <a:xfrm>
            <a:off x="3071664" y="2132856"/>
            <a:ext cx="8496944" cy="3580985"/>
          </a:xfrm>
        </p:spPr>
        <p:txBody>
          <a:bodyPr/>
          <a:lstStyle/>
          <a:p>
            <a:r>
              <a:rPr lang="tr-TR" b="1" dirty="0"/>
              <a:t>Akut ağrı da kendi içinde beklenen ve beklenmeyen ağrı olarak ikiye ayırılabilir. Beklenen ağrı, önceden tahmin edilen ve koruyucu tedbir alınabilen ağrıdır (diş çekimi, doğum ve ameliyat sonrası ağrıları gibi). Beklenmeyen ağrı, ise önceden tahmin edilemeyen çeşitli kırık, yanık ve travmalarda görülen ağrılardır.</a:t>
            </a:r>
          </a:p>
          <a:p>
            <a:endParaRPr lang="tr-TR" dirty="0"/>
          </a:p>
        </p:txBody>
      </p:sp>
    </p:spTree>
    <p:extLst>
      <p:ext uri="{BB962C8B-B14F-4D97-AF65-F5344CB8AC3E}">
        <p14:creationId xmlns:p14="http://schemas.microsoft.com/office/powerpoint/2010/main" val="13730935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E354A12-EB88-4175-A63E-C5079E26259D}"/>
              </a:ext>
            </a:extLst>
          </p:cNvPr>
          <p:cNvSpPr>
            <a:spLocks noGrp="1"/>
          </p:cNvSpPr>
          <p:nvPr>
            <p:ph idx="1"/>
          </p:nvPr>
        </p:nvSpPr>
        <p:spPr>
          <a:xfrm>
            <a:off x="3071664" y="2204864"/>
            <a:ext cx="8496944" cy="3627765"/>
          </a:xfrm>
        </p:spPr>
        <p:txBody>
          <a:bodyPr/>
          <a:lstStyle/>
          <a:p>
            <a:pPr>
              <a:lnSpc>
                <a:spcPct val="120000"/>
              </a:lnSpc>
            </a:pPr>
            <a:r>
              <a:rPr lang="tr-TR" b="1" dirty="0"/>
              <a:t>Akut ağrının -özellikle </a:t>
            </a:r>
            <a:r>
              <a:rPr lang="tr-TR" b="1" dirty="0" err="1"/>
              <a:t>postoperatif</a:t>
            </a:r>
            <a:r>
              <a:rPr lang="tr-TR" b="1" dirty="0"/>
              <a:t> ağrının- dindirilmemesi, hastanın hastanede kalış süresini uzatır, verimliliğini azaltır ve uzun süre toplum dışı kalmasına yol açar. </a:t>
            </a:r>
          </a:p>
        </p:txBody>
      </p:sp>
    </p:spTree>
    <p:extLst>
      <p:ext uri="{BB962C8B-B14F-4D97-AF65-F5344CB8AC3E}">
        <p14:creationId xmlns:p14="http://schemas.microsoft.com/office/powerpoint/2010/main" val="1996084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E354A12-EB88-4175-A63E-C5079E26259D}"/>
              </a:ext>
            </a:extLst>
          </p:cNvPr>
          <p:cNvSpPr>
            <a:spLocks noGrp="1"/>
          </p:cNvSpPr>
          <p:nvPr>
            <p:ph idx="1"/>
          </p:nvPr>
        </p:nvSpPr>
        <p:spPr>
          <a:xfrm>
            <a:off x="3071664" y="2276872"/>
            <a:ext cx="8568952" cy="3555757"/>
          </a:xfrm>
        </p:spPr>
        <p:txBody>
          <a:bodyPr/>
          <a:lstStyle/>
          <a:p>
            <a:pPr>
              <a:lnSpc>
                <a:spcPct val="120000"/>
              </a:lnSpc>
            </a:pPr>
            <a:r>
              <a:rPr lang="tr-TR" b="1" dirty="0"/>
              <a:t>Ameliyat sonrası ağrılar cerrahi ile başlayıp giderek azalan ve doku iyileşmesi ile sona eren akut ağrı biçimidir.). </a:t>
            </a:r>
          </a:p>
        </p:txBody>
      </p:sp>
    </p:spTree>
    <p:extLst>
      <p:ext uri="{BB962C8B-B14F-4D97-AF65-F5344CB8AC3E}">
        <p14:creationId xmlns:p14="http://schemas.microsoft.com/office/powerpoint/2010/main" val="9433771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3" y="2170664"/>
            <a:ext cx="8768247" cy="3661965"/>
          </a:xfrm>
        </p:spPr>
        <p:txBody>
          <a:bodyPr>
            <a:noAutofit/>
          </a:bodyPr>
          <a:lstStyle/>
          <a:p>
            <a:pPr marL="68580" indent="0">
              <a:buNone/>
            </a:pPr>
            <a:r>
              <a:rPr lang="tr-TR" b="1" dirty="0"/>
              <a:t>Ameliyat sonrası ağrıya karşı kullanılan yöntemler şu şekilde sıralanabilir: </a:t>
            </a:r>
          </a:p>
          <a:p>
            <a:r>
              <a:rPr lang="tr-TR" b="1" dirty="0"/>
              <a:t>Hasta kontrollü analjezi </a:t>
            </a:r>
          </a:p>
          <a:p>
            <a:r>
              <a:rPr lang="tr-TR" b="1" dirty="0" err="1"/>
              <a:t>Epidural</a:t>
            </a:r>
            <a:r>
              <a:rPr lang="tr-TR" b="1" dirty="0"/>
              <a:t> analjezi </a:t>
            </a:r>
          </a:p>
          <a:p>
            <a:r>
              <a:rPr lang="tr-TR" b="1" dirty="0"/>
              <a:t>Sinir blokları </a:t>
            </a:r>
          </a:p>
          <a:p>
            <a:r>
              <a:rPr lang="tr-TR" b="1" dirty="0"/>
              <a:t>Morfin ve benzeri kuvvetli ağrı kesiciler </a:t>
            </a:r>
          </a:p>
          <a:p>
            <a:r>
              <a:rPr lang="tr-TR" b="1" dirty="0"/>
              <a:t>Psikolojik yöntemler (örneğin hipnoz, telkin) </a:t>
            </a:r>
          </a:p>
          <a:p>
            <a:endParaRPr lang="tr-TR" dirty="0"/>
          </a:p>
        </p:txBody>
      </p:sp>
      <p:pic>
        <p:nvPicPr>
          <p:cNvPr id="8194" name="Picture 2" descr="http://image.cdn.haber7.com/haber/haber7/photos/gunde_30_tablet_ilac_iciyor13567769720_h971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224" y="370464"/>
            <a:ext cx="3727687"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0913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95600" y="1369796"/>
            <a:ext cx="7685981" cy="1143000"/>
          </a:xfrm>
        </p:spPr>
        <p:txBody>
          <a:bodyPr>
            <a:normAutofit/>
          </a:bodyPr>
          <a:lstStyle/>
          <a:p>
            <a:pPr algn="ctr"/>
            <a:r>
              <a:rPr lang="tr-TR" sz="2800" b="1" dirty="0" smtClean="0"/>
              <a:t>Kronik Ağrı</a:t>
            </a:r>
            <a:endParaRPr lang="tr-TR" sz="2800" dirty="0"/>
          </a:p>
        </p:txBody>
      </p:sp>
      <p:sp>
        <p:nvSpPr>
          <p:cNvPr id="3" name="İçerik Yer Tutucusu 2"/>
          <p:cNvSpPr>
            <a:spLocks noGrp="1"/>
          </p:cNvSpPr>
          <p:nvPr>
            <p:ph idx="1"/>
          </p:nvPr>
        </p:nvSpPr>
        <p:spPr/>
        <p:txBody>
          <a:bodyPr>
            <a:noAutofit/>
          </a:bodyPr>
          <a:lstStyle/>
          <a:p>
            <a:r>
              <a:rPr lang="tr-TR" b="1" dirty="0"/>
              <a:t>Kronik ağrı, akut ağrı gibi herhangi bir hastalığın semptomu değil, bizzat kendisi bir sendromdur. </a:t>
            </a:r>
          </a:p>
          <a:p>
            <a:r>
              <a:rPr lang="tr-TR" b="1" dirty="0"/>
              <a:t>Kronik ağrı, süreklidir ve üç aydan fazla sürebilir. Kronik ağrının çeşitli yan etkileri vardır. </a:t>
            </a:r>
          </a:p>
        </p:txBody>
      </p:sp>
      <p:pic>
        <p:nvPicPr>
          <p:cNvPr id="9218" name="Picture 2" descr="http://www.cemturan.com/yuklenenresimler/cemturan.com/image/pelvik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1165" y="188640"/>
            <a:ext cx="1954689" cy="213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0210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b="1" dirty="0"/>
              <a:t>Ağrı katabolizmayı hızlandırır. Bunun sonucunda yara iyileşmesi gecikir, kas yıkımı olur ve genel bir güçsüzlük oluşur. </a:t>
            </a:r>
          </a:p>
          <a:p>
            <a:r>
              <a:rPr lang="tr-TR" b="1" dirty="0"/>
              <a:t>Santral sinir sistemi üzerinde bozulmalara dolayısıyla ağrının daha şiddetli hissedilmesine neden olur. </a:t>
            </a:r>
          </a:p>
        </p:txBody>
      </p:sp>
    </p:spTree>
    <p:extLst>
      <p:ext uri="{BB962C8B-B14F-4D97-AF65-F5344CB8AC3E}">
        <p14:creationId xmlns:p14="http://schemas.microsoft.com/office/powerpoint/2010/main" val="29676677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b="1" dirty="0"/>
              <a:t>Ağrı sonucunda hastada </a:t>
            </a:r>
            <a:r>
              <a:rPr lang="tr-TR" b="1" dirty="0" err="1"/>
              <a:t>anksiyete</a:t>
            </a:r>
            <a:r>
              <a:rPr lang="tr-TR" b="1" dirty="0"/>
              <a:t>, depresyon, uykusuzluk ve hatta </a:t>
            </a:r>
            <a:r>
              <a:rPr lang="tr-TR" b="1" dirty="0" err="1"/>
              <a:t>suisid</a:t>
            </a:r>
            <a:r>
              <a:rPr lang="tr-TR" b="1" dirty="0"/>
              <a:t> (intihar düşüncesi) düşünceleri ortaya çıkabilir. </a:t>
            </a:r>
          </a:p>
          <a:p>
            <a:r>
              <a:rPr lang="tr-TR" b="1" dirty="0"/>
              <a:t>Kronik ağrının ortaya çıkardığı tüm bu yan etkileri önlemek için ağrının mutlaka tedavi edilmesi gerekir. </a:t>
            </a:r>
          </a:p>
        </p:txBody>
      </p:sp>
      <p:pic>
        <p:nvPicPr>
          <p:cNvPr id="10242" name="Picture 2" descr="http://media.ntvmsnbc.com/i/NTVMSNBC/Components/ArtAndPhoto-Fronts/Sections-StoryLevel/Sa%C4%9Fl%C4%B1k/Ki%C5%9Fisel%20Geli%C5%9Fim/kronik-ag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6360" y="152143"/>
            <a:ext cx="2651786" cy="198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1653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132856"/>
            <a:ext cx="8640960" cy="3580985"/>
          </a:xfrm>
        </p:spPr>
        <p:txBody>
          <a:bodyPr>
            <a:noAutofit/>
          </a:bodyPr>
          <a:lstStyle/>
          <a:p>
            <a:r>
              <a:rPr lang="tr-TR" b="1" dirty="0"/>
              <a:t>Kronik ağrıyı tedavi ederken ağrı kesicilerle beraber </a:t>
            </a:r>
            <a:r>
              <a:rPr lang="tr-TR" b="1" dirty="0" err="1"/>
              <a:t>antidepresan</a:t>
            </a:r>
            <a:r>
              <a:rPr lang="tr-TR" b="1" dirty="0"/>
              <a:t> ilaçlar da kullanılmalıdır. </a:t>
            </a:r>
          </a:p>
          <a:p>
            <a:r>
              <a:rPr lang="tr-TR" b="1" dirty="0"/>
              <a:t>Ağrı tedavisinde girişimsel yöntemler önemli bir yere sahiptir. Bunlar tüm kronik ağrı problemlerini çözemese de hastaların ağrı ve </a:t>
            </a:r>
            <a:r>
              <a:rPr lang="tr-TR" b="1" dirty="0" err="1"/>
              <a:t>ızdırabını</a:t>
            </a:r>
            <a:r>
              <a:rPr lang="tr-TR" b="1" dirty="0"/>
              <a:t> uzun süreli azaltabilen, tıbbi tedaviye alternatif yöntemlerdir.</a:t>
            </a:r>
          </a:p>
        </p:txBody>
      </p:sp>
    </p:spTree>
    <p:extLst>
      <p:ext uri="{BB962C8B-B14F-4D97-AF65-F5344CB8AC3E}">
        <p14:creationId xmlns:p14="http://schemas.microsoft.com/office/powerpoint/2010/main" val="7020671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4" y="1205880"/>
            <a:ext cx="7685981" cy="1143000"/>
          </a:xfrm>
        </p:spPr>
        <p:txBody>
          <a:bodyPr>
            <a:noAutofit/>
          </a:bodyPr>
          <a:lstStyle/>
          <a:p>
            <a:r>
              <a:rPr lang="tr-TR" sz="2400" b="1" dirty="0"/>
              <a:t>Kaynaklandığı </a:t>
            </a:r>
            <a:r>
              <a:rPr lang="tr-TR" sz="2400" b="1" dirty="0" smtClean="0"/>
              <a:t>Bölgeye </a:t>
            </a:r>
            <a:r>
              <a:rPr lang="tr-TR" sz="2400" b="1" dirty="0"/>
              <a:t>G</a:t>
            </a:r>
            <a:r>
              <a:rPr lang="tr-TR" sz="2400" b="1" dirty="0" smtClean="0"/>
              <a:t>öre</a:t>
            </a:r>
            <a:r>
              <a:rPr lang="tr-TR" sz="2400" b="1" dirty="0"/>
              <a:t>, </a:t>
            </a:r>
            <a:r>
              <a:rPr lang="tr-TR" sz="2400" b="1" dirty="0" smtClean="0"/>
              <a:t>Ağrı </a:t>
            </a:r>
            <a:r>
              <a:rPr lang="tr-TR" sz="2400" b="1" dirty="0"/>
              <a:t>S</a:t>
            </a:r>
            <a:r>
              <a:rPr lang="tr-TR" sz="2400" b="1" dirty="0" smtClean="0"/>
              <a:t>ınıflandırması</a:t>
            </a:r>
            <a:r>
              <a:rPr lang="tr-TR" sz="2400" dirty="0"/>
              <a:t>;</a:t>
            </a:r>
          </a:p>
        </p:txBody>
      </p:sp>
      <p:sp>
        <p:nvSpPr>
          <p:cNvPr id="3" name="İçerik Yer Tutucusu 2"/>
          <p:cNvSpPr>
            <a:spLocks noGrp="1"/>
          </p:cNvSpPr>
          <p:nvPr>
            <p:ph idx="1"/>
          </p:nvPr>
        </p:nvSpPr>
        <p:spPr/>
        <p:txBody>
          <a:bodyPr>
            <a:noAutofit/>
          </a:bodyPr>
          <a:lstStyle/>
          <a:p>
            <a:pPr marL="68580" indent="0">
              <a:buNone/>
            </a:pPr>
            <a:r>
              <a:rPr lang="tr-TR" dirty="0"/>
              <a:t>Somatik ağrı, </a:t>
            </a:r>
            <a:r>
              <a:rPr lang="tr-TR" dirty="0" err="1"/>
              <a:t>viseral</a:t>
            </a:r>
            <a:r>
              <a:rPr lang="tr-TR" dirty="0"/>
              <a:t> ağrı ve sempatik ağrı olarak </a:t>
            </a:r>
          </a:p>
          <a:p>
            <a:pPr marL="68580" indent="0">
              <a:buNone/>
            </a:pPr>
            <a:r>
              <a:rPr lang="tr-TR" dirty="0"/>
              <a:t>üçe ayrılır. </a:t>
            </a:r>
          </a:p>
          <a:p>
            <a:r>
              <a:rPr lang="tr-TR" b="1" dirty="0"/>
              <a:t>Somatik ağrı</a:t>
            </a:r>
            <a:r>
              <a:rPr lang="tr-TR" dirty="0"/>
              <a:t>: Ani olarak başlar ve keskin bir ağrıdır. Batma, sızlama, zonklama tarzındadır. Genellikle travma, kırık, çıkık gibi durumlarda görülen ağrıdır. </a:t>
            </a:r>
          </a:p>
        </p:txBody>
      </p:sp>
      <p:pic>
        <p:nvPicPr>
          <p:cNvPr id="4" name="Picture 2" descr="http://www.medikalakademi.com.tr/wp-content/uploads/2013/03/kadin-agri-dismenore-217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464" y="332656"/>
            <a:ext cx="1544325" cy="213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4067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3F86A75-F9EF-4045-AE0E-9E7A76031F42}"/>
              </a:ext>
            </a:extLst>
          </p:cNvPr>
          <p:cNvSpPr>
            <a:spLocks noGrp="1"/>
          </p:cNvSpPr>
          <p:nvPr>
            <p:ph idx="1"/>
          </p:nvPr>
        </p:nvSpPr>
        <p:spPr>
          <a:xfrm>
            <a:off x="3071664" y="2323652"/>
            <a:ext cx="7776864" cy="3508977"/>
          </a:xfrm>
        </p:spPr>
        <p:txBody>
          <a:bodyPr/>
          <a:lstStyle/>
          <a:p>
            <a:r>
              <a:rPr lang="tr-TR" b="1" dirty="0" err="1"/>
              <a:t>Viseral</a:t>
            </a:r>
            <a:r>
              <a:rPr lang="tr-TR" b="1" dirty="0"/>
              <a:t> ağrı: </a:t>
            </a:r>
            <a:r>
              <a:rPr lang="tr-TR" dirty="0"/>
              <a:t>İç organlardan kaynaklanan ağrılardır. Bu ağrılar genellikle </a:t>
            </a:r>
            <a:r>
              <a:rPr lang="tr-TR" dirty="0" err="1"/>
              <a:t>künttür</a:t>
            </a:r>
            <a:r>
              <a:rPr lang="tr-TR" dirty="0"/>
              <a:t>, yavaş yavaş artar, yeri kolay saptanamaz, başka bölgelere doğru yayılır (apandisit ağrısının göbeğe yayılması, kalp kasından kaynaklanan ağrıların sol kola yayılması gibi). </a:t>
            </a:r>
          </a:p>
        </p:txBody>
      </p:sp>
    </p:spTree>
    <p:extLst>
      <p:ext uri="{BB962C8B-B14F-4D97-AF65-F5344CB8AC3E}">
        <p14:creationId xmlns:p14="http://schemas.microsoft.com/office/powerpoint/2010/main" val="2280971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1874C1E-E0DA-44D7-933E-7687DCC6E4A9}"/>
              </a:ext>
            </a:extLst>
          </p:cNvPr>
          <p:cNvSpPr>
            <a:spLocks noGrp="1"/>
          </p:cNvSpPr>
          <p:nvPr>
            <p:ph idx="1"/>
          </p:nvPr>
        </p:nvSpPr>
        <p:spPr/>
        <p:txBody>
          <a:bodyPr/>
          <a:lstStyle/>
          <a:p>
            <a:pPr>
              <a:lnSpc>
                <a:spcPct val="110000"/>
              </a:lnSpc>
              <a:buFont typeface="Wingdings" panose="05000000000000000000" pitchFamily="2" charset="2"/>
              <a:buChar char="v"/>
            </a:pPr>
            <a:r>
              <a:rPr lang="tr-TR" b="1" dirty="0">
                <a:solidFill>
                  <a:schemeClr val="tx1"/>
                </a:solidFill>
              </a:rPr>
              <a:t>Cerrahi hastalıklarda; hastanın iyileşmesi, ameliyat öncesi, ameliyat sırası ve ameliyat sonrası hemşirelik bakımıyla yakından ilgilidir.</a:t>
            </a:r>
          </a:p>
        </p:txBody>
      </p:sp>
    </p:spTree>
    <p:extLst>
      <p:ext uri="{BB962C8B-B14F-4D97-AF65-F5344CB8AC3E}">
        <p14:creationId xmlns:p14="http://schemas.microsoft.com/office/powerpoint/2010/main" val="34104263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6A8B8D-F2A5-4B15-A77B-07A225C52BBD}"/>
              </a:ext>
            </a:extLst>
          </p:cNvPr>
          <p:cNvSpPr>
            <a:spLocks noGrp="1"/>
          </p:cNvSpPr>
          <p:nvPr>
            <p:ph idx="1"/>
          </p:nvPr>
        </p:nvSpPr>
        <p:spPr/>
        <p:txBody>
          <a:bodyPr/>
          <a:lstStyle/>
          <a:p>
            <a:r>
              <a:rPr lang="tr-TR" b="1" dirty="0"/>
              <a:t>Sempatik ağrı: </a:t>
            </a:r>
            <a:r>
              <a:rPr lang="tr-TR" dirty="0"/>
              <a:t>Sempatik sinir sisteminden kaynaklanan yanma tarzında ağrılardır. Asıl hastalık geçtikten bir süre sonra, haftalar hatta aylar sonra başlar, şiddeti gittikçe artar. </a:t>
            </a:r>
          </a:p>
        </p:txBody>
      </p:sp>
    </p:spTree>
    <p:extLst>
      <p:ext uri="{BB962C8B-B14F-4D97-AF65-F5344CB8AC3E}">
        <p14:creationId xmlns:p14="http://schemas.microsoft.com/office/powerpoint/2010/main" val="24911499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4" y="1205880"/>
            <a:ext cx="7685981" cy="1143000"/>
          </a:xfrm>
        </p:spPr>
        <p:txBody>
          <a:bodyPr>
            <a:noAutofit/>
          </a:bodyPr>
          <a:lstStyle/>
          <a:p>
            <a:r>
              <a:rPr lang="tr-TR" sz="2400" b="1" dirty="0"/>
              <a:t>Mekanizmalarına </a:t>
            </a:r>
            <a:r>
              <a:rPr lang="tr-TR" sz="2400" b="1" dirty="0" smtClean="0"/>
              <a:t>Göre</a:t>
            </a:r>
            <a:r>
              <a:rPr lang="tr-TR" sz="2400" b="1" dirty="0"/>
              <a:t>, </a:t>
            </a:r>
            <a:r>
              <a:rPr lang="tr-TR" sz="2400" b="1" dirty="0" smtClean="0"/>
              <a:t>Ağrı </a:t>
            </a:r>
            <a:r>
              <a:rPr lang="tr-TR" sz="2400" b="1" dirty="0"/>
              <a:t>S</a:t>
            </a:r>
            <a:r>
              <a:rPr lang="tr-TR" sz="2400" b="1" dirty="0" smtClean="0"/>
              <a:t>ınıflandırması</a:t>
            </a:r>
            <a:r>
              <a:rPr lang="tr-TR" sz="2400" b="1" dirty="0"/>
              <a:t>:</a:t>
            </a:r>
            <a:endParaRPr lang="tr-TR" sz="2400" dirty="0"/>
          </a:p>
        </p:txBody>
      </p:sp>
      <p:sp>
        <p:nvSpPr>
          <p:cNvPr id="3" name="İçerik Yer Tutucusu 2"/>
          <p:cNvSpPr>
            <a:spLocks noGrp="1"/>
          </p:cNvSpPr>
          <p:nvPr>
            <p:ph idx="1"/>
          </p:nvPr>
        </p:nvSpPr>
        <p:spPr/>
        <p:txBody>
          <a:bodyPr>
            <a:noAutofit/>
          </a:bodyPr>
          <a:lstStyle/>
          <a:p>
            <a:r>
              <a:rPr lang="tr-TR" b="1" dirty="0" err="1"/>
              <a:t>Nosiseptif</a:t>
            </a:r>
            <a:r>
              <a:rPr lang="tr-TR" b="1" dirty="0"/>
              <a:t> ağrı: </a:t>
            </a:r>
            <a:r>
              <a:rPr lang="tr-TR" dirty="0"/>
              <a:t>Sinir sistemi dışında tüm doku ve organlara yayılmış bulunan özelleşmiş ağrı reseptörleri tarafından algılanan ağrı tipidir. </a:t>
            </a:r>
          </a:p>
        </p:txBody>
      </p:sp>
      <p:pic>
        <p:nvPicPr>
          <p:cNvPr id="4" name="Picture 2" descr="http://www.medikalakademi.com.tr/wp-content/uploads/2013/03/kadin-agri-dismenore-217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9160" y="302942"/>
            <a:ext cx="140631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9561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0837E10-2D69-4767-B85E-FE9F9B060D98}"/>
              </a:ext>
            </a:extLst>
          </p:cNvPr>
          <p:cNvSpPr>
            <a:spLocks noGrp="1"/>
          </p:cNvSpPr>
          <p:nvPr>
            <p:ph idx="1"/>
          </p:nvPr>
        </p:nvSpPr>
        <p:spPr/>
        <p:txBody>
          <a:bodyPr/>
          <a:lstStyle/>
          <a:p>
            <a:r>
              <a:rPr lang="tr-TR" b="1" dirty="0" err="1"/>
              <a:t>Nöropatik</a:t>
            </a:r>
            <a:r>
              <a:rPr lang="tr-TR" b="1" dirty="0"/>
              <a:t> ağrı: </a:t>
            </a:r>
            <a:r>
              <a:rPr lang="tr-TR" dirty="0"/>
              <a:t>Merkezi ya da çevresel sinir sisteminin hasar görmesi sonucunda ortaya çıkan süreğen ağrıya verilen isimdir. Aralıklı, kısa süreli, batıcı, saplanıcı bir ağrıdır (örneğin bel fıtığında görülen ağrı). </a:t>
            </a:r>
          </a:p>
          <a:p>
            <a:pPr marL="68580" indent="0">
              <a:buNone/>
            </a:pPr>
            <a:endParaRPr lang="tr-TR" dirty="0"/>
          </a:p>
        </p:txBody>
      </p:sp>
    </p:spTree>
    <p:extLst>
      <p:ext uri="{BB962C8B-B14F-4D97-AF65-F5344CB8AC3E}">
        <p14:creationId xmlns:p14="http://schemas.microsoft.com/office/powerpoint/2010/main" val="16993017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96CC9B3-64F9-4F19-8139-7E3DE0912B93}"/>
              </a:ext>
            </a:extLst>
          </p:cNvPr>
          <p:cNvSpPr>
            <a:spLocks noGrp="1"/>
          </p:cNvSpPr>
          <p:nvPr>
            <p:ph idx="1"/>
          </p:nvPr>
        </p:nvSpPr>
        <p:spPr/>
        <p:txBody>
          <a:bodyPr/>
          <a:lstStyle/>
          <a:p>
            <a:r>
              <a:rPr lang="tr-TR" b="1" dirty="0" err="1"/>
              <a:t>Deaferantasyon</a:t>
            </a:r>
            <a:r>
              <a:rPr lang="tr-TR" b="1" dirty="0"/>
              <a:t> ağrısı: </a:t>
            </a:r>
            <a:r>
              <a:rPr lang="tr-TR" dirty="0"/>
              <a:t>Çevre ve merkezi sinir sistemindeki bozukluklara bağlı olarak sinir iletisinin kesilmesiyle ortaya çıkar (kolu veya bacağı kesilenlerde ortaya çıkan hayalet ağrıları). </a:t>
            </a:r>
          </a:p>
        </p:txBody>
      </p:sp>
    </p:spTree>
    <p:extLst>
      <p:ext uri="{BB962C8B-B14F-4D97-AF65-F5344CB8AC3E}">
        <p14:creationId xmlns:p14="http://schemas.microsoft.com/office/powerpoint/2010/main" val="13109961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b="1" dirty="0"/>
              <a:t>Reaktif ağrı: </a:t>
            </a:r>
            <a:r>
              <a:rPr lang="tr-TR" dirty="0"/>
              <a:t>Vücudun çeşitli olaylara karşı bir reaksiyonu olarak ağrı algılayıcıların uyarılmasıyla ortaya çıkar. Sürekli, </a:t>
            </a:r>
            <a:r>
              <a:rPr lang="tr-TR" dirty="0" err="1"/>
              <a:t>künt</a:t>
            </a:r>
            <a:r>
              <a:rPr lang="tr-TR" dirty="0"/>
              <a:t>, derin, sızlayıcı niteliktedir (halk arasında kulunç olarak bilinen kas ağrıları gibi). </a:t>
            </a:r>
          </a:p>
        </p:txBody>
      </p:sp>
    </p:spTree>
    <p:extLst>
      <p:ext uri="{BB962C8B-B14F-4D97-AF65-F5344CB8AC3E}">
        <p14:creationId xmlns:p14="http://schemas.microsoft.com/office/powerpoint/2010/main" val="1907794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F23AC92-FE04-4E9F-96EC-D30C51344912}"/>
              </a:ext>
            </a:extLst>
          </p:cNvPr>
          <p:cNvSpPr>
            <a:spLocks noGrp="1"/>
          </p:cNvSpPr>
          <p:nvPr>
            <p:ph idx="1"/>
          </p:nvPr>
        </p:nvSpPr>
        <p:spPr>
          <a:xfrm>
            <a:off x="3071664" y="2132856"/>
            <a:ext cx="8640960" cy="3699773"/>
          </a:xfrm>
        </p:spPr>
        <p:txBody>
          <a:bodyPr/>
          <a:lstStyle/>
          <a:p>
            <a:r>
              <a:rPr lang="tr-TR" b="1" dirty="0"/>
              <a:t>Psikosomatik ağrı: </a:t>
            </a:r>
            <a:r>
              <a:rPr lang="tr-TR" dirty="0"/>
              <a:t>Ağrıya neden olabilecek yapısal veya fonksiyonel bir neden olmaksızın ortaya çıkan ya da ağrı kaynağının oluşturabileceği ağrının çok ötesinde bir şiddette hissedilen ağrı duyusudur. Hasta psişik ya da </a:t>
            </a:r>
            <a:r>
              <a:rPr lang="tr-TR" dirty="0" err="1"/>
              <a:t>psikososyal</a:t>
            </a:r>
            <a:r>
              <a:rPr lang="tr-TR" dirty="0"/>
              <a:t> sorunlarını ağrı biçiminde ifade etmektedir. </a:t>
            </a:r>
          </a:p>
        </p:txBody>
      </p:sp>
    </p:spTree>
    <p:extLst>
      <p:ext uri="{BB962C8B-B14F-4D97-AF65-F5344CB8AC3E}">
        <p14:creationId xmlns:p14="http://schemas.microsoft.com/office/powerpoint/2010/main" val="20200058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4" y="1340768"/>
            <a:ext cx="7685981" cy="1143000"/>
          </a:xfrm>
        </p:spPr>
        <p:txBody>
          <a:bodyPr>
            <a:normAutofit/>
          </a:bodyPr>
          <a:lstStyle/>
          <a:p>
            <a:pPr algn="ctr"/>
            <a:r>
              <a:rPr lang="tr-TR" sz="2800" b="1" dirty="0" smtClean="0"/>
              <a:t>Cerrahi Aseptik Teknikler</a:t>
            </a:r>
            <a:endParaRPr lang="tr-TR" sz="2800" dirty="0"/>
          </a:p>
        </p:txBody>
      </p:sp>
      <p:sp>
        <p:nvSpPr>
          <p:cNvPr id="3" name="İçerik Yer Tutucusu 2"/>
          <p:cNvSpPr>
            <a:spLocks noGrp="1"/>
          </p:cNvSpPr>
          <p:nvPr>
            <p:ph idx="1"/>
          </p:nvPr>
        </p:nvSpPr>
        <p:spPr>
          <a:xfrm>
            <a:off x="3071664" y="2348880"/>
            <a:ext cx="8640960" cy="3483749"/>
          </a:xfrm>
        </p:spPr>
        <p:txBody>
          <a:bodyPr>
            <a:noAutofit/>
          </a:bodyPr>
          <a:lstStyle/>
          <a:p>
            <a:r>
              <a:rPr lang="tr-TR" b="1" dirty="0"/>
              <a:t>Cerrahide tedavi sürecini olumsuz yönde etkileyen en önemli faktörlerden biri patojen mikroorganizmalardır. </a:t>
            </a:r>
          </a:p>
          <a:p>
            <a:r>
              <a:rPr lang="tr-TR" b="1" dirty="0"/>
              <a:t>Bu patojen </a:t>
            </a:r>
            <a:r>
              <a:rPr lang="tr-TR" b="1" dirty="0" err="1" smtClean="0"/>
              <a:t>mikrooarganizmaların</a:t>
            </a:r>
            <a:r>
              <a:rPr lang="tr-TR" b="1" dirty="0" smtClean="0"/>
              <a:t> </a:t>
            </a:r>
            <a:r>
              <a:rPr lang="tr-TR" b="1" dirty="0"/>
              <a:t>yara ile teması önlenerek hasta enfeksiyonlardan korunmuş olur. </a:t>
            </a:r>
          </a:p>
        </p:txBody>
      </p:sp>
    </p:spTree>
    <p:extLst>
      <p:ext uri="{BB962C8B-B14F-4D97-AF65-F5344CB8AC3E}">
        <p14:creationId xmlns:p14="http://schemas.microsoft.com/office/powerpoint/2010/main" val="25614442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CDC7331-F302-4DC8-940A-C77B2E955FF0}"/>
              </a:ext>
            </a:extLst>
          </p:cNvPr>
          <p:cNvSpPr>
            <a:spLocks noGrp="1"/>
          </p:cNvSpPr>
          <p:nvPr>
            <p:ph idx="1"/>
          </p:nvPr>
        </p:nvSpPr>
        <p:spPr>
          <a:xfrm>
            <a:off x="3071664" y="2276872"/>
            <a:ext cx="8640960" cy="3555757"/>
          </a:xfrm>
        </p:spPr>
        <p:txBody>
          <a:bodyPr/>
          <a:lstStyle/>
          <a:p>
            <a:r>
              <a:rPr lang="tr-TR" b="1" dirty="0"/>
              <a:t>Bunu sağlamak için yapılan hem canlı yüzeylerdeki (deri ve doku) hem de cisimlerdeki (tıbbi ve cerrahi araç gereçler) tüm mikroorganizmaların ortamdan yok edilmesine yönelik yapılan işlemlerin tümüne </a:t>
            </a:r>
            <a:r>
              <a:rPr lang="tr-TR" b="1" dirty="0">
                <a:solidFill>
                  <a:srgbClr val="C00000"/>
                </a:solidFill>
              </a:rPr>
              <a:t>asepsi</a:t>
            </a:r>
            <a:r>
              <a:rPr lang="tr-TR" b="1" dirty="0"/>
              <a:t> denir.</a:t>
            </a:r>
          </a:p>
          <a:p>
            <a:r>
              <a:rPr lang="tr-TR" b="1" dirty="0"/>
              <a:t>Asepsi ikiye ayrılır. </a:t>
            </a:r>
          </a:p>
          <a:p>
            <a:endParaRPr lang="tr-TR" dirty="0"/>
          </a:p>
        </p:txBody>
      </p:sp>
    </p:spTree>
    <p:extLst>
      <p:ext uri="{BB962C8B-B14F-4D97-AF65-F5344CB8AC3E}">
        <p14:creationId xmlns:p14="http://schemas.microsoft.com/office/powerpoint/2010/main" val="6470259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4" y="1277888"/>
            <a:ext cx="7685981" cy="1143000"/>
          </a:xfrm>
        </p:spPr>
        <p:txBody>
          <a:bodyPr>
            <a:normAutofit/>
          </a:bodyPr>
          <a:lstStyle/>
          <a:p>
            <a:pPr algn="ctr"/>
            <a:r>
              <a:rPr lang="tr-TR" sz="2800" b="1" dirty="0" smtClean="0"/>
              <a:t>Tıbbi Asepsi</a:t>
            </a:r>
            <a:endParaRPr lang="tr-TR" sz="2800" dirty="0"/>
          </a:p>
        </p:txBody>
      </p:sp>
      <p:sp>
        <p:nvSpPr>
          <p:cNvPr id="3" name="İçerik Yer Tutucusu 2"/>
          <p:cNvSpPr>
            <a:spLocks noGrp="1"/>
          </p:cNvSpPr>
          <p:nvPr>
            <p:ph idx="1"/>
          </p:nvPr>
        </p:nvSpPr>
        <p:spPr/>
        <p:txBody>
          <a:bodyPr>
            <a:normAutofit/>
          </a:bodyPr>
          <a:lstStyle/>
          <a:p>
            <a:endParaRPr lang="tr-TR" dirty="0">
              <a:solidFill>
                <a:schemeClr val="tx1"/>
              </a:solidFill>
            </a:endParaRPr>
          </a:p>
          <a:p>
            <a:r>
              <a:rPr lang="tr-TR" b="1" dirty="0">
                <a:solidFill>
                  <a:schemeClr val="tx1"/>
                </a:solidFill>
              </a:rPr>
              <a:t>Patojen mikroorganizmaların kişiden kişiye bulaşmasını veya çevreye yayılmasını önlemek için yapılan işlemlerdir. </a:t>
            </a:r>
          </a:p>
          <a:p>
            <a:endParaRPr lang="tr-TR" dirty="0">
              <a:solidFill>
                <a:schemeClr val="tx1"/>
              </a:solidFill>
            </a:endParaRPr>
          </a:p>
        </p:txBody>
      </p:sp>
      <p:pic>
        <p:nvPicPr>
          <p:cNvPr id="14338" name="Picture 2" descr="http://www.okulsaatim.com/wp-content/uploads/2013/12/El-Y%C4%B1kama-Becerisi-Kazand%C4%B1rm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135409"/>
            <a:ext cx="2321791" cy="253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3525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4" y="1340768"/>
            <a:ext cx="7685981" cy="1143000"/>
          </a:xfrm>
        </p:spPr>
        <p:txBody>
          <a:bodyPr>
            <a:noAutofit/>
          </a:bodyPr>
          <a:lstStyle/>
          <a:p>
            <a:r>
              <a:rPr lang="tr-TR" sz="2800" b="1" dirty="0" smtClean="0"/>
              <a:t>Cerrahi Asepsi</a:t>
            </a:r>
            <a:endParaRPr lang="tr-TR" sz="2800" dirty="0"/>
          </a:p>
        </p:txBody>
      </p:sp>
      <p:sp>
        <p:nvSpPr>
          <p:cNvPr id="3" name="İçerik Yer Tutucusu 2"/>
          <p:cNvSpPr>
            <a:spLocks noGrp="1"/>
          </p:cNvSpPr>
          <p:nvPr>
            <p:ph idx="1"/>
          </p:nvPr>
        </p:nvSpPr>
        <p:spPr>
          <a:xfrm>
            <a:off x="3071664" y="2132856"/>
            <a:ext cx="8568952" cy="3699773"/>
          </a:xfrm>
        </p:spPr>
        <p:txBody>
          <a:bodyPr>
            <a:noAutofit/>
          </a:bodyPr>
          <a:lstStyle/>
          <a:p>
            <a:r>
              <a:rPr lang="tr-TR" b="1" dirty="0">
                <a:solidFill>
                  <a:srgbClr val="C00000"/>
                </a:solidFill>
              </a:rPr>
              <a:t>Cerrahi ve </a:t>
            </a:r>
            <a:r>
              <a:rPr lang="tr-TR" b="1" dirty="0" err="1">
                <a:solidFill>
                  <a:srgbClr val="C00000"/>
                </a:solidFill>
              </a:rPr>
              <a:t>invaziv</a:t>
            </a:r>
            <a:r>
              <a:rPr lang="tr-TR" b="1" dirty="0">
                <a:solidFill>
                  <a:srgbClr val="C00000"/>
                </a:solidFill>
              </a:rPr>
              <a:t> (vücut içi) uygulamanın yapılacağı ortamın, çevresinin ve gerekli araç gerecin patojen ve </a:t>
            </a:r>
            <a:r>
              <a:rPr lang="tr-TR" b="1" dirty="0" err="1">
                <a:solidFill>
                  <a:srgbClr val="C00000"/>
                </a:solidFill>
              </a:rPr>
              <a:t>nonpatojen</a:t>
            </a:r>
            <a:r>
              <a:rPr lang="tr-TR" b="1" dirty="0">
                <a:solidFill>
                  <a:srgbClr val="C00000"/>
                </a:solidFill>
              </a:rPr>
              <a:t> tüm mikroorganizmalardan arındırılması işlemidir. </a:t>
            </a:r>
            <a:endParaRPr lang="tr-TR" dirty="0"/>
          </a:p>
        </p:txBody>
      </p:sp>
    </p:spTree>
    <p:extLst>
      <p:ext uri="{BB962C8B-B14F-4D97-AF65-F5344CB8AC3E}">
        <p14:creationId xmlns:p14="http://schemas.microsoft.com/office/powerpoint/2010/main" val="2822458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492896"/>
            <a:ext cx="7356082" cy="3508977"/>
          </a:xfrm>
        </p:spPr>
        <p:txBody>
          <a:bodyPr>
            <a:noAutofit/>
          </a:bodyPr>
          <a:lstStyle/>
          <a:p>
            <a:pPr>
              <a:buFont typeface="Wingdings" panose="05000000000000000000" pitchFamily="2" charset="2"/>
              <a:buChar char="v"/>
            </a:pPr>
            <a:r>
              <a:rPr lang="tr-TR" b="1" dirty="0">
                <a:solidFill>
                  <a:schemeClr val="tx1"/>
                </a:solidFill>
              </a:rPr>
              <a:t>Cerrahi insanlığın ilk günleriyle birlikte doğmuştur. Yaşamak için avlanan ilk insanlar yaralandıklarında kanamayı durdurmak ve yarayı iyileştirmek için yapraklar ve değişik otlarla yarayı sararak iyileştirmeye çalışmıştır.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7417" y="69653"/>
            <a:ext cx="2960658" cy="225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97349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A0E1A6-A0DB-44FC-88AC-3BC73B2EC00B}"/>
              </a:ext>
            </a:extLst>
          </p:cNvPr>
          <p:cNvSpPr>
            <a:spLocks noGrp="1"/>
          </p:cNvSpPr>
          <p:nvPr>
            <p:ph idx="1"/>
          </p:nvPr>
        </p:nvSpPr>
        <p:spPr>
          <a:xfrm>
            <a:off x="3071664" y="2204864"/>
            <a:ext cx="8496944" cy="3627765"/>
          </a:xfrm>
        </p:spPr>
        <p:txBody>
          <a:bodyPr/>
          <a:lstStyle/>
          <a:p>
            <a:r>
              <a:rPr lang="tr-TR" b="1" dirty="0"/>
              <a:t>Cerrahi asepside amaç, hastayı çevreden gelecek enfeksiyon etkenlerinden korumaktır. </a:t>
            </a:r>
          </a:p>
          <a:p>
            <a:endParaRPr lang="tr-TR" b="1" dirty="0"/>
          </a:p>
          <a:p>
            <a:pPr marL="68580" indent="0">
              <a:buNone/>
            </a:pPr>
            <a:r>
              <a:rPr lang="tr-TR" b="1" dirty="0"/>
              <a:t>Cerrahi asepsi; </a:t>
            </a:r>
          </a:p>
          <a:p>
            <a:r>
              <a:rPr lang="tr-TR" b="1" dirty="0"/>
              <a:t>Deri bütünlüğü bozulduğunda, </a:t>
            </a:r>
          </a:p>
          <a:p>
            <a:r>
              <a:rPr lang="tr-TR" b="1" dirty="0"/>
              <a:t>Steril vücut boşluklarına girildiğinde, </a:t>
            </a:r>
          </a:p>
          <a:p>
            <a:endParaRPr lang="tr-TR" dirty="0"/>
          </a:p>
        </p:txBody>
      </p:sp>
    </p:spTree>
    <p:extLst>
      <p:ext uri="{BB962C8B-B14F-4D97-AF65-F5344CB8AC3E}">
        <p14:creationId xmlns:p14="http://schemas.microsoft.com/office/powerpoint/2010/main" val="37898722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F2145EC-6E59-48AB-BC6E-C28C6217A418}"/>
              </a:ext>
            </a:extLst>
          </p:cNvPr>
          <p:cNvSpPr>
            <a:spLocks noGrp="1"/>
          </p:cNvSpPr>
          <p:nvPr>
            <p:ph idx="1"/>
          </p:nvPr>
        </p:nvSpPr>
        <p:spPr>
          <a:xfrm>
            <a:off x="3071664" y="2204864"/>
            <a:ext cx="8496944" cy="3627765"/>
          </a:xfrm>
        </p:spPr>
        <p:txBody>
          <a:bodyPr/>
          <a:lstStyle/>
          <a:p>
            <a:r>
              <a:rPr lang="tr-TR" b="1" dirty="0"/>
              <a:t>Deri bütünlüğü bozulmuş ve steril vücut boşluklarına girilmiş hastalara bakım verildiğinde kullanılır. </a:t>
            </a:r>
          </a:p>
          <a:p>
            <a:r>
              <a:rPr lang="tr-TR" b="1" dirty="0"/>
              <a:t>Enfeksiyonların önlenmesinde temel unsur, hastane ortamında yapılan uygulamalarda tıbbi ve cerrahi asepsi tekniklerine uymaktır. </a:t>
            </a:r>
          </a:p>
          <a:p>
            <a:endParaRPr lang="tr-TR" dirty="0"/>
          </a:p>
        </p:txBody>
      </p:sp>
    </p:spTree>
    <p:extLst>
      <p:ext uri="{BB962C8B-B14F-4D97-AF65-F5344CB8AC3E}">
        <p14:creationId xmlns:p14="http://schemas.microsoft.com/office/powerpoint/2010/main" val="30620298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4" y="1340768"/>
            <a:ext cx="7685981" cy="1143000"/>
          </a:xfrm>
        </p:spPr>
        <p:txBody>
          <a:bodyPr>
            <a:normAutofit/>
          </a:bodyPr>
          <a:lstStyle/>
          <a:p>
            <a:r>
              <a:rPr lang="tr-TR" sz="2800" b="1" dirty="0"/>
              <a:t>Cerrahi Asepsi İlkeleri </a:t>
            </a:r>
            <a:endParaRPr lang="tr-TR" sz="2800" dirty="0"/>
          </a:p>
        </p:txBody>
      </p:sp>
      <p:sp>
        <p:nvSpPr>
          <p:cNvPr id="3" name="İçerik Yer Tutucusu 2"/>
          <p:cNvSpPr>
            <a:spLocks noGrp="1"/>
          </p:cNvSpPr>
          <p:nvPr>
            <p:ph idx="1"/>
          </p:nvPr>
        </p:nvSpPr>
        <p:spPr>
          <a:xfrm>
            <a:off x="3071664" y="2276872"/>
            <a:ext cx="8424936" cy="3555757"/>
          </a:xfrm>
        </p:spPr>
        <p:txBody>
          <a:bodyPr>
            <a:noAutofit/>
          </a:bodyPr>
          <a:lstStyle/>
          <a:p>
            <a:r>
              <a:rPr lang="tr-TR" b="1" dirty="0"/>
              <a:t>Kesilmiş deriden içeri girilerek steril olan vücut boşluklarına yerleştirilen her şey steril olmalıdır. </a:t>
            </a:r>
          </a:p>
          <a:p>
            <a:r>
              <a:rPr lang="tr-TR" b="1" dirty="0"/>
              <a:t> Steril bir cisim, sadece steril bir cisme değebilir. Steril olmayan bir cisim, steril cisme değdiğinde onu </a:t>
            </a:r>
            <a:r>
              <a:rPr lang="tr-TR" b="1" dirty="0" err="1"/>
              <a:t>kontamine</a:t>
            </a:r>
            <a:r>
              <a:rPr lang="tr-TR" b="1" dirty="0"/>
              <a:t> eder. </a:t>
            </a:r>
          </a:p>
        </p:txBody>
      </p:sp>
    </p:spTree>
    <p:extLst>
      <p:ext uri="{BB962C8B-B14F-4D97-AF65-F5344CB8AC3E}">
        <p14:creationId xmlns:p14="http://schemas.microsoft.com/office/powerpoint/2010/main" val="32749325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04864"/>
            <a:ext cx="8496944" cy="3627765"/>
          </a:xfrm>
        </p:spPr>
        <p:txBody>
          <a:bodyPr>
            <a:noAutofit/>
          </a:bodyPr>
          <a:lstStyle/>
          <a:p>
            <a:r>
              <a:rPr lang="tr-TR" b="1" dirty="0"/>
              <a:t>Steril malzeme ve alanın kesin sınırları bilinmelidir. </a:t>
            </a:r>
          </a:p>
          <a:p>
            <a:r>
              <a:rPr lang="tr-TR" b="1" dirty="0"/>
              <a:t>Steril malzeme paketleri vücuttan uzağa doğru açılmalıdır. </a:t>
            </a:r>
          </a:p>
          <a:p>
            <a:r>
              <a:rPr lang="tr-TR" b="1" dirty="0"/>
              <a:t>Steril malzemeler steril malzeme pensi veya steril eldiven ile tutulmalıdır. </a:t>
            </a:r>
          </a:p>
        </p:txBody>
      </p:sp>
    </p:spTree>
    <p:extLst>
      <p:ext uri="{BB962C8B-B14F-4D97-AF65-F5344CB8AC3E}">
        <p14:creationId xmlns:p14="http://schemas.microsoft.com/office/powerpoint/2010/main" val="1191420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43C611F-1B44-40D1-8F65-219D83DB4F3B}"/>
              </a:ext>
            </a:extLst>
          </p:cNvPr>
          <p:cNvSpPr>
            <a:spLocks noGrp="1"/>
          </p:cNvSpPr>
          <p:nvPr>
            <p:ph idx="1"/>
          </p:nvPr>
        </p:nvSpPr>
        <p:spPr>
          <a:xfrm>
            <a:off x="3071664" y="2204864"/>
            <a:ext cx="8496944" cy="3627765"/>
          </a:xfrm>
        </p:spPr>
        <p:txBody>
          <a:bodyPr/>
          <a:lstStyle/>
          <a:p>
            <a:r>
              <a:rPr lang="tr-TR" b="1" dirty="0"/>
              <a:t>Steril ve </a:t>
            </a:r>
            <a:r>
              <a:rPr lang="tr-TR" b="1" dirty="0" err="1"/>
              <a:t>non</a:t>
            </a:r>
            <a:r>
              <a:rPr lang="tr-TR" b="1" dirty="0"/>
              <a:t> steril (steril olmayan) malzemeler ayrı yerlerde saklanmalıdır. </a:t>
            </a:r>
          </a:p>
          <a:p>
            <a:r>
              <a:rPr lang="tr-TR" b="1" dirty="0"/>
              <a:t>Steril malzemeler bel seviyesinden yukarıda ve omuz seviyesinden üstte tutulmaz, görüş alanı içinde tutulur böylece kaza ile </a:t>
            </a:r>
            <a:r>
              <a:rPr lang="tr-TR" b="1" dirty="0" err="1"/>
              <a:t>kontamine</a:t>
            </a:r>
            <a:r>
              <a:rPr lang="tr-TR" b="1" dirty="0"/>
              <a:t> olması engellenir. </a:t>
            </a:r>
          </a:p>
        </p:txBody>
      </p:sp>
    </p:spTree>
    <p:extLst>
      <p:ext uri="{BB962C8B-B14F-4D97-AF65-F5344CB8AC3E}">
        <p14:creationId xmlns:p14="http://schemas.microsoft.com/office/powerpoint/2010/main" val="25791816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323652"/>
            <a:ext cx="8352928" cy="3508977"/>
          </a:xfrm>
        </p:spPr>
        <p:txBody>
          <a:bodyPr>
            <a:noAutofit/>
          </a:bodyPr>
          <a:lstStyle/>
          <a:p>
            <a:r>
              <a:rPr lang="tr-TR" b="1" dirty="0"/>
              <a:t>Steril malzemeler, hava akımı olmayan ortamlarda tutulmalıdır. </a:t>
            </a:r>
          </a:p>
          <a:p>
            <a:r>
              <a:rPr lang="tr-TR" b="1" dirty="0"/>
              <a:t>Steril alan üzerine konuşmamalı, öksürmemeli ve aksırmamalıdır. </a:t>
            </a:r>
          </a:p>
          <a:p>
            <a:r>
              <a:rPr lang="tr-TR" b="1" dirty="0"/>
              <a:t>Steril bir kumaş ya da kâğıt üzerine herhangi bir sıvı sıçratılmaz. </a:t>
            </a:r>
          </a:p>
        </p:txBody>
      </p:sp>
      <p:pic>
        <p:nvPicPr>
          <p:cNvPr id="11266" name="Picture 2" descr="http://nursingcrib.com/wp-content/uploads/steriletechniqu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288" y="228917"/>
            <a:ext cx="3238024" cy="209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3851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202191C-E147-4A44-B058-1270856EA571}"/>
              </a:ext>
            </a:extLst>
          </p:cNvPr>
          <p:cNvSpPr>
            <a:spLocks noGrp="1"/>
          </p:cNvSpPr>
          <p:nvPr>
            <p:ph idx="1"/>
          </p:nvPr>
        </p:nvSpPr>
        <p:spPr>
          <a:xfrm>
            <a:off x="3071664" y="2060848"/>
            <a:ext cx="8568952" cy="3508977"/>
          </a:xfrm>
        </p:spPr>
        <p:txBody>
          <a:bodyPr/>
          <a:lstStyle/>
          <a:p>
            <a:r>
              <a:rPr lang="tr-TR" b="1" dirty="0"/>
              <a:t>Asla steril alan ve malzeme üzerine doğru uzanılmaz. </a:t>
            </a:r>
          </a:p>
          <a:p>
            <a:r>
              <a:rPr lang="tr-TR" b="1" dirty="0"/>
              <a:t>Yüz daima steril alan ve malzemeye dönük olmalıdır. </a:t>
            </a:r>
          </a:p>
          <a:p>
            <a:r>
              <a:rPr lang="tr-TR" b="1" dirty="0"/>
              <a:t>Sterilliğinden şüphe edilen malzemeler </a:t>
            </a:r>
            <a:r>
              <a:rPr lang="tr-TR" b="1" dirty="0" err="1"/>
              <a:t>kontamine</a:t>
            </a:r>
            <a:r>
              <a:rPr lang="tr-TR" b="1" dirty="0"/>
              <a:t> (kirli, bulaşmış) kabul edilmelidir. </a:t>
            </a:r>
          </a:p>
          <a:p>
            <a:r>
              <a:rPr lang="tr-TR" b="1" dirty="0"/>
              <a:t>Steril malzemeler ıslak/nemli yüzeylerle temas ettirilmemelidir. </a:t>
            </a:r>
          </a:p>
          <a:p>
            <a:endParaRPr lang="tr-TR" dirty="0"/>
          </a:p>
        </p:txBody>
      </p:sp>
    </p:spTree>
    <p:extLst>
      <p:ext uri="{BB962C8B-B14F-4D97-AF65-F5344CB8AC3E}">
        <p14:creationId xmlns:p14="http://schemas.microsoft.com/office/powerpoint/2010/main" val="29617674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1665" y="1219052"/>
            <a:ext cx="6624736" cy="1143000"/>
          </a:xfrm>
        </p:spPr>
        <p:txBody>
          <a:bodyPr>
            <a:normAutofit/>
          </a:bodyPr>
          <a:lstStyle/>
          <a:p>
            <a:r>
              <a:rPr lang="tr-TR" sz="2800" b="1" dirty="0"/>
              <a:t>Cerrahi Asepsi Uygulamalarında Temel Hemşirelik İlkeleri </a:t>
            </a:r>
            <a:endParaRPr lang="tr-TR" sz="2800" dirty="0"/>
          </a:p>
        </p:txBody>
      </p:sp>
      <p:sp>
        <p:nvSpPr>
          <p:cNvPr id="3" name="İçerik Yer Tutucusu 2"/>
          <p:cNvSpPr>
            <a:spLocks noGrp="1"/>
          </p:cNvSpPr>
          <p:nvPr>
            <p:ph idx="1"/>
          </p:nvPr>
        </p:nvSpPr>
        <p:spPr>
          <a:xfrm>
            <a:off x="3071664" y="2362052"/>
            <a:ext cx="6768752" cy="3470577"/>
          </a:xfrm>
        </p:spPr>
        <p:txBody>
          <a:bodyPr>
            <a:noAutofit/>
          </a:bodyPr>
          <a:lstStyle/>
          <a:p>
            <a:r>
              <a:rPr lang="tr-TR" b="1" dirty="0">
                <a:solidFill>
                  <a:srgbClr val="C00000"/>
                </a:solidFill>
              </a:rPr>
              <a:t>Steril alan: </a:t>
            </a:r>
            <a:r>
              <a:rPr lang="tr-TR" b="1" dirty="0"/>
              <a:t>Steril çalışılan bölge demektir. Steril uygulamalarda steril araç gerecin steril bir alan üzerine yerleştirilmesi gerekir. Steril alanı korumak için cerrahi asepsi ilkelerine </a:t>
            </a:r>
            <a:r>
              <a:rPr lang="tr-TR" b="1" dirty="0" smtClean="0"/>
              <a:t> </a:t>
            </a:r>
            <a:r>
              <a:rPr lang="tr-TR" b="1" dirty="0"/>
              <a:t>dikkat edilmelidir: </a:t>
            </a:r>
          </a:p>
        </p:txBody>
      </p:sp>
      <p:pic>
        <p:nvPicPr>
          <p:cNvPr id="15362" name="Picture 2" descr="http://emap-projects.usask.ca/vsac205/Lab5/images/finished-front-2-overl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6401" y="908720"/>
            <a:ext cx="2362316" cy="274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8911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132856"/>
            <a:ext cx="8640960" cy="3699773"/>
          </a:xfrm>
        </p:spPr>
        <p:txBody>
          <a:bodyPr>
            <a:noAutofit/>
          </a:bodyPr>
          <a:lstStyle/>
          <a:p>
            <a:r>
              <a:rPr lang="tr-TR" b="1" dirty="0"/>
              <a:t>Paketlenmiş ve steril edilmiş araçları yerleştirmek için kuru, temiz bir yüzey veya tepsi kullanılmalıdır. Islak yüzeyler </a:t>
            </a:r>
            <a:r>
              <a:rPr lang="tr-TR" b="1" dirty="0" err="1"/>
              <a:t>kontaminasyona</a:t>
            </a:r>
            <a:r>
              <a:rPr lang="tr-TR" b="1" dirty="0"/>
              <a:t> neden olur. </a:t>
            </a:r>
          </a:p>
          <a:p>
            <a:r>
              <a:rPr lang="tr-TR" b="1" dirty="0"/>
              <a:t>Steril malzeme tepsisi dikkatle açılmalı ve yalnızca iç yüzeyi steril kabul edilmelidir. </a:t>
            </a:r>
          </a:p>
        </p:txBody>
      </p:sp>
    </p:spTree>
    <p:extLst>
      <p:ext uri="{BB962C8B-B14F-4D97-AF65-F5344CB8AC3E}">
        <p14:creationId xmlns:p14="http://schemas.microsoft.com/office/powerpoint/2010/main" val="26168426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74FC374-C74F-4488-89BC-B97EA4CFB882}"/>
              </a:ext>
            </a:extLst>
          </p:cNvPr>
          <p:cNvSpPr>
            <a:spLocks noGrp="1"/>
          </p:cNvSpPr>
          <p:nvPr>
            <p:ph idx="1"/>
          </p:nvPr>
        </p:nvSpPr>
        <p:spPr>
          <a:xfrm>
            <a:off x="3071664" y="2204864"/>
            <a:ext cx="8424936" cy="3627765"/>
          </a:xfrm>
        </p:spPr>
        <p:txBody>
          <a:bodyPr/>
          <a:lstStyle/>
          <a:p>
            <a:r>
              <a:rPr lang="tr-TR" b="1" dirty="0"/>
              <a:t>Masaya steril kompres yerleştirilerek elde edilen steril alanda, kompresin masadan aşağı sarkan bölümleri steril olarak kabul edilmez. </a:t>
            </a:r>
          </a:p>
        </p:txBody>
      </p:sp>
    </p:spTree>
    <p:extLst>
      <p:ext uri="{BB962C8B-B14F-4D97-AF65-F5344CB8AC3E}">
        <p14:creationId xmlns:p14="http://schemas.microsoft.com/office/powerpoint/2010/main" val="3177646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63FF547-5852-4FB6-AF17-69203F9605B5}"/>
              </a:ext>
            </a:extLst>
          </p:cNvPr>
          <p:cNvSpPr>
            <a:spLocks noGrp="1"/>
          </p:cNvSpPr>
          <p:nvPr>
            <p:ph idx="1"/>
          </p:nvPr>
        </p:nvSpPr>
        <p:spPr/>
        <p:txBody>
          <a:bodyPr/>
          <a:lstStyle/>
          <a:p>
            <a:pPr algn="just">
              <a:lnSpc>
                <a:spcPct val="150000"/>
              </a:lnSpc>
              <a:buFont typeface="Wingdings" panose="05000000000000000000" pitchFamily="2" charset="2"/>
              <a:buChar char="v"/>
            </a:pPr>
            <a:r>
              <a:rPr lang="tr-TR" sz="2800" b="1" dirty="0">
                <a:solidFill>
                  <a:schemeClr val="tx1"/>
                </a:solidFill>
              </a:rPr>
              <a:t>Cilalı Taş Devri’nde insanlar, saralı (epilepsi) hastaları tedavi etmek için kafatasında delikler açmıştır. Bu devre ait birçok delik kafatası bulunmuştur. </a:t>
            </a:r>
          </a:p>
        </p:txBody>
      </p:sp>
    </p:spTree>
    <p:extLst>
      <p:ext uri="{BB962C8B-B14F-4D97-AF65-F5344CB8AC3E}">
        <p14:creationId xmlns:p14="http://schemas.microsoft.com/office/powerpoint/2010/main" val="20352398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D13CB0D-EB60-486B-9D93-2A55D4B5B064}"/>
              </a:ext>
            </a:extLst>
          </p:cNvPr>
          <p:cNvSpPr>
            <a:spLocks noGrp="1"/>
          </p:cNvSpPr>
          <p:nvPr>
            <p:ph idx="1"/>
          </p:nvPr>
        </p:nvSpPr>
        <p:spPr>
          <a:xfrm>
            <a:off x="3071664" y="2204864"/>
            <a:ext cx="8568952" cy="3627765"/>
          </a:xfrm>
        </p:spPr>
        <p:txBody>
          <a:bodyPr/>
          <a:lstStyle/>
          <a:p>
            <a:r>
              <a:rPr lang="tr-TR" b="1" dirty="0"/>
              <a:t>Steril alan üzerine yalnızca steril araçlar yerleştirilir. Steril araç gereç paketleri, steril alana değmeyecek şekilde belirli bir uzaklıktan açılarak içindekiler doğrudan steril alana bırakılmalıdır. </a:t>
            </a:r>
          </a:p>
          <a:p>
            <a:endParaRPr lang="tr-TR" dirty="0"/>
          </a:p>
        </p:txBody>
      </p:sp>
    </p:spTree>
    <p:extLst>
      <p:ext uri="{BB962C8B-B14F-4D97-AF65-F5344CB8AC3E}">
        <p14:creationId xmlns:p14="http://schemas.microsoft.com/office/powerpoint/2010/main" val="22029351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76872"/>
            <a:ext cx="8640960" cy="3555757"/>
          </a:xfrm>
        </p:spPr>
        <p:txBody>
          <a:bodyPr>
            <a:noAutofit/>
          </a:bodyPr>
          <a:lstStyle/>
          <a:p>
            <a:r>
              <a:rPr lang="tr-TR" b="1" dirty="0"/>
              <a:t>Steril alanın ne zaman </a:t>
            </a:r>
            <a:r>
              <a:rPr lang="tr-TR" b="1" dirty="0" err="1"/>
              <a:t>kontamine</a:t>
            </a:r>
            <a:r>
              <a:rPr lang="tr-TR" b="1" dirty="0"/>
              <a:t> olduğu bilinmelidir. </a:t>
            </a:r>
            <a:r>
              <a:rPr lang="tr-TR" b="1" dirty="0" err="1"/>
              <a:t>Kontaminasyon</a:t>
            </a:r>
            <a:r>
              <a:rPr lang="tr-TR" b="1" dirty="0"/>
              <a:t> nedenleri; </a:t>
            </a:r>
          </a:p>
          <a:p>
            <a:r>
              <a:rPr lang="es-ES" b="1" dirty="0"/>
              <a:t>Steril alana el ya da forma ile dokunmak, </a:t>
            </a:r>
          </a:p>
          <a:p>
            <a:r>
              <a:rPr lang="tr-TR" b="1" dirty="0"/>
              <a:t>Steril alan üzerine steril olmayan bir araç koymak, </a:t>
            </a:r>
          </a:p>
        </p:txBody>
      </p:sp>
      <p:pic>
        <p:nvPicPr>
          <p:cNvPr id="16386" name="Picture 2" descr="http://2.bp.blogspot.com/-NR5_Mvm1eRY/U6PvgBAw3iI/AAAAAAAAABo/ISqOyCqY2uA/s1600/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328" y="188640"/>
            <a:ext cx="2933002" cy="195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1959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19AE75A-5E55-44B2-93A1-1E70A588188C}"/>
              </a:ext>
            </a:extLst>
          </p:cNvPr>
          <p:cNvSpPr>
            <a:spLocks noGrp="1"/>
          </p:cNvSpPr>
          <p:nvPr>
            <p:ph idx="1"/>
          </p:nvPr>
        </p:nvSpPr>
        <p:spPr>
          <a:xfrm>
            <a:off x="3071664" y="2060848"/>
            <a:ext cx="8640960" cy="3771781"/>
          </a:xfrm>
        </p:spPr>
        <p:txBody>
          <a:bodyPr/>
          <a:lstStyle/>
          <a:p>
            <a:r>
              <a:rPr lang="tr-TR" b="1" dirty="0"/>
              <a:t>Steril alan üzerine sıvı damlatmak veya sıçratmak, </a:t>
            </a:r>
          </a:p>
          <a:p>
            <a:r>
              <a:rPr lang="tr-TR" b="1" dirty="0"/>
              <a:t>Kirlenen araçları tekrar steril alana koymaktır. </a:t>
            </a:r>
          </a:p>
          <a:p>
            <a:r>
              <a:rPr lang="tr-TR" b="1" dirty="0"/>
              <a:t>Steril araç ile çalışmaya başlamadan önce eller uygulamanın gerektirdiği yöntemle yıkanmalıdır.</a:t>
            </a:r>
          </a:p>
          <a:p>
            <a:endParaRPr lang="tr-TR" dirty="0"/>
          </a:p>
        </p:txBody>
      </p:sp>
    </p:spTree>
    <p:extLst>
      <p:ext uri="{BB962C8B-B14F-4D97-AF65-F5344CB8AC3E}">
        <p14:creationId xmlns:p14="http://schemas.microsoft.com/office/powerpoint/2010/main" val="6348523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276872"/>
            <a:ext cx="8496944" cy="3555757"/>
          </a:xfrm>
        </p:spPr>
        <p:txBody>
          <a:bodyPr>
            <a:noAutofit/>
          </a:bodyPr>
          <a:lstStyle/>
          <a:p>
            <a:r>
              <a:rPr lang="tr-TR" b="1" dirty="0">
                <a:solidFill>
                  <a:srgbClr val="C00000"/>
                </a:solidFill>
              </a:rPr>
              <a:t>Steril paket: </a:t>
            </a:r>
            <a:r>
              <a:rPr lang="tr-TR" b="1" dirty="0"/>
              <a:t>İçinde steril araç gereç içeren kumaş veya kağıt paketlerdir. Hemşire, steril uygulamalar için sık sık paket açma durumundadır. Steril paket açılırken dikkat edilecek noktalar şunlardır: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6400" y="116632"/>
            <a:ext cx="2304256" cy="2413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6206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D3C1DF1-1D5D-44A3-951C-E29FDCDB1BB0}"/>
              </a:ext>
            </a:extLst>
          </p:cNvPr>
          <p:cNvSpPr>
            <a:spLocks noGrp="1"/>
          </p:cNvSpPr>
          <p:nvPr>
            <p:ph idx="1"/>
          </p:nvPr>
        </p:nvSpPr>
        <p:spPr>
          <a:xfrm>
            <a:off x="3071664" y="2204864"/>
            <a:ext cx="8712968" cy="3627765"/>
          </a:xfrm>
        </p:spPr>
        <p:txBody>
          <a:bodyPr/>
          <a:lstStyle/>
          <a:p>
            <a:r>
              <a:rPr lang="tr-TR" sz="2600" b="1" dirty="0"/>
              <a:t>Paket düz, boş ve kuru bir yere yerleştirilir. </a:t>
            </a:r>
          </a:p>
          <a:p>
            <a:r>
              <a:rPr lang="tr-TR" sz="2600" b="1" dirty="0"/>
              <a:t>Paketin yalnızca dış kenarlarından tutulur. </a:t>
            </a:r>
          </a:p>
          <a:p>
            <a:r>
              <a:rPr lang="tr-TR" sz="2600" b="1" dirty="0"/>
              <a:t>Paket kendimizden uzağa doğru açılır. Böylece steril alan üzerinde hareket azaltılarak </a:t>
            </a:r>
            <a:r>
              <a:rPr lang="tr-TR" sz="2600" b="1" dirty="0" err="1"/>
              <a:t>kontaminasyon</a:t>
            </a:r>
            <a:r>
              <a:rPr lang="tr-TR" sz="2600" b="1" dirty="0"/>
              <a:t> önlenmiş olur. </a:t>
            </a:r>
          </a:p>
          <a:p>
            <a:r>
              <a:rPr lang="tr-TR" sz="2600" b="1" dirty="0"/>
              <a:t>Steril alan olarak paketin merkezi kullanılır</a:t>
            </a:r>
            <a:r>
              <a:rPr lang="tr-TR" sz="2600" dirty="0"/>
              <a:t>. </a:t>
            </a:r>
          </a:p>
          <a:p>
            <a:endParaRPr lang="tr-TR" sz="2600" dirty="0"/>
          </a:p>
        </p:txBody>
      </p:sp>
    </p:spTree>
    <p:extLst>
      <p:ext uri="{BB962C8B-B14F-4D97-AF65-F5344CB8AC3E}">
        <p14:creationId xmlns:p14="http://schemas.microsoft.com/office/powerpoint/2010/main" val="34175998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080263"/>
            <a:ext cx="8352928" cy="3561571"/>
          </a:xfrm>
        </p:spPr>
        <p:txBody>
          <a:bodyPr>
            <a:noAutofit/>
          </a:bodyPr>
          <a:lstStyle/>
          <a:p>
            <a:pPr marL="68580" indent="0">
              <a:buNone/>
            </a:pPr>
            <a:r>
              <a:rPr lang="tr-TR" b="1" dirty="0">
                <a:solidFill>
                  <a:srgbClr val="C00000"/>
                </a:solidFill>
              </a:rPr>
              <a:t>Steril malzeme pensi: </a:t>
            </a:r>
          </a:p>
          <a:p>
            <a:r>
              <a:rPr lang="tr-TR" b="1" dirty="0"/>
              <a:t>Steril malzeme pensi, steril objelerin taşınmasında kullanılır ve steril bir kap içinde saklanır. </a:t>
            </a:r>
          </a:p>
          <a:p>
            <a:r>
              <a:rPr lang="tr-TR" b="1" dirty="0"/>
              <a:t>Malzeme pensi otoklavda steril edilir, daha sonra kap 2/3'sine kadar uygun oranda hazırlanmış dezenfektan solüsyon ile doldurulur. </a:t>
            </a:r>
          </a:p>
        </p:txBody>
      </p:sp>
      <p:pic>
        <p:nvPicPr>
          <p:cNvPr id="17410" name="Picture 2" descr="http://www.medikalblog.net/wp-content/uploads/2012/11/de_bakey_504_2.jpg"/>
          <p:cNvPicPr>
            <a:picLocks noChangeAspect="1" noChangeArrowheads="1"/>
          </p:cNvPicPr>
          <p:nvPr/>
        </p:nvPicPr>
        <p:blipFill rotWithShape="1">
          <a:blip r:embed="rId2">
            <a:extLst>
              <a:ext uri="{28A0092B-C50C-407E-A947-70E740481C1C}">
                <a14:useLocalDpi xmlns:a14="http://schemas.microsoft.com/office/drawing/2010/main" val="0"/>
              </a:ext>
            </a:extLst>
          </a:blip>
          <a:srcRect r="1201" b="5764"/>
          <a:stretch/>
        </p:blipFill>
        <p:spPr bwMode="auto">
          <a:xfrm>
            <a:off x="8112224" y="352071"/>
            <a:ext cx="3844690"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3968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0E023DB-9B1A-457B-BBF3-8CBCD8091607}"/>
              </a:ext>
            </a:extLst>
          </p:cNvPr>
          <p:cNvSpPr>
            <a:spLocks noGrp="1"/>
          </p:cNvSpPr>
          <p:nvPr>
            <p:ph idx="1"/>
          </p:nvPr>
        </p:nvSpPr>
        <p:spPr>
          <a:xfrm>
            <a:off x="3071664" y="2204864"/>
            <a:ext cx="8496944" cy="3627765"/>
          </a:xfrm>
        </p:spPr>
        <p:txBody>
          <a:bodyPr/>
          <a:lstStyle/>
          <a:p>
            <a:r>
              <a:rPr lang="tr-TR" b="1" dirty="0"/>
              <a:t>Pensin ucu aşağıya gelecek şekilde solüsyonlu kap içine yerleştirilir. Pensin ve pens kabının yalnızca solüsyonla temas eden bölümleri steril, diğer bölümleri ise </a:t>
            </a:r>
            <a:r>
              <a:rPr lang="tr-TR" b="1" dirty="0" smtClean="0"/>
              <a:t>anti sterildir</a:t>
            </a:r>
            <a:r>
              <a:rPr lang="tr-TR" b="1" dirty="0"/>
              <a:t>. </a:t>
            </a:r>
          </a:p>
        </p:txBody>
      </p:sp>
    </p:spTree>
    <p:extLst>
      <p:ext uri="{BB962C8B-B14F-4D97-AF65-F5344CB8AC3E}">
        <p14:creationId xmlns:p14="http://schemas.microsoft.com/office/powerpoint/2010/main" val="32827151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FC6CF88-5BF1-4EBA-B08C-D138F85BEC31}"/>
              </a:ext>
            </a:extLst>
          </p:cNvPr>
          <p:cNvSpPr>
            <a:spLocks noGrp="1"/>
          </p:cNvSpPr>
          <p:nvPr>
            <p:ph idx="1"/>
          </p:nvPr>
        </p:nvSpPr>
        <p:spPr>
          <a:xfrm>
            <a:off x="3071664" y="2132856"/>
            <a:ext cx="8424936" cy="3699773"/>
          </a:xfrm>
        </p:spPr>
        <p:txBody>
          <a:bodyPr/>
          <a:lstStyle/>
          <a:p>
            <a:r>
              <a:rPr lang="tr-TR" b="1" dirty="0"/>
              <a:t>Pens ve pens kabı her gün ve </a:t>
            </a:r>
            <a:r>
              <a:rPr lang="tr-TR" b="1" dirty="0" err="1"/>
              <a:t>kontamine</a:t>
            </a:r>
            <a:r>
              <a:rPr lang="tr-TR" b="1" dirty="0"/>
              <a:t> olduğunda yıkanarak yeniden steril edilir. </a:t>
            </a:r>
          </a:p>
          <a:p>
            <a:r>
              <a:rPr lang="tr-TR" b="1" dirty="0"/>
              <a:t>Steril pens kabının üzerine sterilizasyon tarihi, kullanılan dezenfektanın cinsi ve oranını içeren bir etiket yapıştırılır. </a:t>
            </a:r>
          </a:p>
        </p:txBody>
      </p:sp>
    </p:spTree>
    <p:extLst>
      <p:ext uri="{BB962C8B-B14F-4D97-AF65-F5344CB8AC3E}">
        <p14:creationId xmlns:p14="http://schemas.microsoft.com/office/powerpoint/2010/main" val="4215188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2391080"/>
            <a:ext cx="8208912" cy="3441549"/>
          </a:xfrm>
        </p:spPr>
        <p:txBody>
          <a:bodyPr>
            <a:noAutofit/>
          </a:bodyPr>
          <a:lstStyle/>
          <a:p>
            <a:r>
              <a:rPr lang="tr-TR" b="1" dirty="0"/>
              <a:t>Steril pens kabında yalnızca bir pens bulundurulur, </a:t>
            </a:r>
          </a:p>
          <a:p>
            <a:r>
              <a:rPr lang="tr-TR" b="1" dirty="0"/>
              <a:t>Steril pens kabın içine uçları kapatılarak konur ve kabın içinde uçları açık bırakılır, </a:t>
            </a:r>
          </a:p>
          <a:p>
            <a:r>
              <a:rPr lang="tr-TR" b="1" dirty="0"/>
              <a:t>Pens, uçları kapatılarak </a:t>
            </a:r>
            <a:r>
              <a:rPr lang="tr-TR" b="1" dirty="0" err="1"/>
              <a:t>antisteril</a:t>
            </a:r>
            <a:r>
              <a:rPr lang="tr-TR" b="1" dirty="0"/>
              <a:t> bölümlere değdirilmeden çıkarılır,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0416" y="190805"/>
            <a:ext cx="20955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56605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9EE00E2-5109-46D5-B534-2EB02657F527}"/>
              </a:ext>
            </a:extLst>
          </p:cNvPr>
          <p:cNvSpPr>
            <a:spLocks noGrp="1"/>
          </p:cNvSpPr>
          <p:nvPr>
            <p:ph idx="1"/>
          </p:nvPr>
        </p:nvSpPr>
        <p:spPr>
          <a:xfrm>
            <a:off x="3071664" y="2204864"/>
            <a:ext cx="8496944" cy="3627765"/>
          </a:xfrm>
        </p:spPr>
        <p:txBody>
          <a:bodyPr/>
          <a:lstStyle/>
          <a:p>
            <a:r>
              <a:rPr lang="tr-TR" b="1" dirty="0"/>
              <a:t>Ucundaki </a:t>
            </a:r>
            <a:r>
              <a:rPr lang="tr-TR" b="1" dirty="0" err="1"/>
              <a:t>solusyon</a:t>
            </a:r>
            <a:r>
              <a:rPr lang="tr-TR" b="1" dirty="0"/>
              <a:t> damlacıklarının kabın içine düşmesi için bir süre beklenir, </a:t>
            </a:r>
          </a:p>
          <a:p>
            <a:r>
              <a:rPr lang="tr-TR" b="1" dirty="0"/>
              <a:t>Steril pens daima bel seviyesinin üzerinde, görüş alanı içinde ve uçları aşağıya gelecek şekilde tutularak </a:t>
            </a:r>
            <a:r>
              <a:rPr lang="tr-TR" b="1" dirty="0" err="1"/>
              <a:t>kontaminasyonu</a:t>
            </a:r>
            <a:r>
              <a:rPr lang="tr-TR" b="1" dirty="0"/>
              <a:t> önlenmiş olur, </a:t>
            </a:r>
          </a:p>
        </p:txBody>
      </p:sp>
    </p:spTree>
    <p:extLst>
      <p:ext uri="{BB962C8B-B14F-4D97-AF65-F5344CB8AC3E}">
        <p14:creationId xmlns:p14="http://schemas.microsoft.com/office/powerpoint/2010/main" val="26671507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1346</TotalTime>
  <Words>6646</Words>
  <Application>Microsoft Office PowerPoint</Application>
  <PresentationFormat>Geniş ekran</PresentationFormat>
  <Paragraphs>501</Paragraphs>
  <Slides>250</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250</vt:i4>
      </vt:variant>
    </vt:vector>
  </HeadingPairs>
  <TitlesOfParts>
    <vt:vector size="260" baseType="lpstr">
      <vt:lpstr>Arial</vt:lpstr>
      <vt:lpstr>Calibri</vt:lpstr>
      <vt:lpstr>Century Gothic</vt:lpstr>
      <vt:lpstr>Montserrat-Black</vt:lpstr>
      <vt:lpstr>Montserrat-ExtraBold</vt:lpstr>
      <vt:lpstr>Montserrat-Medium</vt:lpstr>
      <vt:lpstr>Montserrat-SemiBold</vt:lpstr>
      <vt:lpstr>Wingdings</vt:lpstr>
      <vt:lpstr>Wingdings 2</vt:lpstr>
      <vt:lpstr>Austin</vt:lpstr>
      <vt:lpstr>PowerPoint Sunusu</vt:lpstr>
      <vt:lpstr>PowerPoint Sunusu</vt:lpstr>
      <vt:lpstr>PowerPoint Sunusu</vt:lpstr>
      <vt:lpstr>  Cerrahi </vt:lpstr>
      <vt:lpstr>PowerPoint Sunusu</vt:lpstr>
      <vt:lpstr>PowerPoint Sunusu</vt:lpstr>
      <vt:lpstr>PowerPoint Sunusu</vt:lpstr>
      <vt:lpstr>PowerPoint Sunusu</vt:lpstr>
      <vt:lpstr>PowerPoint Sunusu</vt:lpstr>
      <vt:lpstr>Cerrahi Gerektiren Durumlar</vt:lpstr>
      <vt:lpstr>Cerrahi Gerektiren Durumlar</vt:lpstr>
      <vt:lpstr>PowerPoint Sunusu</vt:lpstr>
      <vt:lpstr>PowerPoint Sunusu</vt:lpstr>
      <vt:lpstr>PowerPoint Sunusu</vt:lpstr>
      <vt:lpstr>PowerPoint Sunusu</vt:lpstr>
      <vt:lpstr>Cerrahinin Sınıflandırılması </vt:lpstr>
      <vt:lpstr>Amaçlarına Göre Cerrahinin Sınıflandırılması </vt:lpstr>
      <vt:lpstr>PowerPoint Sunusu</vt:lpstr>
      <vt:lpstr>PowerPoint Sunusu</vt:lpstr>
      <vt:lpstr>PowerPoint Sunusu</vt:lpstr>
      <vt:lpstr>PowerPoint Sunusu</vt:lpstr>
      <vt:lpstr>Hasta Üzerinde Oluşturduğu Riske Göre Cerrahinin Sınıflandırılması </vt:lpstr>
      <vt:lpstr>PowerPoint Sunusu</vt:lpstr>
      <vt:lpstr>PowerPoint Sunusu</vt:lpstr>
      <vt:lpstr>Acil ve Zorunlu Oluşuna Göre  Cerrahinin Sınıflandırılması </vt:lpstr>
      <vt:lpstr>PowerPoint Sunusu</vt:lpstr>
      <vt:lpstr>Cerrahinin Vücudun Değişik Organlarıyla İlgilenen Dalları Vardır. Bunlar; </vt:lpstr>
      <vt:lpstr>Cerrahinin Hasta Üzerine Etkisi </vt:lpstr>
      <vt:lpstr>PowerPoint Sunusu</vt:lpstr>
      <vt:lpstr>Ameliyata karşı Stres  Tepkisinin Oluşması:</vt:lpstr>
      <vt:lpstr>PowerPoint Sunusu</vt:lpstr>
      <vt:lpstr>PowerPoint Sunusu</vt:lpstr>
      <vt:lpstr>PowerPoint Sunusu</vt:lpstr>
      <vt:lpstr>PowerPoint Sunusu</vt:lpstr>
      <vt:lpstr>PowerPoint Sunusu</vt:lpstr>
      <vt:lpstr>PowerPoint Sunusu</vt:lpstr>
      <vt:lpstr>PowerPoint Sunusu</vt:lpstr>
      <vt:lpstr>PowerPoint Sunusu</vt:lpstr>
      <vt:lpstr>Cerrahi Hemşireliğinde Temel Teorik Kavramlar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Ağrı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Akut Ağrı</vt:lpstr>
      <vt:lpstr>PowerPoint Sunusu</vt:lpstr>
      <vt:lpstr>PowerPoint Sunusu</vt:lpstr>
      <vt:lpstr>PowerPoint Sunusu</vt:lpstr>
      <vt:lpstr>PowerPoint Sunusu</vt:lpstr>
      <vt:lpstr>Kronik Ağrı</vt:lpstr>
      <vt:lpstr>PowerPoint Sunusu</vt:lpstr>
      <vt:lpstr>PowerPoint Sunusu</vt:lpstr>
      <vt:lpstr>PowerPoint Sunusu</vt:lpstr>
      <vt:lpstr>Kaynaklandığı Bölgeye Göre, Ağrı Sınıflandırması;</vt:lpstr>
      <vt:lpstr>PowerPoint Sunusu</vt:lpstr>
      <vt:lpstr>PowerPoint Sunusu</vt:lpstr>
      <vt:lpstr>Mekanizmalarına Göre, Ağrı Sınıflandırması:</vt:lpstr>
      <vt:lpstr>PowerPoint Sunusu</vt:lpstr>
      <vt:lpstr>PowerPoint Sunusu</vt:lpstr>
      <vt:lpstr>PowerPoint Sunusu</vt:lpstr>
      <vt:lpstr>PowerPoint Sunusu</vt:lpstr>
      <vt:lpstr>Cerrahi Aseptik Teknikler</vt:lpstr>
      <vt:lpstr>PowerPoint Sunusu</vt:lpstr>
      <vt:lpstr>Tıbbi Asepsi</vt:lpstr>
      <vt:lpstr>Cerrahi Asepsi</vt:lpstr>
      <vt:lpstr>PowerPoint Sunusu</vt:lpstr>
      <vt:lpstr>PowerPoint Sunusu</vt:lpstr>
      <vt:lpstr>Cerrahi Asepsi İlkeleri </vt:lpstr>
      <vt:lpstr>PowerPoint Sunusu</vt:lpstr>
      <vt:lpstr>PowerPoint Sunusu</vt:lpstr>
      <vt:lpstr>PowerPoint Sunusu</vt:lpstr>
      <vt:lpstr>PowerPoint Sunusu</vt:lpstr>
      <vt:lpstr>Cerrahi Asepsi Uygulamalarında Temel Hemşirelik İlkeleri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TRAVMAYA KARŞI BEDENİN KORUYUCU TEPKİSİ </vt:lpstr>
      <vt:lpstr>Travma</vt:lpstr>
      <vt:lpstr>  İnflamasyon </vt:lpstr>
      <vt:lpstr>PowerPoint Sunusu</vt:lpstr>
      <vt:lpstr>PowerPoint Sunusu</vt:lpstr>
      <vt:lpstr>PowerPoint Sunusu</vt:lpstr>
      <vt:lpstr>PowerPoint Sunusu</vt:lpstr>
      <vt:lpstr>İnflamasyonun Tipik Beş Belirtisi vardır:  </vt:lpstr>
      <vt:lpstr>PowerPoint Sunusu</vt:lpstr>
      <vt:lpstr>PowerPoint Sunusu</vt:lpstr>
      <vt:lpstr>PowerPoint Sunusu</vt:lpstr>
      <vt:lpstr>PowerPoint Sunusu</vt:lpstr>
      <vt:lpstr>PowerPoint Sunusu</vt:lpstr>
      <vt:lpstr>Yaralar ve Yara Tipleri </vt:lpstr>
      <vt:lpstr>PowerPoint Sunusu</vt:lpstr>
      <vt:lpstr>PowerPoint Sunusu</vt:lpstr>
      <vt:lpstr> Deri bütünlüğüne göre yaralar:</vt:lpstr>
      <vt:lpstr>PowerPoint Sunusu</vt:lpstr>
      <vt:lpstr>PowerPoint Sunusu</vt:lpstr>
      <vt:lpstr>İnsizyon ve İnsizyon Tipieri </vt:lpstr>
      <vt:lpstr>Özel Cerrahi Enfeksiyonlar </vt:lpstr>
      <vt:lpstr>PowerPoint Sunusu</vt:lpstr>
      <vt:lpstr>PowerPoint Sunusu</vt:lpstr>
      <vt:lpstr>PowerPoint Sunusu</vt:lpstr>
      <vt:lpstr>PowerPoint Sunusu</vt:lpstr>
      <vt:lpstr>PowerPoint Sunusu</vt:lpstr>
      <vt:lpstr>PowerPoint Sunusu</vt:lpstr>
      <vt:lpstr>Cerrahi Yaralar Enfeksiyon Riski Açısından Dört Ana Grupta İncelenir.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Cerrahi Enfeksiyonu Önlemek İçin Alınacak Önlemler Şunlardır: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Cerrahi Enfeksiyonlarda Genel Belirtiler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Pansuman Yapma Tekniği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CERRAHİ HEMŞİRELİĞİNE GİRİŞ</dc:title>
  <dc:creator>SONY</dc:creator>
  <cp:lastModifiedBy>mrashidi</cp:lastModifiedBy>
  <cp:revision>168</cp:revision>
  <dcterms:created xsi:type="dcterms:W3CDTF">2014-09-16T14:23:48Z</dcterms:created>
  <dcterms:modified xsi:type="dcterms:W3CDTF">2023-02-20T11:05:03Z</dcterms:modified>
</cp:coreProperties>
</file>