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4.xml" ContentType="application/vnd.openxmlformats-officedocument.theme+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 id="2147483803" r:id="rId2"/>
    <p:sldMasterId id="2147483820" r:id="rId3"/>
    <p:sldMasterId id="2147483843" r:id="rId4"/>
    <p:sldMasterId id="2147483866" r:id="rId5"/>
  </p:sldMasterIdLst>
  <p:notesMasterIdLst>
    <p:notesMasterId r:id="rId95"/>
  </p:notesMasterIdLst>
  <p:sldIdLst>
    <p:sldId id="256" r:id="rId6"/>
    <p:sldId id="317" r:id="rId7"/>
    <p:sldId id="318" r:id="rId8"/>
    <p:sldId id="319" r:id="rId9"/>
    <p:sldId id="320" r:id="rId10"/>
    <p:sldId id="380" r:id="rId11"/>
    <p:sldId id="321" r:id="rId12"/>
    <p:sldId id="322" r:id="rId13"/>
    <p:sldId id="323" r:id="rId14"/>
    <p:sldId id="324" r:id="rId15"/>
    <p:sldId id="325" r:id="rId16"/>
    <p:sldId id="326" r:id="rId17"/>
    <p:sldId id="327" r:id="rId18"/>
    <p:sldId id="328" r:id="rId19"/>
    <p:sldId id="329" r:id="rId20"/>
    <p:sldId id="330" r:id="rId21"/>
    <p:sldId id="331" r:id="rId22"/>
    <p:sldId id="332" r:id="rId23"/>
    <p:sldId id="333" r:id="rId24"/>
    <p:sldId id="334" r:id="rId25"/>
    <p:sldId id="335" r:id="rId26"/>
    <p:sldId id="336" r:id="rId27"/>
    <p:sldId id="337" r:id="rId28"/>
    <p:sldId id="338" r:id="rId29"/>
    <p:sldId id="339" r:id="rId30"/>
    <p:sldId id="340" r:id="rId31"/>
    <p:sldId id="341" r:id="rId32"/>
    <p:sldId id="342" r:id="rId33"/>
    <p:sldId id="343" r:id="rId34"/>
    <p:sldId id="344" r:id="rId35"/>
    <p:sldId id="345" r:id="rId36"/>
    <p:sldId id="346" r:id="rId37"/>
    <p:sldId id="347" r:id="rId38"/>
    <p:sldId id="389" r:id="rId39"/>
    <p:sldId id="348" r:id="rId40"/>
    <p:sldId id="349" r:id="rId41"/>
    <p:sldId id="350" r:id="rId42"/>
    <p:sldId id="351" r:id="rId43"/>
    <p:sldId id="352" r:id="rId44"/>
    <p:sldId id="353" r:id="rId45"/>
    <p:sldId id="354" r:id="rId46"/>
    <p:sldId id="355" r:id="rId47"/>
    <p:sldId id="390" r:id="rId48"/>
    <p:sldId id="391" r:id="rId49"/>
    <p:sldId id="356" r:id="rId50"/>
    <p:sldId id="357" r:id="rId51"/>
    <p:sldId id="358" r:id="rId52"/>
    <p:sldId id="359" r:id="rId53"/>
    <p:sldId id="360" r:id="rId54"/>
    <p:sldId id="361" r:id="rId55"/>
    <p:sldId id="362" r:id="rId56"/>
    <p:sldId id="363" r:id="rId57"/>
    <p:sldId id="364" r:id="rId58"/>
    <p:sldId id="365" r:id="rId59"/>
    <p:sldId id="394" r:id="rId60"/>
    <p:sldId id="395" r:id="rId61"/>
    <p:sldId id="396" r:id="rId62"/>
    <p:sldId id="397" r:id="rId63"/>
    <p:sldId id="366" r:id="rId64"/>
    <p:sldId id="367" r:id="rId65"/>
    <p:sldId id="368" r:id="rId66"/>
    <p:sldId id="369" r:id="rId67"/>
    <p:sldId id="370" r:id="rId68"/>
    <p:sldId id="371" r:id="rId69"/>
    <p:sldId id="372" r:id="rId70"/>
    <p:sldId id="373" r:id="rId71"/>
    <p:sldId id="374" r:id="rId72"/>
    <p:sldId id="375" r:id="rId73"/>
    <p:sldId id="376" r:id="rId74"/>
    <p:sldId id="377" r:id="rId75"/>
    <p:sldId id="378" r:id="rId76"/>
    <p:sldId id="379" r:id="rId77"/>
    <p:sldId id="400" r:id="rId78"/>
    <p:sldId id="401" r:id="rId79"/>
    <p:sldId id="402" r:id="rId80"/>
    <p:sldId id="258" r:id="rId81"/>
    <p:sldId id="381" r:id="rId82"/>
    <p:sldId id="382" r:id="rId83"/>
    <p:sldId id="383" r:id="rId84"/>
    <p:sldId id="384" r:id="rId85"/>
    <p:sldId id="385" r:id="rId86"/>
    <p:sldId id="386" r:id="rId87"/>
    <p:sldId id="387" r:id="rId88"/>
    <p:sldId id="388" r:id="rId89"/>
    <p:sldId id="260" r:id="rId90"/>
    <p:sldId id="261" r:id="rId91"/>
    <p:sldId id="262" r:id="rId92"/>
    <p:sldId id="392" r:id="rId93"/>
    <p:sldId id="393" r:id="rId9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84" Type="http://schemas.openxmlformats.org/officeDocument/2006/relationships/slide" Target="slides/slide79.xml"/><Relationship Id="rId89" Type="http://schemas.openxmlformats.org/officeDocument/2006/relationships/slide" Target="slides/slide84.xml"/><Relationship Id="rId16" Type="http://schemas.openxmlformats.org/officeDocument/2006/relationships/slide" Target="slides/slide11.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slide" Target="slides/slide32.xml"/><Relationship Id="rId53" Type="http://schemas.openxmlformats.org/officeDocument/2006/relationships/slide" Target="slides/slide48.xml"/><Relationship Id="rId58" Type="http://schemas.openxmlformats.org/officeDocument/2006/relationships/slide" Target="slides/slide53.xml"/><Relationship Id="rId74" Type="http://schemas.openxmlformats.org/officeDocument/2006/relationships/slide" Target="slides/slide69.xml"/><Relationship Id="rId79" Type="http://schemas.openxmlformats.org/officeDocument/2006/relationships/slide" Target="slides/slide74.xml"/><Relationship Id="rId5" Type="http://schemas.openxmlformats.org/officeDocument/2006/relationships/slideMaster" Target="slideMasters/slideMaster5.xml"/><Relationship Id="rId90" Type="http://schemas.openxmlformats.org/officeDocument/2006/relationships/slide" Target="slides/slide85.xml"/><Relationship Id="rId95" Type="http://schemas.openxmlformats.org/officeDocument/2006/relationships/notesMaster" Target="notesMasters/notesMaster1.xml"/><Relationship Id="rId22" Type="http://schemas.openxmlformats.org/officeDocument/2006/relationships/slide" Target="slides/slide17.xml"/><Relationship Id="rId27" Type="http://schemas.openxmlformats.org/officeDocument/2006/relationships/slide" Target="slides/slide22.xml"/><Relationship Id="rId43" Type="http://schemas.openxmlformats.org/officeDocument/2006/relationships/slide" Target="slides/slide38.xml"/><Relationship Id="rId48" Type="http://schemas.openxmlformats.org/officeDocument/2006/relationships/slide" Target="slides/slide43.xml"/><Relationship Id="rId64" Type="http://schemas.openxmlformats.org/officeDocument/2006/relationships/slide" Target="slides/slide59.xml"/><Relationship Id="rId69" Type="http://schemas.openxmlformats.org/officeDocument/2006/relationships/slide" Target="slides/slide64.xml"/><Relationship Id="rId80" Type="http://schemas.openxmlformats.org/officeDocument/2006/relationships/slide" Target="slides/slide75.xml"/><Relationship Id="rId85" Type="http://schemas.openxmlformats.org/officeDocument/2006/relationships/slide" Target="slides/slide80.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slide" Target="slides/slide78.xml"/><Relationship Id="rId88" Type="http://schemas.openxmlformats.org/officeDocument/2006/relationships/slide" Target="slides/slide83.xml"/><Relationship Id="rId91" Type="http://schemas.openxmlformats.org/officeDocument/2006/relationships/slide" Target="slides/slide86.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slide" Target="slides/slide81.xml"/><Relationship Id="rId94" Type="http://schemas.openxmlformats.org/officeDocument/2006/relationships/slide" Target="slides/slide89.xml"/><Relationship Id="rId9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97" Type="http://schemas.openxmlformats.org/officeDocument/2006/relationships/viewProps" Target="viewProps.xml"/><Relationship Id="rId7" Type="http://schemas.openxmlformats.org/officeDocument/2006/relationships/slide" Target="slides/slide2.xml"/><Relationship Id="rId71" Type="http://schemas.openxmlformats.org/officeDocument/2006/relationships/slide" Target="slides/slide66.xml"/><Relationship Id="rId92" Type="http://schemas.openxmlformats.org/officeDocument/2006/relationships/slide" Target="slides/slide87.xml"/><Relationship Id="rId2" Type="http://schemas.openxmlformats.org/officeDocument/2006/relationships/slideMaster" Target="slideMasters/slideMaster2.xml"/><Relationship Id="rId29" Type="http://schemas.openxmlformats.org/officeDocument/2006/relationships/slide" Target="slides/slide24.xml"/><Relationship Id="rId24" Type="http://schemas.openxmlformats.org/officeDocument/2006/relationships/slide" Target="slides/slide19.xml"/><Relationship Id="rId40" Type="http://schemas.openxmlformats.org/officeDocument/2006/relationships/slide" Target="slides/slide35.xml"/><Relationship Id="rId45" Type="http://schemas.openxmlformats.org/officeDocument/2006/relationships/slide" Target="slides/slide40.xml"/><Relationship Id="rId66" Type="http://schemas.openxmlformats.org/officeDocument/2006/relationships/slide" Target="slides/slide61.xml"/><Relationship Id="rId87" Type="http://schemas.openxmlformats.org/officeDocument/2006/relationships/slide" Target="slides/slide82.xml"/><Relationship Id="rId61" Type="http://schemas.openxmlformats.org/officeDocument/2006/relationships/slide" Target="slides/slide56.xml"/><Relationship Id="rId82" Type="http://schemas.openxmlformats.org/officeDocument/2006/relationships/slide" Target="slides/slide77.xml"/><Relationship Id="rId19" Type="http://schemas.openxmlformats.org/officeDocument/2006/relationships/slide" Target="slides/slide14.xml"/><Relationship Id="rId14" Type="http://schemas.openxmlformats.org/officeDocument/2006/relationships/slide" Target="slides/slide9.xml"/><Relationship Id="rId30" Type="http://schemas.openxmlformats.org/officeDocument/2006/relationships/slide" Target="slides/slide25.xml"/><Relationship Id="rId35" Type="http://schemas.openxmlformats.org/officeDocument/2006/relationships/slide" Target="slides/slide30.xml"/><Relationship Id="rId56" Type="http://schemas.openxmlformats.org/officeDocument/2006/relationships/slide" Target="slides/slide51.xml"/><Relationship Id="rId77" Type="http://schemas.openxmlformats.org/officeDocument/2006/relationships/slide" Target="slides/slide72.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93" Type="http://schemas.openxmlformats.org/officeDocument/2006/relationships/slide" Target="slides/slide88.xml"/><Relationship Id="rId98"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58E1B9-C5C7-425B-950A-B4C1FE3F0370}" type="datetimeFigureOut">
              <a:rPr lang="tr-TR" smtClean="0"/>
              <a:t>10.04.2020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D54FDF-5D64-4805-A2E8-CF04DFDFEF8A}" type="slidenum">
              <a:rPr lang="tr-TR" smtClean="0"/>
              <a:t>‹#›</a:t>
            </a:fld>
            <a:endParaRPr lang="tr-TR"/>
          </a:p>
        </p:txBody>
      </p:sp>
    </p:spTree>
    <p:extLst>
      <p:ext uri="{BB962C8B-B14F-4D97-AF65-F5344CB8AC3E}">
        <p14:creationId xmlns:p14="http://schemas.microsoft.com/office/powerpoint/2010/main" val="2083441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Not:</a:t>
            </a:r>
            <a:endParaRPr lang="tr-TR" dirty="0"/>
          </a:p>
        </p:txBody>
      </p:sp>
      <p:sp>
        <p:nvSpPr>
          <p:cNvPr id="4" name="3 Slayt Numarası Yer Tutucusu"/>
          <p:cNvSpPr>
            <a:spLocks noGrp="1"/>
          </p:cNvSpPr>
          <p:nvPr>
            <p:ph type="sldNum" sz="quarter" idx="10"/>
          </p:nvPr>
        </p:nvSpPr>
        <p:spPr/>
        <p:txBody>
          <a:bodyPr/>
          <a:lstStyle/>
          <a:p>
            <a:fld id="{EA1ADE5B-CA56-4DC8-895E-705E582EAA99}" type="slidenum">
              <a:rPr lang="tr-TR" smtClean="0"/>
              <a:t>39</a:t>
            </a:fld>
            <a:endParaRPr lang="tr-TR"/>
          </a:p>
        </p:txBody>
      </p:sp>
    </p:spTree>
    <p:extLst>
      <p:ext uri="{BB962C8B-B14F-4D97-AF65-F5344CB8AC3E}">
        <p14:creationId xmlns:p14="http://schemas.microsoft.com/office/powerpoint/2010/main" val="3457801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F5EFC5F-01CB-43A0-9FD2-9F05DD67EF2E}" type="datetimeFigureOut">
              <a:rPr lang="tr-TR" smtClean="0"/>
              <a:t>10.04.2020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4CA8CE6-0D07-4CE5-B7CC-83A3F5631578}" type="slidenum">
              <a:rPr lang="tr-TR" smtClean="0"/>
              <a:t>‹#›</a:t>
            </a:fld>
            <a:endParaRPr lang="tr-TR"/>
          </a:p>
        </p:txBody>
      </p:sp>
    </p:spTree>
    <p:extLst>
      <p:ext uri="{BB962C8B-B14F-4D97-AF65-F5344CB8AC3E}">
        <p14:creationId xmlns:p14="http://schemas.microsoft.com/office/powerpoint/2010/main" val="2325812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F5EFC5F-01CB-43A0-9FD2-9F05DD67EF2E}" type="datetimeFigureOut">
              <a:rPr lang="tr-TR" smtClean="0"/>
              <a:t>10.04.2020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4CA8CE6-0D07-4CE5-B7CC-83A3F5631578}" type="slidenum">
              <a:rPr lang="tr-TR" smtClean="0"/>
              <a:t>‹#›</a:t>
            </a:fld>
            <a:endParaRPr lang="tr-TR"/>
          </a:p>
        </p:txBody>
      </p:sp>
    </p:spTree>
    <p:extLst>
      <p:ext uri="{BB962C8B-B14F-4D97-AF65-F5344CB8AC3E}">
        <p14:creationId xmlns:p14="http://schemas.microsoft.com/office/powerpoint/2010/main" val="3426812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F5EFC5F-01CB-43A0-9FD2-9F05DD67EF2E}" type="datetimeFigureOut">
              <a:rPr lang="tr-TR" smtClean="0"/>
              <a:t>10.04.2020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4CA8CE6-0D07-4CE5-B7CC-83A3F5631578}"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538171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8F5EFC5F-01CB-43A0-9FD2-9F05DD67EF2E}" type="datetimeFigureOut">
              <a:rPr lang="tr-TR" smtClean="0"/>
              <a:t>10.04.2020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4CA8CE6-0D07-4CE5-B7CC-83A3F5631578}" type="slidenum">
              <a:rPr lang="tr-TR" smtClean="0"/>
              <a:t>‹#›</a:t>
            </a:fld>
            <a:endParaRPr lang="tr-TR"/>
          </a:p>
        </p:txBody>
      </p:sp>
    </p:spTree>
    <p:extLst>
      <p:ext uri="{BB962C8B-B14F-4D97-AF65-F5344CB8AC3E}">
        <p14:creationId xmlns:p14="http://schemas.microsoft.com/office/powerpoint/2010/main" val="17682071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8F5EFC5F-01CB-43A0-9FD2-9F05DD67EF2E}" type="datetimeFigureOut">
              <a:rPr lang="tr-TR" smtClean="0"/>
              <a:t>10.04.2020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4CA8CE6-0D07-4CE5-B7CC-83A3F5631578}"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734031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8F5EFC5F-01CB-43A0-9FD2-9F05DD67EF2E}" type="datetimeFigureOut">
              <a:rPr lang="tr-TR" smtClean="0"/>
              <a:t>10.04.2020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4CA8CE6-0D07-4CE5-B7CC-83A3F5631578}" type="slidenum">
              <a:rPr lang="tr-TR" smtClean="0"/>
              <a:t>‹#›</a:t>
            </a:fld>
            <a:endParaRPr lang="tr-TR"/>
          </a:p>
        </p:txBody>
      </p:sp>
    </p:spTree>
    <p:extLst>
      <p:ext uri="{BB962C8B-B14F-4D97-AF65-F5344CB8AC3E}">
        <p14:creationId xmlns:p14="http://schemas.microsoft.com/office/powerpoint/2010/main" val="970933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F5EFC5F-01CB-43A0-9FD2-9F05DD67EF2E}" type="datetimeFigureOut">
              <a:rPr lang="tr-TR" smtClean="0"/>
              <a:t>10.04.2020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4CA8CE6-0D07-4CE5-B7CC-83A3F5631578}" type="slidenum">
              <a:rPr lang="tr-TR" smtClean="0"/>
              <a:t>‹#›</a:t>
            </a:fld>
            <a:endParaRPr lang="tr-TR"/>
          </a:p>
        </p:txBody>
      </p:sp>
    </p:spTree>
    <p:extLst>
      <p:ext uri="{BB962C8B-B14F-4D97-AF65-F5344CB8AC3E}">
        <p14:creationId xmlns:p14="http://schemas.microsoft.com/office/powerpoint/2010/main" val="4304833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F5EFC5F-01CB-43A0-9FD2-9F05DD67EF2E}" type="datetimeFigureOut">
              <a:rPr lang="tr-TR" smtClean="0"/>
              <a:t>10.04.2020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4CA8CE6-0D07-4CE5-B7CC-83A3F5631578}" type="slidenum">
              <a:rPr lang="tr-TR" smtClean="0"/>
              <a:t>‹#›</a:t>
            </a:fld>
            <a:endParaRPr lang="tr-TR"/>
          </a:p>
        </p:txBody>
      </p:sp>
    </p:spTree>
    <p:extLst>
      <p:ext uri="{BB962C8B-B14F-4D97-AF65-F5344CB8AC3E}">
        <p14:creationId xmlns:p14="http://schemas.microsoft.com/office/powerpoint/2010/main" val="16836868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pPr>
              <a:defRPr/>
            </a:pPr>
            <a:endParaRPr lang="tr-TR">
              <a:solidFill>
                <a:srgbClr val="000000"/>
              </a:solidFill>
            </a:endParaRPr>
          </a:p>
        </p:txBody>
      </p:sp>
      <p:sp>
        <p:nvSpPr>
          <p:cNvPr id="5" name="Footer Placeholder 4"/>
          <p:cNvSpPr>
            <a:spLocks noGrp="1"/>
          </p:cNvSpPr>
          <p:nvPr>
            <p:ph type="ftr" sz="quarter" idx="11"/>
          </p:nvPr>
        </p:nvSpPr>
        <p:spPr/>
        <p:txBody>
          <a:bodyPr/>
          <a:lstStyle/>
          <a:p>
            <a:pPr>
              <a:defRPr/>
            </a:pPr>
            <a:endParaRPr lang="tr-TR">
              <a:solidFill>
                <a:srgbClr val="000000"/>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pPr>
              <a:defRPr/>
            </a:pPr>
            <a:fld id="{A7E363AF-FCDD-41AF-AAB3-E18028923EFF}" type="slidenum">
              <a:rPr lang="tr-TR" smtClean="0">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31793516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solidFill>
                <a:srgbClr val="000000"/>
              </a:solidFill>
            </a:endParaRPr>
          </a:p>
        </p:txBody>
      </p:sp>
      <p:sp>
        <p:nvSpPr>
          <p:cNvPr id="5" name="Footer Placeholder 4"/>
          <p:cNvSpPr>
            <a:spLocks noGrp="1"/>
          </p:cNvSpPr>
          <p:nvPr>
            <p:ph type="ftr" sz="quarter" idx="11"/>
          </p:nvPr>
        </p:nvSpPr>
        <p:spPr/>
        <p:txBody>
          <a:bodyPr/>
          <a:lstStyle/>
          <a:p>
            <a:pPr>
              <a:defRPr/>
            </a:pPr>
            <a:endParaRPr lang="tr-TR">
              <a:solidFill>
                <a:srgbClr val="000000"/>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43DFA888-996E-4415-A27E-C9FA6AC30AC8}" type="slidenum">
              <a:rPr lang="tr-TR" smtClean="0">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37764602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a:defRPr/>
            </a:pPr>
            <a:endParaRPr lang="tr-TR">
              <a:solidFill>
                <a:srgbClr val="000000"/>
              </a:solidFill>
            </a:endParaRPr>
          </a:p>
        </p:txBody>
      </p:sp>
      <p:sp>
        <p:nvSpPr>
          <p:cNvPr id="5" name="Footer Placeholder 4"/>
          <p:cNvSpPr>
            <a:spLocks noGrp="1"/>
          </p:cNvSpPr>
          <p:nvPr>
            <p:ph type="ftr" sz="quarter" idx="11"/>
          </p:nvPr>
        </p:nvSpPr>
        <p:spPr/>
        <p:txBody>
          <a:bodyPr/>
          <a:lstStyle/>
          <a:p>
            <a:pPr>
              <a:defRPr/>
            </a:pPr>
            <a:endParaRPr lang="tr-TR">
              <a:solidFill>
                <a:srgbClr val="000000"/>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a:defRPr/>
            </a:pPr>
            <a:fld id="{A35099A5-DE3B-4A77-B514-CE11A0409447}" type="slidenum">
              <a:rPr lang="tr-TR" smtClean="0">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3838175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normAutofit/>
          </a:bodyPr>
          <a:lstStyle>
            <a:lvl1pPr algn="ctr">
              <a:defRPr sz="3600" b="1"/>
            </a:lvl1pPr>
          </a:lstStyle>
          <a:p>
            <a:r>
              <a:rPr lang="tr-TR" dirty="0"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normAutofit/>
          </a:bodyPr>
          <a:lstStyle>
            <a:lvl1pPr>
              <a:defRPr sz="2400">
                <a:latin typeface="+mj-lt"/>
              </a:defRPr>
            </a:lvl1pPr>
            <a:lvl2pPr>
              <a:defRPr sz="2400">
                <a:latin typeface="+mj-lt"/>
              </a:defRPr>
            </a:lvl2pPr>
            <a:lvl3pPr>
              <a:defRPr sz="2400">
                <a:latin typeface="+mj-lt"/>
              </a:defRPr>
            </a:lvl3pPr>
            <a:lvl4pPr>
              <a:defRPr sz="2400">
                <a:latin typeface="+mj-lt"/>
              </a:defRPr>
            </a:lvl4pPr>
            <a:lvl5pPr>
              <a:defRPr sz="2400">
                <a:latin typeface="+mj-lt"/>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8F5EFC5F-01CB-43A0-9FD2-9F05DD67EF2E}" type="datetimeFigureOut">
              <a:rPr lang="tr-TR" smtClean="0"/>
              <a:t>10.04.2020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4CA8CE6-0D07-4CE5-B7CC-83A3F5631578}" type="slidenum">
              <a:rPr lang="tr-TR" smtClean="0"/>
              <a:t>‹#›</a:t>
            </a:fld>
            <a:endParaRPr lang="tr-TR"/>
          </a:p>
        </p:txBody>
      </p:sp>
    </p:spTree>
    <p:extLst>
      <p:ext uri="{BB962C8B-B14F-4D97-AF65-F5344CB8AC3E}">
        <p14:creationId xmlns:p14="http://schemas.microsoft.com/office/powerpoint/2010/main" val="1862348576"/>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a:defRPr/>
            </a:pPr>
            <a:endParaRPr lang="tr-TR">
              <a:solidFill>
                <a:srgbClr val="000000"/>
              </a:solidFill>
            </a:endParaRPr>
          </a:p>
        </p:txBody>
      </p:sp>
      <p:sp>
        <p:nvSpPr>
          <p:cNvPr id="6" name="Footer Placeholder 5"/>
          <p:cNvSpPr>
            <a:spLocks noGrp="1"/>
          </p:cNvSpPr>
          <p:nvPr>
            <p:ph type="ftr" sz="quarter" idx="11"/>
          </p:nvPr>
        </p:nvSpPr>
        <p:spPr/>
        <p:txBody>
          <a:bodyPr/>
          <a:lstStyle/>
          <a:p>
            <a:pPr>
              <a:defRPr/>
            </a:pPr>
            <a:endParaRPr lang="tr-TR">
              <a:solidFill>
                <a:srgbClr val="000000"/>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a:defRPr/>
            </a:pPr>
            <a:fld id="{3C7BCF69-2E14-4AE8-8BEC-E255ECE39A6B}" type="slidenum">
              <a:rPr lang="tr-TR" smtClean="0">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814477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endParaRPr lang="tr-TR">
              <a:solidFill>
                <a:srgbClr val="000000"/>
              </a:solidFill>
            </a:endParaRPr>
          </a:p>
        </p:txBody>
      </p:sp>
      <p:sp>
        <p:nvSpPr>
          <p:cNvPr id="8" name="Footer Placeholder 7"/>
          <p:cNvSpPr>
            <a:spLocks noGrp="1"/>
          </p:cNvSpPr>
          <p:nvPr>
            <p:ph type="ftr" sz="quarter" idx="11"/>
          </p:nvPr>
        </p:nvSpPr>
        <p:spPr/>
        <p:txBody>
          <a:bodyPr/>
          <a:lstStyle/>
          <a:p>
            <a:pPr>
              <a:defRPr/>
            </a:pPr>
            <a:endParaRPr lang="tr-TR">
              <a:solidFill>
                <a:srgbClr val="000000"/>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a:defRPr/>
            </a:pPr>
            <a:fld id="{8EDECA3C-F63F-40D7-B828-B1EAB95ADB73}" type="slidenum">
              <a:rPr lang="tr-TR" smtClean="0">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23618115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a:defRPr/>
            </a:pPr>
            <a:endParaRPr lang="tr-TR">
              <a:solidFill>
                <a:srgbClr val="000000"/>
              </a:solidFill>
            </a:endParaRPr>
          </a:p>
        </p:txBody>
      </p:sp>
      <p:sp>
        <p:nvSpPr>
          <p:cNvPr id="4" name="Footer Placeholder 3"/>
          <p:cNvSpPr>
            <a:spLocks noGrp="1"/>
          </p:cNvSpPr>
          <p:nvPr>
            <p:ph type="ftr" sz="quarter" idx="11"/>
          </p:nvPr>
        </p:nvSpPr>
        <p:spPr/>
        <p:txBody>
          <a:bodyPr/>
          <a:lstStyle/>
          <a:p>
            <a:pPr>
              <a:defRPr/>
            </a:pPr>
            <a:endParaRPr lang="tr-TR">
              <a:solidFill>
                <a:srgbClr val="000000"/>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868DBDB3-2740-46AF-94E9-6E2D1833CD5C}" type="slidenum">
              <a:rPr lang="tr-TR" smtClean="0">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11172491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tr-TR">
              <a:solidFill>
                <a:srgbClr val="000000"/>
              </a:solidFill>
            </a:endParaRPr>
          </a:p>
        </p:txBody>
      </p:sp>
      <p:sp>
        <p:nvSpPr>
          <p:cNvPr id="3" name="Footer Placeholder 2"/>
          <p:cNvSpPr>
            <a:spLocks noGrp="1"/>
          </p:cNvSpPr>
          <p:nvPr>
            <p:ph type="ftr" sz="quarter" idx="11"/>
          </p:nvPr>
        </p:nvSpPr>
        <p:spPr/>
        <p:txBody>
          <a:bodyPr/>
          <a:lstStyle/>
          <a:p>
            <a:pPr>
              <a:defRPr/>
            </a:pPr>
            <a:endParaRPr lang="tr-TR">
              <a:solidFill>
                <a:srgbClr val="000000"/>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A199D11D-13CB-4733-83C1-1C1A81BC29BC}" type="slidenum">
              <a:rPr lang="tr-TR" smtClean="0">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15963424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a:defRPr/>
            </a:pPr>
            <a:endParaRPr lang="tr-TR">
              <a:solidFill>
                <a:srgbClr val="000000"/>
              </a:solidFill>
            </a:endParaRPr>
          </a:p>
        </p:txBody>
      </p:sp>
      <p:sp>
        <p:nvSpPr>
          <p:cNvPr id="6" name="Footer Placeholder 5"/>
          <p:cNvSpPr>
            <a:spLocks noGrp="1"/>
          </p:cNvSpPr>
          <p:nvPr>
            <p:ph type="ftr" sz="quarter" idx="11"/>
          </p:nvPr>
        </p:nvSpPr>
        <p:spPr/>
        <p:txBody>
          <a:bodyPr/>
          <a:lstStyle/>
          <a:p>
            <a:pPr>
              <a:defRPr/>
            </a:pPr>
            <a:endParaRPr lang="tr-TR">
              <a:solidFill>
                <a:srgbClr val="000000"/>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106B6573-4F63-44BA-B3C2-CC26FDF7B01A}" type="slidenum">
              <a:rPr lang="tr-TR" smtClean="0">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36784788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a:defRPr/>
            </a:pPr>
            <a:endParaRPr lang="tr-TR">
              <a:solidFill>
                <a:srgbClr val="000000"/>
              </a:solidFill>
            </a:endParaRPr>
          </a:p>
        </p:txBody>
      </p:sp>
      <p:sp>
        <p:nvSpPr>
          <p:cNvPr id="6" name="Footer Placeholder 5"/>
          <p:cNvSpPr>
            <a:spLocks noGrp="1"/>
          </p:cNvSpPr>
          <p:nvPr>
            <p:ph type="ftr" sz="quarter" idx="11"/>
          </p:nvPr>
        </p:nvSpPr>
        <p:spPr/>
        <p:txBody>
          <a:bodyPr/>
          <a:lstStyle/>
          <a:p>
            <a:pPr>
              <a:defRPr/>
            </a:pPr>
            <a:endParaRPr lang="tr-TR">
              <a:solidFill>
                <a:srgbClr val="000000"/>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a:defRPr/>
            </a:pPr>
            <a:fld id="{797C03F7-6869-46CD-94D4-DE05D8DBF0E0}" type="slidenum">
              <a:rPr lang="tr-TR" smtClean="0">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1909930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tr-TR">
              <a:solidFill>
                <a:srgbClr val="000000"/>
              </a:solidFill>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tr-TR">
              <a:solidFill>
                <a:srgbClr val="000000"/>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fontAlgn="base">
              <a:spcBef>
                <a:spcPct val="0"/>
              </a:spcBef>
              <a:spcAft>
                <a:spcPct val="0"/>
              </a:spcAft>
              <a:defRPr/>
            </a:pPr>
            <a:fld id="{DE24CA32-C605-4202-8955-E7666F747602}" type="slidenum">
              <a:rPr lang="tr-TR" smtClean="0">
                <a:solidFill>
                  <a:srgbClr val="000000"/>
                </a:solidFill>
              </a:rPr>
              <a:pPr fontAlgn="base">
                <a:spcBef>
                  <a:spcPct val="0"/>
                </a:spcBef>
                <a:spcAft>
                  <a:spcPct val="0"/>
                </a:spcAft>
                <a:defRPr/>
              </a:pPr>
              <a:t>‹#›</a:t>
            </a:fld>
            <a:endParaRPr lang="tr-TR">
              <a:solidFill>
                <a:srgbClr val="000000"/>
              </a:solidFill>
            </a:endParaRPr>
          </a:p>
        </p:txBody>
      </p:sp>
    </p:spTree>
    <p:extLst>
      <p:ext uri="{BB962C8B-B14F-4D97-AF65-F5344CB8AC3E}">
        <p14:creationId xmlns:p14="http://schemas.microsoft.com/office/powerpoint/2010/main" val="17864475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tr-TR">
              <a:solidFill>
                <a:srgbClr val="000000"/>
              </a:solidFill>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tr-TR">
              <a:solidFill>
                <a:srgbClr val="000000"/>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fontAlgn="base">
              <a:spcBef>
                <a:spcPct val="0"/>
              </a:spcBef>
              <a:spcAft>
                <a:spcPct val="0"/>
              </a:spcAft>
              <a:defRPr/>
            </a:pPr>
            <a:fld id="{DE24CA32-C605-4202-8955-E7666F747602}" type="slidenum">
              <a:rPr lang="tr-TR" smtClean="0">
                <a:solidFill>
                  <a:srgbClr val="000000"/>
                </a:solidFill>
              </a:rPr>
              <a:pPr fontAlgn="base">
                <a:spcBef>
                  <a:spcPct val="0"/>
                </a:spcBef>
                <a:spcAft>
                  <a:spcPct val="0"/>
                </a:spcAft>
                <a:defRPr/>
              </a:pPr>
              <a:t>‹#›</a:t>
            </a:fld>
            <a:endParaRPr lang="tr-TR">
              <a:solidFill>
                <a:srgbClr val="000000"/>
              </a:solidFill>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583278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pPr fontAlgn="base">
              <a:spcBef>
                <a:spcPct val="0"/>
              </a:spcBef>
              <a:spcAft>
                <a:spcPct val="0"/>
              </a:spcAft>
              <a:defRPr/>
            </a:pPr>
            <a:endParaRPr lang="tr-TR">
              <a:solidFill>
                <a:srgbClr val="000000"/>
              </a:solidFill>
            </a:endParaRPr>
          </a:p>
        </p:txBody>
      </p:sp>
      <p:sp>
        <p:nvSpPr>
          <p:cNvPr id="6" name="Footer Placeholder 5"/>
          <p:cNvSpPr>
            <a:spLocks noGrp="1"/>
          </p:cNvSpPr>
          <p:nvPr>
            <p:ph type="ftr" sz="quarter" idx="11"/>
          </p:nvPr>
        </p:nvSpPr>
        <p:spPr/>
        <p:txBody>
          <a:bodyPr/>
          <a:lstStyle/>
          <a:p>
            <a:pPr fontAlgn="base">
              <a:spcBef>
                <a:spcPct val="0"/>
              </a:spcBef>
              <a:spcAft>
                <a:spcPct val="0"/>
              </a:spcAft>
              <a:defRPr/>
            </a:pPr>
            <a:endParaRPr lang="tr-TR">
              <a:solidFill>
                <a:srgbClr val="000000"/>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fontAlgn="base">
              <a:spcBef>
                <a:spcPct val="0"/>
              </a:spcBef>
              <a:spcAft>
                <a:spcPct val="0"/>
              </a:spcAft>
              <a:defRPr/>
            </a:pPr>
            <a:fld id="{DE24CA32-C605-4202-8955-E7666F747602}" type="slidenum">
              <a:rPr lang="tr-TR" smtClean="0">
                <a:solidFill>
                  <a:srgbClr val="000000"/>
                </a:solidFill>
              </a:rPr>
              <a:pPr fontAlgn="base">
                <a:spcBef>
                  <a:spcPct val="0"/>
                </a:spcBef>
                <a:spcAft>
                  <a:spcPct val="0"/>
                </a:spcAft>
                <a:defRPr/>
              </a:pPr>
              <a:t>‹#›</a:t>
            </a:fld>
            <a:endParaRPr lang="tr-TR">
              <a:solidFill>
                <a:srgbClr val="000000"/>
              </a:solidFill>
            </a:endParaRPr>
          </a:p>
        </p:txBody>
      </p:sp>
    </p:spTree>
    <p:extLst>
      <p:ext uri="{BB962C8B-B14F-4D97-AF65-F5344CB8AC3E}">
        <p14:creationId xmlns:p14="http://schemas.microsoft.com/office/powerpoint/2010/main" val="41174420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pPr fontAlgn="base">
              <a:spcBef>
                <a:spcPct val="0"/>
              </a:spcBef>
              <a:spcAft>
                <a:spcPct val="0"/>
              </a:spcAft>
              <a:defRPr/>
            </a:pPr>
            <a:endParaRPr lang="tr-TR">
              <a:solidFill>
                <a:srgbClr val="000000"/>
              </a:solidFill>
            </a:endParaRPr>
          </a:p>
        </p:txBody>
      </p:sp>
      <p:sp>
        <p:nvSpPr>
          <p:cNvPr id="6" name="Footer Placeholder 5"/>
          <p:cNvSpPr>
            <a:spLocks noGrp="1"/>
          </p:cNvSpPr>
          <p:nvPr>
            <p:ph type="ftr" sz="quarter" idx="11"/>
          </p:nvPr>
        </p:nvSpPr>
        <p:spPr/>
        <p:txBody>
          <a:bodyPr/>
          <a:lstStyle/>
          <a:p>
            <a:pPr fontAlgn="base">
              <a:spcBef>
                <a:spcPct val="0"/>
              </a:spcBef>
              <a:spcAft>
                <a:spcPct val="0"/>
              </a:spcAft>
              <a:defRPr/>
            </a:pPr>
            <a:endParaRPr lang="tr-TR">
              <a:solidFill>
                <a:srgbClr val="000000"/>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fontAlgn="base">
              <a:spcBef>
                <a:spcPct val="0"/>
              </a:spcBef>
              <a:spcAft>
                <a:spcPct val="0"/>
              </a:spcAft>
              <a:defRPr/>
            </a:pPr>
            <a:fld id="{DE24CA32-C605-4202-8955-E7666F747602}" type="slidenum">
              <a:rPr lang="tr-TR" smtClean="0">
                <a:solidFill>
                  <a:srgbClr val="000000"/>
                </a:solidFill>
              </a:rPr>
              <a:pPr fontAlgn="base">
                <a:spcBef>
                  <a:spcPct val="0"/>
                </a:spcBef>
                <a:spcAft>
                  <a:spcPct val="0"/>
                </a:spcAft>
                <a:defRPr/>
              </a:pPr>
              <a:t>‹#›</a:t>
            </a:fld>
            <a:endParaRPr lang="tr-TR">
              <a:solidFill>
                <a:srgbClr val="000000"/>
              </a:solidFill>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69861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F5EFC5F-01CB-43A0-9FD2-9F05DD67EF2E}" type="datetimeFigureOut">
              <a:rPr lang="tr-TR" smtClean="0"/>
              <a:t>10.04.2020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4CA8CE6-0D07-4CE5-B7CC-83A3F5631578}" type="slidenum">
              <a:rPr lang="tr-TR" smtClean="0"/>
              <a:t>‹#›</a:t>
            </a:fld>
            <a:endParaRPr lang="tr-TR"/>
          </a:p>
        </p:txBody>
      </p:sp>
    </p:spTree>
    <p:extLst>
      <p:ext uri="{BB962C8B-B14F-4D97-AF65-F5344CB8AC3E}">
        <p14:creationId xmlns:p14="http://schemas.microsoft.com/office/powerpoint/2010/main" val="299141197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pPr fontAlgn="base">
              <a:spcBef>
                <a:spcPct val="0"/>
              </a:spcBef>
              <a:spcAft>
                <a:spcPct val="0"/>
              </a:spcAft>
              <a:defRPr/>
            </a:pPr>
            <a:endParaRPr lang="tr-TR">
              <a:solidFill>
                <a:srgbClr val="000000"/>
              </a:solidFill>
            </a:endParaRPr>
          </a:p>
        </p:txBody>
      </p:sp>
      <p:sp>
        <p:nvSpPr>
          <p:cNvPr id="6" name="Footer Placeholder 5"/>
          <p:cNvSpPr>
            <a:spLocks noGrp="1"/>
          </p:cNvSpPr>
          <p:nvPr>
            <p:ph type="ftr" sz="quarter" idx="11"/>
          </p:nvPr>
        </p:nvSpPr>
        <p:spPr/>
        <p:txBody>
          <a:bodyPr/>
          <a:lstStyle/>
          <a:p>
            <a:pPr fontAlgn="base">
              <a:spcBef>
                <a:spcPct val="0"/>
              </a:spcBef>
              <a:spcAft>
                <a:spcPct val="0"/>
              </a:spcAft>
              <a:defRPr/>
            </a:pPr>
            <a:endParaRPr lang="tr-TR">
              <a:solidFill>
                <a:srgbClr val="000000"/>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fontAlgn="base">
              <a:spcBef>
                <a:spcPct val="0"/>
              </a:spcBef>
              <a:spcAft>
                <a:spcPct val="0"/>
              </a:spcAft>
              <a:defRPr/>
            </a:pPr>
            <a:fld id="{DE24CA32-C605-4202-8955-E7666F747602}" type="slidenum">
              <a:rPr lang="tr-TR" smtClean="0">
                <a:solidFill>
                  <a:srgbClr val="000000"/>
                </a:solidFill>
              </a:rPr>
              <a:pPr fontAlgn="base">
                <a:spcBef>
                  <a:spcPct val="0"/>
                </a:spcBef>
                <a:spcAft>
                  <a:spcPct val="0"/>
                </a:spcAft>
                <a:defRPr/>
              </a:pPr>
              <a:t>‹#›</a:t>
            </a:fld>
            <a:endParaRPr lang="tr-TR">
              <a:solidFill>
                <a:srgbClr val="000000"/>
              </a:solidFill>
            </a:endParaRPr>
          </a:p>
        </p:txBody>
      </p:sp>
    </p:spTree>
    <p:extLst>
      <p:ext uri="{BB962C8B-B14F-4D97-AF65-F5344CB8AC3E}">
        <p14:creationId xmlns:p14="http://schemas.microsoft.com/office/powerpoint/2010/main" val="407137179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solidFill>
                <a:srgbClr val="000000"/>
              </a:solidFill>
            </a:endParaRPr>
          </a:p>
        </p:txBody>
      </p:sp>
      <p:sp>
        <p:nvSpPr>
          <p:cNvPr id="5" name="Footer Placeholder 4"/>
          <p:cNvSpPr>
            <a:spLocks noGrp="1"/>
          </p:cNvSpPr>
          <p:nvPr>
            <p:ph type="ftr" sz="quarter" idx="11"/>
          </p:nvPr>
        </p:nvSpPr>
        <p:spPr/>
        <p:txBody>
          <a:bodyPr/>
          <a:lstStyle/>
          <a:p>
            <a:pPr>
              <a:defRPr/>
            </a:pPr>
            <a:endParaRPr lang="tr-TR">
              <a:solidFill>
                <a:srgbClr val="000000"/>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4D1979F8-D5BA-4FB1-8BB3-506E9FEAA737}" type="slidenum">
              <a:rPr lang="tr-TR" smtClean="0">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107931052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solidFill>
                <a:srgbClr val="000000"/>
              </a:solidFill>
            </a:endParaRPr>
          </a:p>
        </p:txBody>
      </p:sp>
      <p:sp>
        <p:nvSpPr>
          <p:cNvPr id="5" name="Footer Placeholder 4"/>
          <p:cNvSpPr>
            <a:spLocks noGrp="1"/>
          </p:cNvSpPr>
          <p:nvPr>
            <p:ph type="ftr" sz="quarter" idx="11"/>
          </p:nvPr>
        </p:nvSpPr>
        <p:spPr/>
        <p:txBody>
          <a:bodyPr/>
          <a:lstStyle/>
          <a:p>
            <a:pPr>
              <a:defRPr/>
            </a:pPr>
            <a:endParaRPr lang="tr-TR">
              <a:solidFill>
                <a:srgbClr val="000000"/>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448222E9-3169-4A2B-B77C-82624C25E29D}" type="slidenum">
              <a:rPr lang="tr-TR" smtClean="0">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1011717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346179985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179854129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274882544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257258088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338214867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408814908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4065420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F5EFC5F-01CB-43A0-9FD2-9F05DD67EF2E}" type="datetimeFigureOut">
              <a:rPr lang="tr-TR" smtClean="0"/>
              <a:t>10.04.2020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4CA8CE6-0D07-4CE5-B7CC-83A3F5631578}" type="slidenum">
              <a:rPr lang="tr-TR" smtClean="0"/>
              <a:t>‹#›</a:t>
            </a:fld>
            <a:endParaRPr lang="tr-TR"/>
          </a:p>
        </p:txBody>
      </p:sp>
    </p:spTree>
    <p:extLst>
      <p:ext uri="{BB962C8B-B14F-4D97-AF65-F5344CB8AC3E}">
        <p14:creationId xmlns:p14="http://schemas.microsoft.com/office/powerpoint/2010/main" val="39152152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40577175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201992824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330169995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Tree>
    <p:extLst>
      <p:ext uri="{BB962C8B-B14F-4D97-AF65-F5344CB8AC3E}">
        <p14:creationId xmlns:p14="http://schemas.microsoft.com/office/powerpoint/2010/main" val="273347473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163005752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Tree>
    <p:extLst>
      <p:ext uri="{BB962C8B-B14F-4D97-AF65-F5344CB8AC3E}">
        <p14:creationId xmlns:p14="http://schemas.microsoft.com/office/powerpoint/2010/main" val="214216364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326465584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260270430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110149252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xAndTwoObj">
  <p:cSld name="Başlık, Metin ve 2 İçerik">
    <p:spTree>
      <p:nvGrpSpPr>
        <p:cNvPr id="1" name=""/>
        <p:cNvGrpSpPr/>
        <p:nvPr/>
      </p:nvGrpSpPr>
      <p:grpSpPr>
        <a:xfrm>
          <a:off x="0" y="0"/>
          <a:ext cx="0" cy="0"/>
          <a:chOff x="0" y="0"/>
          <a:chExt cx="0" cy="0"/>
        </a:xfrm>
      </p:grpSpPr>
      <p:sp>
        <p:nvSpPr>
          <p:cNvPr id="2" name="Unvan 1"/>
          <p:cNvSpPr>
            <a:spLocks noGrp="1"/>
          </p:cNvSpPr>
          <p:nvPr>
            <p:ph type="title"/>
          </p:nvPr>
        </p:nvSpPr>
        <p:spPr>
          <a:xfrm>
            <a:off x="609600" y="158750"/>
            <a:ext cx="10972800" cy="1258888"/>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609600" y="1600201"/>
            <a:ext cx="53848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0" y="1600201"/>
            <a:ext cx="5384800" cy="21891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197600" y="3941763"/>
            <a:ext cx="5384800" cy="21891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Veri Yer Tutucusu 5"/>
          <p:cNvSpPr>
            <a:spLocks noGrp="1"/>
          </p:cNvSpPr>
          <p:nvPr>
            <p:ph type="dt" sz="half" idx="10"/>
          </p:nvPr>
        </p:nvSpPr>
        <p:spPr>
          <a:xfrm>
            <a:off x="609600" y="6243638"/>
            <a:ext cx="2844800" cy="457200"/>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tr-TR" alt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7" name="Altbilgi Yer Tutucusu 6"/>
          <p:cNvSpPr>
            <a:spLocks noGrp="1"/>
          </p:cNvSpPr>
          <p:nvPr>
            <p:ph type="ftr" sz="quarter" idx="11"/>
          </p:nvPr>
        </p:nvSpPr>
        <p:spPr>
          <a:xfrm>
            <a:off x="4165600" y="6248400"/>
            <a:ext cx="3860800" cy="457200"/>
          </a:xfr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alt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8" name="Slayt Numarası Yer Tutucusu 7"/>
          <p:cNvSpPr>
            <a:spLocks noGrp="1"/>
          </p:cNvSpPr>
          <p:nvPr>
            <p:ph type="sldNum" sz="quarter" idx="12"/>
          </p:nvPr>
        </p:nvSpPr>
        <p:spPr>
          <a:xfrm>
            <a:off x="8737600" y="6243638"/>
            <a:ext cx="2844800" cy="457200"/>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FDA16F8-412C-4998-A7EC-15C7C33647F9}" type="slidenum">
              <a:rPr kumimoji="0" lang="tr-TR" alt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alt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234261944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F5EFC5F-01CB-43A0-9FD2-9F05DD67EF2E}" type="datetimeFigureOut">
              <a:rPr lang="tr-TR" smtClean="0"/>
              <a:t>10.04.2020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4CA8CE6-0D07-4CE5-B7CC-83A3F5631578}" type="slidenum">
              <a:rPr lang="tr-TR" smtClean="0"/>
              <a:t>‹#›</a:t>
            </a:fld>
            <a:endParaRPr lang="tr-TR"/>
          </a:p>
        </p:txBody>
      </p:sp>
    </p:spTree>
    <p:extLst>
      <p:ext uri="{BB962C8B-B14F-4D97-AF65-F5344CB8AC3E}">
        <p14:creationId xmlns:p14="http://schemas.microsoft.com/office/powerpoint/2010/main" val="263003501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Unvan 1"/>
          <p:cNvSpPr>
            <a:spLocks noGrp="1"/>
          </p:cNvSpPr>
          <p:nvPr>
            <p:ph type="title"/>
          </p:nvPr>
        </p:nvSpPr>
        <p:spPr>
          <a:xfrm>
            <a:off x="609600" y="158750"/>
            <a:ext cx="10972800" cy="1258888"/>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609600" y="1600201"/>
            <a:ext cx="53848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609600" y="6243638"/>
            <a:ext cx="2844800" cy="457200"/>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tr-TR" alt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Altbilgi Yer Tutucusu 5"/>
          <p:cNvSpPr>
            <a:spLocks noGrp="1"/>
          </p:cNvSpPr>
          <p:nvPr>
            <p:ph type="ftr" sz="quarter" idx="11"/>
          </p:nvPr>
        </p:nvSpPr>
        <p:spPr>
          <a:xfrm>
            <a:off x="4165600" y="6248400"/>
            <a:ext cx="3860800" cy="457200"/>
          </a:xfr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alt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7" name="Slayt Numarası Yer Tutucusu 6"/>
          <p:cNvSpPr>
            <a:spLocks noGrp="1"/>
          </p:cNvSpPr>
          <p:nvPr>
            <p:ph type="sldNum" sz="quarter" idx="12"/>
          </p:nvPr>
        </p:nvSpPr>
        <p:spPr>
          <a:xfrm>
            <a:off x="8737600" y="6243638"/>
            <a:ext cx="2844800" cy="457200"/>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3FDC22A-5D40-4EAF-AEEB-47349301B957}" type="slidenum">
              <a:rPr kumimoji="0" lang="tr-TR" alt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alt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2734752630"/>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xAndClipArt">
  <p:cSld name="Başlık, Metin ve Küçük Resim">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Küçük Resim Yer Tutucusu"/>
          <p:cNvSpPr>
            <a:spLocks noGrp="1"/>
          </p:cNvSpPr>
          <p:nvPr>
            <p:ph type="clipArt" sz="half" idx="2"/>
          </p:nvPr>
        </p:nvSpPr>
        <p:spPr>
          <a:xfrm>
            <a:off x="6197600" y="1600201"/>
            <a:ext cx="5384800" cy="4525963"/>
          </a:xfrm>
        </p:spPr>
        <p:txBody>
          <a:bodyPr/>
          <a:lstStyle/>
          <a:p>
            <a:pPr lvl="0"/>
            <a:endParaRPr lang="tr-TR" noProof="0" smtClean="0"/>
          </a:p>
        </p:txBody>
      </p:sp>
      <p:sp>
        <p:nvSpPr>
          <p:cNvPr id="5" name="Rectangle 4"/>
          <p:cNvSpPr>
            <a:spLocks noGrp="1" noChangeArrowheads="1"/>
          </p:cNvSpPr>
          <p:nvPr>
            <p:ph type="dt" sz="half" idx="10"/>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D6B83E6-2E58-4D11-A447-2C7616D18BAD}" type="datetime1">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t>Prof.Dr. Sedat Muratlı</a:t>
            </a: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F651736-B7EF-4DB7-A2CB-4858EF421808}"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394018431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609600" y="274639"/>
            <a:ext cx="10972800" cy="58515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
          <p:cNvSpPr>
            <a:spLocks noGrp="1" noChangeArrowheads="1"/>
          </p:cNvSpPr>
          <p:nvPr>
            <p:ph type="dt" sz="half" idx="10"/>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EDEE137-5AA5-48C0-93F5-F303897A62AB}" type="datetime1">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t>Prof.Dr. Sedat Muratlı</a:t>
            </a: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5F17D58-7F49-4994-A3CE-E040F5540A1F}"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295847624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600201"/>
            <a:ext cx="10972800" cy="4525963"/>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790F71A-AF23-41C6-BFC1-ED31740B7AF4}" type="datetime1">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t>Prof.Dr. Sedat Muratlı</a:t>
            </a: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5F59C72-A46B-461A-AA8B-04666C980CD4}"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341549921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Unvan 1"/>
          <p:cNvSpPr>
            <a:spLocks noGrp="1"/>
          </p:cNvSpPr>
          <p:nvPr>
            <p:ph type="title"/>
          </p:nvPr>
        </p:nvSpPr>
        <p:spPr>
          <a:xfrm>
            <a:off x="914400" y="609600"/>
            <a:ext cx="10363200" cy="1143000"/>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914400" y="1981200"/>
            <a:ext cx="10363200" cy="4114800"/>
          </a:xfrm>
        </p:spPr>
        <p:txBody>
          <a:bodyPr/>
          <a:lstStyle/>
          <a:p>
            <a:endParaRPr lang="tr-TR"/>
          </a:p>
        </p:txBody>
      </p:sp>
      <p:sp>
        <p:nvSpPr>
          <p:cNvPr id="4" name="Veri Yer Tutucusu 3"/>
          <p:cNvSpPr>
            <a:spLocks noGrp="1"/>
          </p:cNvSpPr>
          <p:nvPr>
            <p:ph type="dt" sz="half" idx="10"/>
          </p:nvPr>
        </p:nvSpPr>
        <p:spPr>
          <a:xfrm>
            <a:off x="914400" y="6248400"/>
            <a:ext cx="2540000" cy="457200"/>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Altbilgi Yer Tutucusu 4"/>
          <p:cNvSpPr>
            <a:spLocks noGrp="1"/>
          </p:cNvSpPr>
          <p:nvPr>
            <p:ph type="ftr" sz="quarter" idx="11"/>
          </p:nvPr>
        </p:nvSpPr>
        <p:spPr>
          <a:xfrm>
            <a:off x="4165600" y="6248400"/>
            <a:ext cx="3860800" cy="457200"/>
          </a:xfr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Slayt Numarası Yer Tutucusu 5"/>
          <p:cNvSpPr>
            <a:spLocks noGrp="1"/>
          </p:cNvSpPr>
          <p:nvPr>
            <p:ph type="sldNum" sz="quarter" idx="12"/>
          </p:nvPr>
        </p:nvSpPr>
        <p:spPr>
          <a:xfrm>
            <a:off x="8737600" y="6248400"/>
            <a:ext cx="2540000" cy="457200"/>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409BF18-935B-436C-BD49-533414417188}"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210622402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392470899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332920699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385966069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389991517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2637927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F5EFC5F-01CB-43A0-9FD2-9F05DD67EF2E}" type="datetimeFigureOut">
              <a:rPr lang="tr-TR" smtClean="0"/>
              <a:t>10.04.2020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4CA8CE6-0D07-4CE5-B7CC-83A3F5631578}" type="slidenum">
              <a:rPr lang="tr-TR" smtClean="0"/>
              <a:t>‹#›</a:t>
            </a:fld>
            <a:endParaRPr lang="tr-TR"/>
          </a:p>
        </p:txBody>
      </p:sp>
    </p:spTree>
    <p:extLst>
      <p:ext uri="{BB962C8B-B14F-4D97-AF65-F5344CB8AC3E}">
        <p14:creationId xmlns:p14="http://schemas.microsoft.com/office/powerpoint/2010/main" val="388668814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16287252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151201326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136093615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321559999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139669603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Tree>
    <p:extLst>
      <p:ext uri="{BB962C8B-B14F-4D97-AF65-F5344CB8AC3E}">
        <p14:creationId xmlns:p14="http://schemas.microsoft.com/office/powerpoint/2010/main" val="107210934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271757619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Tree>
    <p:extLst>
      <p:ext uri="{BB962C8B-B14F-4D97-AF65-F5344CB8AC3E}">
        <p14:creationId xmlns:p14="http://schemas.microsoft.com/office/powerpoint/2010/main" val="237685697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270417369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1789009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5EFC5F-01CB-43A0-9FD2-9F05DD67EF2E}" type="datetimeFigureOut">
              <a:rPr lang="tr-TR" smtClean="0"/>
              <a:t>10.04.2020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4CA8CE6-0D07-4CE5-B7CC-83A3F5631578}" type="slidenum">
              <a:rPr lang="tr-TR" smtClean="0"/>
              <a:t>‹#›</a:t>
            </a:fld>
            <a:endParaRPr lang="tr-TR"/>
          </a:p>
        </p:txBody>
      </p:sp>
    </p:spTree>
    <p:extLst>
      <p:ext uri="{BB962C8B-B14F-4D97-AF65-F5344CB8AC3E}">
        <p14:creationId xmlns:p14="http://schemas.microsoft.com/office/powerpoint/2010/main" val="98954187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135178622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xAndTwoObj">
  <p:cSld name="Başlık, Metin ve 2 İçerik">
    <p:spTree>
      <p:nvGrpSpPr>
        <p:cNvPr id="1" name=""/>
        <p:cNvGrpSpPr/>
        <p:nvPr/>
      </p:nvGrpSpPr>
      <p:grpSpPr>
        <a:xfrm>
          <a:off x="0" y="0"/>
          <a:ext cx="0" cy="0"/>
          <a:chOff x="0" y="0"/>
          <a:chExt cx="0" cy="0"/>
        </a:xfrm>
      </p:grpSpPr>
      <p:sp>
        <p:nvSpPr>
          <p:cNvPr id="2" name="Unvan 1"/>
          <p:cNvSpPr>
            <a:spLocks noGrp="1"/>
          </p:cNvSpPr>
          <p:nvPr>
            <p:ph type="title"/>
          </p:nvPr>
        </p:nvSpPr>
        <p:spPr>
          <a:xfrm>
            <a:off x="609600" y="158750"/>
            <a:ext cx="10972800" cy="1258888"/>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609600" y="1600201"/>
            <a:ext cx="53848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0" y="1600201"/>
            <a:ext cx="5384800" cy="21891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197600" y="3941763"/>
            <a:ext cx="5384800" cy="21891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Veri Yer Tutucusu 5"/>
          <p:cNvSpPr>
            <a:spLocks noGrp="1"/>
          </p:cNvSpPr>
          <p:nvPr>
            <p:ph type="dt" sz="half" idx="10"/>
          </p:nvPr>
        </p:nvSpPr>
        <p:spPr>
          <a:xfrm>
            <a:off x="609600" y="6243638"/>
            <a:ext cx="2844800" cy="457200"/>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tr-TR" alt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7" name="Altbilgi Yer Tutucusu 6"/>
          <p:cNvSpPr>
            <a:spLocks noGrp="1"/>
          </p:cNvSpPr>
          <p:nvPr>
            <p:ph type="ftr" sz="quarter" idx="11"/>
          </p:nvPr>
        </p:nvSpPr>
        <p:spPr>
          <a:xfrm>
            <a:off x="4165600" y="6248400"/>
            <a:ext cx="3860800" cy="457200"/>
          </a:xfr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alt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8" name="Slayt Numarası Yer Tutucusu 7"/>
          <p:cNvSpPr>
            <a:spLocks noGrp="1"/>
          </p:cNvSpPr>
          <p:nvPr>
            <p:ph type="sldNum" sz="quarter" idx="12"/>
          </p:nvPr>
        </p:nvSpPr>
        <p:spPr>
          <a:xfrm>
            <a:off x="8737600" y="6243638"/>
            <a:ext cx="2844800" cy="457200"/>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FDA16F8-412C-4998-A7EC-15C7C33647F9}" type="slidenum">
              <a:rPr kumimoji="0" lang="tr-TR" alt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alt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3922027644"/>
      </p:ext>
    </p:extLst>
  </p:cSld>
  <p:clrMapOvr>
    <a:masterClrMapping/>
  </p:clrMapOv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Unvan 1"/>
          <p:cNvSpPr>
            <a:spLocks noGrp="1"/>
          </p:cNvSpPr>
          <p:nvPr>
            <p:ph type="title"/>
          </p:nvPr>
        </p:nvSpPr>
        <p:spPr>
          <a:xfrm>
            <a:off x="609600" y="158750"/>
            <a:ext cx="10972800" cy="1258888"/>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609600" y="1600201"/>
            <a:ext cx="53848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609600" y="6243638"/>
            <a:ext cx="2844800" cy="457200"/>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tr-TR" alt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Altbilgi Yer Tutucusu 5"/>
          <p:cNvSpPr>
            <a:spLocks noGrp="1"/>
          </p:cNvSpPr>
          <p:nvPr>
            <p:ph type="ftr" sz="quarter" idx="11"/>
          </p:nvPr>
        </p:nvSpPr>
        <p:spPr>
          <a:xfrm>
            <a:off x="4165600" y="6248400"/>
            <a:ext cx="3860800" cy="457200"/>
          </a:xfr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alt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7" name="Slayt Numarası Yer Tutucusu 6"/>
          <p:cNvSpPr>
            <a:spLocks noGrp="1"/>
          </p:cNvSpPr>
          <p:nvPr>
            <p:ph type="sldNum" sz="quarter" idx="12"/>
          </p:nvPr>
        </p:nvSpPr>
        <p:spPr>
          <a:xfrm>
            <a:off x="8737600" y="6243638"/>
            <a:ext cx="2844800" cy="457200"/>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3FDC22A-5D40-4EAF-AEEB-47349301B957}" type="slidenum">
              <a:rPr kumimoji="0" lang="tr-TR" alt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alt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4028566557"/>
      </p:ext>
    </p:extLst>
  </p:cSld>
  <p:clrMapOvr>
    <a:masterClrMapping/>
  </p:clrMapOv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txAndClipArt">
  <p:cSld name="Başlık, Metin ve Küçük Resim">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Küçük Resim Yer Tutucusu"/>
          <p:cNvSpPr>
            <a:spLocks noGrp="1"/>
          </p:cNvSpPr>
          <p:nvPr>
            <p:ph type="clipArt" sz="half" idx="2"/>
          </p:nvPr>
        </p:nvSpPr>
        <p:spPr>
          <a:xfrm>
            <a:off x="6197600" y="1600201"/>
            <a:ext cx="5384800" cy="4525963"/>
          </a:xfrm>
        </p:spPr>
        <p:txBody>
          <a:bodyPr/>
          <a:lstStyle/>
          <a:p>
            <a:pPr lvl="0"/>
            <a:endParaRPr lang="tr-TR" noProof="0" smtClean="0"/>
          </a:p>
        </p:txBody>
      </p:sp>
      <p:sp>
        <p:nvSpPr>
          <p:cNvPr id="5" name="Rectangle 4"/>
          <p:cNvSpPr>
            <a:spLocks noGrp="1" noChangeArrowheads="1"/>
          </p:cNvSpPr>
          <p:nvPr>
            <p:ph type="dt" sz="half" idx="10"/>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D6B83E6-2E58-4D11-A447-2C7616D18BAD}" type="datetime1">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t>Prof.Dr. Sedat Muratlı</a:t>
            </a: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F651736-B7EF-4DB7-A2CB-4858EF421808}"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76625781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609600" y="274639"/>
            <a:ext cx="10972800" cy="58515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
          <p:cNvSpPr>
            <a:spLocks noGrp="1" noChangeArrowheads="1"/>
          </p:cNvSpPr>
          <p:nvPr>
            <p:ph type="dt" sz="half" idx="10"/>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EDEE137-5AA5-48C0-93F5-F303897A62AB}" type="datetime1">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t>Prof.Dr. Sedat Muratlı</a:t>
            </a: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5F17D58-7F49-4994-A3CE-E040F5540A1F}"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246814936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600201"/>
            <a:ext cx="10972800" cy="4525963"/>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790F71A-AF23-41C6-BFC1-ED31740B7AF4}" type="datetime1">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t>Prof.Dr. Sedat Muratlı</a:t>
            </a: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5F59C72-A46B-461A-AA8B-04666C980CD4}"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204806703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Unvan 1"/>
          <p:cNvSpPr>
            <a:spLocks noGrp="1"/>
          </p:cNvSpPr>
          <p:nvPr>
            <p:ph type="title"/>
          </p:nvPr>
        </p:nvSpPr>
        <p:spPr>
          <a:xfrm>
            <a:off x="914400" y="609600"/>
            <a:ext cx="10363200" cy="1143000"/>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914400" y="1981200"/>
            <a:ext cx="10363200" cy="4114800"/>
          </a:xfrm>
        </p:spPr>
        <p:txBody>
          <a:bodyPr/>
          <a:lstStyle/>
          <a:p>
            <a:endParaRPr lang="tr-TR"/>
          </a:p>
        </p:txBody>
      </p:sp>
      <p:sp>
        <p:nvSpPr>
          <p:cNvPr id="4" name="Veri Yer Tutucusu 3"/>
          <p:cNvSpPr>
            <a:spLocks noGrp="1"/>
          </p:cNvSpPr>
          <p:nvPr>
            <p:ph type="dt" sz="half" idx="10"/>
          </p:nvPr>
        </p:nvSpPr>
        <p:spPr>
          <a:xfrm>
            <a:off x="914400" y="6248400"/>
            <a:ext cx="2540000" cy="457200"/>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Altbilgi Yer Tutucusu 4"/>
          <p:cNvSpPr>
            <a:spLocks noGrp="1"/>
          </p:cNvSpPr>
          <p:nvPr>
            <p:ph type="ftr" sz="quarter" idx="11"/>
          </p:nvPr>
        </p:nvSpPr>
        <p:spPr>
          <a:xfrm>
            <a:off x="4165600" y="6248400"/>
            <a:ext cx="3860800" cy="457200"/>
          </a:xfr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Slayt Numarası Yer Tutucusu 5"/>
          <p:cNvSpPr>
            <a:spLocks noGrp="1"/>
          </p:cNvSpPr>
          <p:nvPr>
            <p:ph type="sldNum" sz="quarter" idx="12"/>
          </p:nvPr>
        </p:nvSpPr>
        <p:spPr>
          <a:xfrm>
            <a:off x="8737600" y="6248400"/>
            <a:ext cx="2540000" cy="457200"/>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409BF18-935B-436C-BD49-533414417188}"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117702174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448993504"/>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219226975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131966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F5EFC5F-01CB-43A0-9FD2-9F05DD67EF2E}" type="datetimeFigureOut">
              <a:rPr lang="tr-TR" smtClean="0"/>
              <a:t>10.04.2020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4CA8CE6-0D07-4CE5-B7CC-83A3F5631578}" type="slidenum">
              <a:rPr lang="tr-TR" smtClean="0"/>
              <a:t>‹#›</a:t>
            </a:fld>
            <a:endParaRPr lang="tr-TR"/>
          </a:p>
        </p:txBody>
      </p:sp>
    </p:spTree>
    <p:extLst>
      <p:ext uri="{BB962C8B-B14F-4D97-AF65-F5344CB8AC3E}">
        <p14:creationId xmlns:p14="http://schemas.microsoft.com/office/powerpoint/2010/main" val="15536740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100236732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90202635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206662270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4154198325"/>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4008899146"/>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1948357174"/>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198873332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Tree>
    <p:extLst>
      <p:ext uri="{BB962C8B-B14F-4D97-AF65-F5344CB8AC3E}">
        <p14:creationId xmlns:p14="http://schemas.microsoft.com/office/powerpoint/2010/main" val="194410053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3504877817"/>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A53010"/>
                </a:solidFill>
                <a:effectLst/>
                <a:uLnTx/>
                <a:uFillTx/>
                <a:latin typeface="Arial"/>
                <a:ea typeface="+mn-ea"/>
                <a:cs typeface="+mn-cs"/>
              </a:rPr>
              <a:t>”</a:t>
            </a:r>
          </a:p>
        </p:txBody>
      </p:sp>
    </p:spTree>
    <p:extLst>
      <p:ext uri="{BB962C8B-B14F-4D97-AF65-F5344CB8AC3E}">
        <p14:creationId xmlns:p14="http://schemas.microsoft.com/office/powerpoint/2010/main" val="1695537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F5EFC5F-01CB-43A0-9FD2-9F05DD67EF2E}" type="datetimeFigureOut">
              <a:rPr lang="tr-TR" smtClean="0"/>
              <a:t>10.04.2020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4CA8CE6-0D07-4CE5-B7CC-83A3F5631578}" type="slidenum">
              <a:rPr lang="tr-TR" smtClean="0"/>
              <a:t>‹#›</a:t>
            </a:fld>
            <a:endParaRPr lang="tr-TR"/>
          </a:p>
        </p:txBody>
      </p:sp>
    </p:spTree>
    <p:extLst>
      <p:ext uri="{BB962C8B-B14F-4D97-AF65-F5344CB8AC3E}">
        <p14:creationId xmlns:p14="http://schemas.microsoft.com/office/powerpoint/2010/main" val="280748395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117040324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31156524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2494810042"/>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xAndTwoObj">
  <p:cSld name="Başlık, Metin ve 2 İçerik">
    <p:spTree>
      <p:nvGrpSpPr>
        <p:cNvPr id="1" name=""/>
        <p:cNvGrpSpPr/>
        <p:nvPr/>
      </p:nvGrpSpPr>
      <p:grpSpPr>
        <a:xfrm>
          <a:off x="0" y="0"/>
          <a:ext cx="0" cy="0"/>
          <a:chOff x="0" y="0"/>
          <a:chExt cx="0" cy="0"/>
        </a:xfrm>
      </p:grpSpPr>
      <p:sp>
        <p:nvSpPr>
          <p:cNvPr id="2" name="Unvan 1"/>
          <p:cNvSpPr>
            <a:spLocks noGrp="1"/>
          </p:cNvSpPr>
          <p:nvPr>
            <p:ph type="title"/>
          </p:nvPr>
        </p:nvSpPr>
        <p:spPr>
          <a:xfrm>
            <a:off x="609600" y="158750"/>
            <a:ext cx="10972800" cy="1258888"/>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609600" y="1600201"/>
            <a:ext cx="53848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0" y="1600201"/>
            <a:ext cx="5384800" cy="21891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197600" y="3941763"/>
            <a:ext cx="5384800" cy="218916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Veri Yer Tutucusu 5"/>
          <p:cNvSpPr>
            <a:spLocks noGrp="1"/>
          </p:cNvSpPr>
          <p:nvPr>
            <p:ph type="dt" sz="half" idx="10"/>
          </p:nvPr>
        </p:nvSpPr>
        <p:spPr>
          <a:xfrm>
            <a:off x="609600" y="6243638"/>
            <a:ext cx="2844800" cy="457200"/>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tr-TR" alt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7" name="Altbilgi Yer Tutucusu 6"/>
          <p:cNvSpPr>
            <a:spLocks noGrp="1"/>
          </p:cNvSpPr>
          <p:nvPr>
            <p:ph type="ftr" sz="quarter" idx="11"/>
          </p:nvPr>
        </p:nvSpPr>
        <p:spPr>
          <a:xfrm>
            <a:off x="4165600" y="6248400"/>
            <a:ext cx="3860800" cy="457200"/>
          </a:xfr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alt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8" name="Slayt Numarası Yer Tutucusu 7"/>
          <p:cNvSpPr>
            <a:spLocks noGrp="1"/>
          </p:cNvSpPr>
          <p:nvPr>
            <p:ph type="sldNum" sz="quarter" idx="12"/>
          </p:nvPr>
        </p:nvSpPr>
        <p:spPr>
          <a:xfrm>
            <a:off x="8737600" y="6243638"/>
            <a:ext cx="2844800" cy="457200"/>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FDA16F8-412C-4998-A7EC-15C7C33647F9}" type="slidenum">
              <a:rPr kumimoji="0" lang="tr-TR" alt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alt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1590654525"/>
      </p:ext>
    </p:extLst>
  </p:cSld>
  <p:clrMapOvr>
    <a:masterClrMapping/>
  </p:clrMapOvr>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Unvan 1"/>
          <p:cNvSpPr>
            <a:spLocks noGrp="1"/>
          </p:cNvSpPr>
          <p:nvPr>
            <p:ph type="title"/>
          </p:nvPr>
        </p:nvSpPr>
        <p:spPr>
          <a:xfrm>
            <a:off x="609600" y="158750"/>
            <a:ext cx="10972800" cy="1258888"/>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609600" y="1600201"/>
            <a:ext cx="53848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609600" y="6243638"/>
            <a:ext cx="2844800" cy="457200"/>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tr-TR" alt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Altbilgi Yer Tutucusu 5"/>
          <p:cNvSpPr>
            <a:spLocks noGrp="1"/>
          </p:cNvSpPr>
          <p:nvPr>
            <p:ph type="ftr" sz="quarter" idx="11"/>
          </p:nvPr>
        </p:nvSpPr>
        <p:spPr>
          <a:xfrm>
            <a:off x="4165600" y="6248400"/>
            <a:ext cx="3860800" cy="457200"/>
          </a:xfr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alt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7" name="Slayt Numarası Yer Tutucusu 6"/>
          <p:cNvSpPr>
            <a:spLocks noGrp="1"/>
          </p:cNvSpPr>
          <p:nvPr>
            <p:ph type="sldNum" sz="quarter" idx="12"/>
          </p:nvPr>
        </p:nvSpPr>
        <p:spPr>
          <a:xfrm>
            <a:off x="8737600" y="6243638"/>
            <a:ext cx="2844800" cy="457200"/>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3FDC22A-5D40-4EAF-AEEB-47349301B957}" type="slidenum">
              <a:rPr kumimoji="0" lang="tr-TR" alt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alt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3860433416"/>
      </p:ext>
    </p:extLst>
  </p:cSld>
  <p:clrMapOvr>
    <a:masterClrMapping/>
  </p:clrMapOvr>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txAndClipArt">
  <p:cSld name="Başlık, Metin ve Küçük Resim">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Küçük Resim Yer Tutucusu"/>
          <p:cNvSpPr>
            <a:spLocks noGrp="1"/>
          </p:cNvSpPr>
          <p:nvPr>
            <p:ph type="clipArt" sz="half" idx="2"/>
          </p:nvPr>
        </p:nvSpPr>
        <p:spPr>
          <a:xfrm>
            <a:off x="6197600" y="1600201"/>
            <a:ext cx="5384800" cy="4525963"/>
          </a:xfrm>
        </p:spPr>
        <p:txBody>
          <a:bodyPr/>
          <a:lstStyle/>
          <a:p>
            <a:pPr lvl="0"/>
            <a:endParaRPr lang="tr-TR" noProof="0" smtClean="0"/>
          </a:p>
        </p:txBody>
      </p:sp>
      <p:sp>
        <p:nvSpPr>
          <p:cNvPr id="5" name="Rectangle 4"/>
          <p:cNvSpPr>
            <a:spLocks noGrp="1" noChangeArrowheads="1"/>
          </p:cNvSpPr>
          <p:nvPr>
            <p:ph type="dt" sz="half" idx="10"/>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D6B83E6-2E58-4D11-A447-2C7616D18BAD}" type="datetime1">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t>Prof.Dr. Sedat Muratlı</a:t>
            </a: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F651736-B7EF-4DB7-A2CB-4858EF421808}"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274621398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609600" y="274639"/>
            <a:ext cx="10972800" cy="58515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
          <p:cNvSpPr>
            <a:spLocks noGrp="1" noChangeArrowheads="1"/>
          </p:cNvSpPr>
          <p:nvPr>
            <p:ph type="dt" sz="half" idx="10"/>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EDEE137-5AA5-48C0-93F5-F303897A62AB}" type="datetime1">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t>Prof.Dr. Sedat Muratlı</a:t>
            </a: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5F17D58-7F49-4994-A3CE-E040F5540A1F}"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474163333"/>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600201"/>
            <a:ext cx="10972800" cy="4525963"/>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790F71A-AF23-41C6-BFC1-ED31740B7AF4}" type="datetime1">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rPr>
              <a:t>Prof.Dr. Sedat Muratlı</a:t>
            </a: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5F59C72-A46B-461A-AA8B-04666C980CD4}"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2045663464"/>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Unvan 1"/>
          <p:cNvSpPr>
            <a:spLocks noGrp="1"/>
          </p:cNvSpPr>
          <p:nvPr>
            <p:ph type="title"/>
          </p:nvPr>
        </p:nvSpPr>
        <p:spPr>
          <a:xfrm>
            <a:off x="914400" y="609600"/>
            <a:ext cx="10363200" cy="1143000"/>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914400" y="1981200"/>
            <a:ext cx="10363200" cy="4114800"/>
          </a:xfrm>
        </p:spPr>
        <p:txBody>
          <a:bodyPr/>
          <a:lstStyle/>
          <a:p>
            <a:endParaRPr lang="tr-TR"/>
          </a:p>
        </p:txBody>
      </p:sp>
      <p:sp>
        <p:nvSpPr>
          <p:cNvPr id="4" name="Veri Yer Tutucusu 3"/>
          <p:cNvSpPr>
            <a:spLocks noGrp="1"/>
          </p:cNvSpPr>
          <p:nvPr>
            <p:ph type="dt" sz="half" idx="10"/>
          </p:nvPr>
        </p:nvSpPr>
        <p:spPr>
          <a:xfrm>
            <a:off x="914400" y="6248400"/>
            <a:ext cx="2540000" cy="457200"/>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Altbilgi Yer Tutucusu 4"/>
          <p:cNvSpPr>
            <a:spLocks noGrp="1"/>
          </p:cNvSpPr>
          <p:nvPr>
            <p:ph type="ftr" sz="quarter" idx="11"/>
          </p:nvPr>
        </p:nvSpPr>
        <p:spPr>
          <a:xfrm>
            <a:off x="4165600" y="6248400"/>
            <a:ext cx="3860800" cy="457200"/>
          </a:xfr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Slayt Numarası Yer Tutucusu 5"/>
          <p:cNvSpPr>
            <a:spLocks noGrp="1"/>
          </p:cNvSpPr>
          <p:nvPr>
            <p:ph type="sldNum" sz="quarter" idx="12"/>
          </p:nvPr>
        </p:nvSpPr>
        <p:spPr>
          <a:xfrm>
            <a:off x="8737600" y="6248400"/>
            <a:ext cx="2540000" cy="457200"/>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409BF18-935B-436C-BD49-533414417188}" type="slidenum">
              <a:rPr kumimoji="0" lang="tr-TR" sz="2000" b="0" i="0" u="none" strike="noStrike" kern="1200" cap="none" spc="0" normalizeH="0" baseline="0" noProof="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3281616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18" Type="http://schemas.openxmlformats.org/officeDocument/2006/relationships/slideLayout" Target="../slideLayouts/slideLayout50.xml"/><Relationship Id="rId3" Type="http://schemas.openxmlformats.org/officeDocument/2006/relationships/slideLayout" Target="../slideLayouts/slideLayout35.xml"/><Relationship Id="rId21" Type="http://schemas.openxmlformats.org/officeDocument/2006/relationships/slideLayout" Target="../slideLayouts/slideLayout53.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slideLayout" Target="../slideLayouts/slideLayout49.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20" Type="http://schemas.openxmlformats.org/officeDocument/2006/relationships/slideLayout" Target="../slideLayouts/slideLayout52.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23" Type="http://schemas.openxmlformats.org/officeDocument/2006/relationships/theme" Target="../theme/theme3.xml"/><Relationship Id="rId10" Type="http://schemas.openxmlformats.org/officeDocument/2006/relationships/slideLayout" Target="../slideLayouts/slideLayout42.xml"/><Relationship Id="rId19" Type="http://schemas.openxmlformats.org/officeDocument/2006/relationships/slideLayout" Target="../slideLayouts/slideLayout51.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 Id="rId22" Type="http://schemas.openxmlformats.org/officeDocument/2006/relationships/slideLayout" Target="../slideLayouts/slideLayout5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62.xml"/><Relationship Id="rId13" Type="http://schemas.openxmlformats.org/officeDocument/2006/relationships/slideLayout" Target="../slideLayouts/slideLayout67.xml"/><Relationship Id="rId18" Type="http://schemas.openxmlformats.org/officeDocument/2006/relationships/slideLayout" Target="../slideLayouts/slideLayout72.xml"/><Relationship Id="rId3" Type="http://schemas.openxmlformats.org/officeDocument/2006/relationships/slideLayout" Target="../slideLayouts/slideLayout57.xml"/><Relationship Id="rId21" Type="http://schemas.openxmlformats.org/officeDocument/2006/relationships/slideLayout" Target="../slideLayouts/slideLayout75.xml"/><Relationship Id="rId7" Type="http://schemas.openxmlformats.org/officeDocument/2006/relationships/slideLayout" Target="../slideLayouts/slideLayout61.xml"/><Relationship Id="rId12" Type="http://schemas.openxmlformats.org/officeDocument/2006/relationships/slideLayout" Target="../slideLayouts/slideLayout66.xml"/><Relationship Id="rId17" Type="http://schemas.openxmlformats.org/officeDocument/2006/relationships/slideLayout" Target="../slideLayouts/slideLayout71.xml"/><Relationship Id="rId2" Type="http://schemas.openxmlformats.org/officeDocument/2006/relationships/slideLayout" Target="../slideLayouts/slideLayout56.xml"/><Relationship Id="rId16" Type="http://schemas.openxmlformats.org/officeDocument/2006/relationships/slideLayout" Target="../slideLayouts/slideLayout70.xml"/><Relationship Id="rId20" Type="http://schemas.openxmlformats.org/officeDocument/2006/relationships/slideLayout" Target="../slideLayouts/slideLayout74.xml"/><Relationship Id="rId1" Type="http://schemas.openxmlformats.org/officeDocument/2006/relationships/slideLayout" Target="../slideLayouts/slideLayout55.xml"/><Relationship Id="rId6" Type="http://schemas.openxmlformats.org/officeDocument/2006/relationships/slideLayout" Target="../slideLayouts/slideLayout60.xml"/><Relationship Id="rId11" Type="http://schemas.openxmlformats.org/officeDocument/2006/relationships/slideLayout" Target="../slideLayouts/slideLayout65.xml"/><Relationship Id="rId5" Type="http://schemas.openxmlformats.org/officeDocument/2006/relationships/slideLayout" Target="../slideLayouts/slideLayout59.xml"/><Relationship Id="rId15" Type="http://schemas.openxmlformats.org/officeDocument/2006/relationships/slideLayout" Target="../slideLayouts/slideLayout69.xml"/><Relationship Id="rId23" Type="http://schemas.openxmlformats.org/officeDocument/2006/relationships/theme" Target="../theme/theme4.xml"/><Relationship Id="rId10" Type="http://schemas.openxmlformats.org/officeDocument/2006/relationships/slideLayout" Target="../slideLayouts/slideLayout64.xml"/><Relationship Id="rId19" Type="http://schemas.openxmlformats.org/officeDocument/2006/relationships/slideLayout" Target="../slideLayouts/slideLayout73.xml"/><Relationship Id="rId4" Type="http://schemas.openxmlformats.org/officeDocument/2006/relationships/slideLayout" Target="../slideLayouts/slideLayout58.xml"/><Relationship Id="rId9" Type="http://schemas.openxmlformats.org/officeDocument/2006/relationships/slideLayout" Target="../slideLayouts/slideLayout63.xml"/><Relationship Id="rId14" Type="http://schemas.openxmlformats.org/officeDocument/2006/relationships/slideLayout" Target="../slideLayouts/slideLayout68.xml"/><Relationship Id="rId22" Type="http://schemas.openxmlformats.org/officeDocument/2006/relationships/slideLayout" Target="../slideLayouts/slideLayout7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84.xml"/><Relationship Id="rId13" Type="http://schemas.openxmlformats.org/officeDocument/2006/relationships/slideLayout" Target="../slideLayouts/slideLayout89.xml"/><Relationship Id="rId18" Type="http://schemas.openxmlformats.org/officeDocument/2006/relationships/slideLayout" Target="../slideLayouts/slideLayout94.xml"/><Relationship Id="rId3" Type="http://schemas.openxmlformats.org/officeDocument/2006/relationships/slideLayout" Target="../slideLayouts/slideLayout79.xml"/><Relationship Id="rId21" Type="http://schemas.openxmlformats.org/officeDocument/2006/relationships/slideLayout" Target="../slideLayouts/slideLayout97.xml"/><Relationship Id="rId7" Type="http://schemas.openxmlformats.org/officeDocument/2006/relationships/slideLayout" Target="../slideLayouts/slideLayout83.xml"/><Relationship Id="rId12" Type="http://schemas.openxmlformats.org/officeDocument/2006/relationships/slideLayout" Target="../slideLayouts/slideLayout88.xml"/><Relationship Id="rId17" Type="http://schemas.openxmlformats.org/officeDocument/2006/relationships/slideLayout" Target="../slideLayouts/slideLayout93.xml"/><Relationship Id="rId2" Type="http://schemas.openxmlformats.org/officeDocument/2006/relationships/slideLayout" Target="../slideLayouts/slideLayout78.xml"/><Relationship Id="rId16" Type="http://schemas.openxmlformats.org/officeDocument/2006/relationships/slideLayout" Target="../slideLayouts/slideLayout92.xml"/><Relationship Id="rId20" Type="http://schemas.openxmlformats.org/officeDocument/2006/relationships/slideLayout" Target="../slideLayouts/slideLayout96.xml"/><Relationship Id="rId1" Type="http://schemas.openxmlformats.org/officeDocument/2006/relationships/slideLayout" Target="../slideLayouts/slideLayout77.xml"/><Relationship Id="rId6" Type="http://schemas.openxmlformats.org/officeDocument/2006/relationships/slideLayout" Target="../slideLayouts/slideLayout82.xml"/><Relationship Id="rId11" Type="http://schemas.openxmlformats.org/officeDocument/2006/relationships/slideLayout" Target="../slideLayouts/slideLayout87.xml"/><Relationship Id="rId5" Type="http://schemas.openxmlformats.org/officeDocument/2006/relationships/slideLayout" Target="../slideLayouts/slideLayout81.xml"/><Relationship Id="rId15" Type="http://schemas.openxmlformats.org/officeDocument/2006/relationships/slideLayout" Target="../slideLayouts/slideLayout91.xml"/><Relationship Id="rId23" Type="http://schemas.openxmlformats.org/officeDocument/2006/relationships/theme" Target="../theme/theme5.xml"/><Relationship Id="rId10" Type="http://schemas.openxmlformats.org/officeDocument/2006/relationships/slideLayout" Target="../slideLayouts/slideLayout86.xml"/><Relationship Id="rId19" Type="http://schemas.openxmlformats.org/officeDocument/2006/relationships/slideLayout" Target="../slideLayouts/slideLayout95.xml"/><Relationship Id="rId4" Type="http://schemas.openxmlformats.org/officeDocument/2006/relationships/slideLayout" Target="../slideLayouts/slideLayout80.xml"/><Relationship Id="rId9" Type="http://schemas.openxmlformats.org/officeDocument/2006/relationships/slideLayout" Target="../slideLayouts/slideLayout85.xml"/><Relationship Id="rId14" Type="http://schemas.openxmlformats.org/officeDocument/2006/relationships/slideLayout" Target="../slideLayouts/slideLayout90.xml"/><Relationship Id="rId22" Type="http://schemas.openxmlformats.org/officeDocument/2006/relationships/slideLayout" Target="../slideLayouts/slideLayout9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0000"/>
                <a:lumMod val="120000"/>
              </a:schemeClr>
            </a:gs>
            <a:gs pos="100000">
              <a:schemeClr val="bg2">
                <a:shade val="98000"/>
                <a:satMod val="120000"/>
                <a:lumMod val="98000"/>
              </a:schemeClr>
            </a:gs>
          </a:gsLst>
          <a:lin ang="5400000" scaled="0"/>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endParaRPr lang="tr-TR">
              <a:solidFill>
                <a:srgbClr val="000000"/>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tr-TR">
              <a:solidFill>
                <a:srgbClr val="000000"/>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fontAlgn="base">
              <a:spcBef>
                <a:spcPct val="0"/>
              </a:spcBef>
              <a:spcAft>
                <a:spcPct val="0"/>
              </a:spcAft>
              <a:defRPr/>
            </a:pPr>
            <a:fld id="{DE24CA32-C605-4202-8955-E7666F747602}" type="slidenum">
              <a:rPr lang="tr-TR" smtClean="0">
                <a:solidFill>
                  <a:srgbClr val="000000"/>
                </a:solidFill>
              </a:rPr>
              <a:pPr fontAlgn="base">
                <a:spcBef>
                  <a:spcPct val="0"/>
                </a:spcBef>
                <a:spcAft>
                  <a:spcPct val="0"/>
                </a:spcAft>
                <a:defRPr/>
              </a:pPr>
              <a:t>‹#›</a:t>
            </a:fld>
            <a:endParaRPr lang="tr-TR">
              <a:solidFill>
                <a:srgbClr val="000000"/>
              </a:solidFill>
            </a:endParaRPr>
          </a:p>
        </p:txBody>
      </p:sp>
    </p:spTree>
    <p:extLst>
      <p:ext uri="{BB962C8B-B14F-4D97-AF65-F5344CB8AC3E}">
        <p14:creationId xmlns:p14="http://schemas.microsoft.com/office/powerpoint/2010/main" val="3084243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timing>
    <p:tnLst>
      <p:par>
        <p:cTn id="1" dur="indefinite" restart="never" nodeType="tmRoot"/>
      </p:par>
    </p:tnLst>
  </p:timing>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0000"/>
                <a:lumMod val="120000"/>
              </a:schemeClr>
            </a:gs>
            <a:gs pos="100000">
              <a:schemeClr val="bg2">
                <a:shade val="98000"/>
                <a:satMod val="120000"/>
                <a:lumMod val="98000"/>
              </a:schemeClr>
            </a:gs>
          </a:gsLst>
          <a:lin ang="5400000" scaled="0"/>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endParaRPr lang="tr-TR">
              <a:solidFill>
                <a:srgbClr val="000000"/>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tr-TR">
              <a:solidFill>
                <a:srgbClr val="000000"/>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fontAlgn="base">
              <a:spcBef>
                <a:spcPct val="0"/>
              </a:spcBef>
              <a:spcAft>
                <a:spcPct val="0"/>
              </a:spcAft>
              <a:defRPr/>
            </a:pPr>
            <a:fld id="{DE24CA32-C605-4202-8955-E7666F747602}" type="slidenum">
              <a:rPr lang="tr-TR" smtClean="0">
                <a:solidFill>
                  <a:srgbClr val="000000"/>
                </a:solidFill>
              </a:rPr>
              <a:pPr fontAlgn="base">
                <a:spcBef>
                  <a:spcPct val="0"/>
                </a:spcBef>
                <a:spcAft>
                  <a:spcPct val="0"/>
                </a:spcAft>
                <a:defRPr/>
              </a:pPr>
              <a:t>‹#›</a:t>
            </a:fld>
            <a:endParaRPr lang="tr-TR">
              <a:solidFill>
                <a:srgbClr val="000000"/>
              </a:solidFill>
            </a:endParaRPr>
          </a:p>
        </p:txBody>
      </p:sp>
    </p:spTree>
    <p:extLst>
      <p:ext uri="{BB962C8B-B14F-4D97-AF65-F5344CB8AC3E}">
        <p14:creationId xmlns:p14="http://schemas.microsoft.com/office/powerpoint/2010/main" val="529940773"/>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 id="2147483816" r:id="rId13"/>
    <p:sldLayoutId id="2147483817" r:id="rId14"/>
    <p:sldLayoutId id="2147483818" r:id="rId15"/>
    <p:sldLayoutId id="214748381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0000"/>
                <a:lumMod val="120000"/>
              </a:schemeClr>
            </a:gs>
            <a:gs pos="100000">
              <a:schemeClr val="bg2">
                <a:shade val="98000"/>
                <a:satMod val="120000"/>
                <a:lumMod val="98000"/>
              </a:schemeClr>
            </a:gs>
          </a:gsLst>
          <a:lin ang="5400000" scaled="0"/>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4077173214"/>
      </p:ext>
    </p:extLst>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 id="2147483832" r:id="rId12"/>
    <p:sldLayoutId id="2147483833" r:id="rId13"/>
    <p:sldLayoutId id="2147483834" r:id="rId14"/>
    <p:sldLayoutId id="2147483835" r:id="rId15"/>
    <p:sldLayoutId id="2147483836" r:id="rId16"/>
    <p:sldLayoutId id="2147483837" r:id="rId17"/>
    <p:sldLayoutId id="2147483838" r:id="rId18"/>
    <p:sldLayoutId id="2147483839" r:id="rId19"/>
    <p:sldLayoutId id="2147483840" r:id="rId20"/>
    <p:sldLayoutId id="2147483841" r:id="rId21"/>
    <p:sldLayoutId id="2147483842" r:id="rId22"/>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0000"/>
                <a:lumMod val="120000"/>
              </a:schemeClr>
            </a:gs>
            <a:gs pos="100000">
              <a:schemeClr val="bg2">
                <a:shade val="98000"/>
                <a:satMod val="120000"/>
                <a:lumMod val="98000"/>
              </a:schemeClr>
            </a:gs>
          </a:gsLst>
          <a:lin ang="5400000" scaled="0"/>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3218201191"/>
      </p:ext>
    </p:extLst>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 id="2147483862" r:id="rId19"/>
    <p:sldLayoutId id="2147483863" r:id="rId20"/>
    <p:sldLayoutId id="2147483864" r:id="rId21"/>
    <p:sldLayoutId id="2147483865" r:id="rId22"/>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90000"/>
                <a:lumMod val="120000"/>
              </a:schemeClr>
            </a:gs>
            <a:gs pos="100000">
              <a:schemeClr val="bg2">
                <a:shade val="98000"/>
                <a:satMod val="120000"/>
                <a:lumMod val="98000"/>
              </a:schemeClr>
            </a:gs>
          </a:gsLst>
          <a:lin ang="5400000" scaled="0"/>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CE8DB31-C361-4920-B9DB-BFEC8C3207B7}" type="datetimeFigureOut">
              <a:rPr kumimoji="0" lang="tr-TR" sz="900" b="0" i="0" u="none" strike="noStrike" kern="1200" cap="none" spc="0" normalizeH="0" baseline="0" noProof="0" smtClean="0">
                <a:ln>
                  <a:noFill/>
                </a:ln>
                <a:solidFill>
                  <a:prstClr val="black">
                    <a:tint val="75000"/>
                  </a:prstClr>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10.04.2020</a:t>
            </a:fld>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prstClr val="black">
                  <a:tint val="75000"/>
                </a:prstClr>
              </a:solidFill>
              <a:effectLst/>
              <a:uLnTx/>
              <a:uFillTx/>
              <a:latin typeface="Century Gothic"/>
              <a:ea typeface="+mn-ea"/>
              <a:cs typeface="+mn-cs"/>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A2DEC58-E72A-4DD8-AB32-F9FF41E16763}" type="slidenum">
              <a:rPr kumimoji="0" lang="tr-TR" sz="2000" b="0" i="0" u="none" strike="noStrike" kern="1200" cap="none" spc="0" normalizeH="0" baseline="0" noProof="0" smtClean="0">
                <a:ln>
                  <a:noFill/>
                </a:ln>
                <a:solidFill>
                  <a:srgbClr val="FEFFFF"/>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2000" b="0" i="0" u="none" strike="noStrike" kern="1200" cap="none" spc="0" normalizeH="0" baseline="0" noProof="0">
              <a:ln>
                <a:noFill/>
              </a:ln>
              <a:solidFill>
                <a:srgbClr val="FEFFFF"/>
              </a:solidFill>
              <a:effectLst/>
              <a:uLnTx/>
              <a:uFillTx/>
              <a:latin typeface="Century Gothic"/>
              <a:ea typeface="+mn-ea"/>
              <a:cs typeface="+mn-cs"/>
            </a:endParaRPr>
          </a:p>
        </p:txBody>
      </p:sp>
    </p:spTree>
    <p:extLst>
      <p:ext uri="{BB962C8B-B14F-4D97-AF65-F5344CB8AC3E}">
        <p14:creationId xmlns:p14="http://schemas.microsoft.com/office/powerpoint/2010/main" val="2845537702"/>
      </p:ext>
    </p:extLst>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 id="2147483878" r:id="rId12"/>
    <p:sldLayoutId id="2147483879" r:id="rId13"/>
    <p:sldLayoutId id="2147483880" r:id="rId14"/>
    <p:sldLayoutId id="2147483881" r:id="rId15"/>
    <p:sldLayoutId id="2147483882" r:id="rId16"/>
    <p:sldLayoutId id="2147483883" r:id="rId17"/>
    <p:sldLayoutId id="2147483884" r:id="rId18"/>
    <p:sldLayoutId id="2147483885" r:id="rId19"/>
    <p:sldLayoutId id="2147483886" r:id="rId20"/>
    <p:sldLayoutId id="2147483887" r:id="rId21"/>
    <p:sldLayoutId id="2147483888" r:id="rId22"/>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package" Target="../embeddings/Microsoft_Word_Belgesi.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8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t>ANTRENMAN PLANLAMASI</a:t>
            </a:r>
            <a:endParaRPr lang="tr-TR" b="1" dirty="0"/>
          </a:p>
        </p:txBody>
      </p:sp>
      <p:sp>
        <p:nvSpPr>
          <p:cNvPr id="3" name="Alt Başlık 2"/>
          <p:cNvSpPr>
            <a:spLocks noGrp="1"/>
          </p:cNvSpPr>
          <p:nvPr>
            <p:ph type="subTitle" idx="1"/>
          </p:nvPr>
        </p:nvSpPr>
        <p:spPr/>
        <p:txBody>
          <a:bodyPr>
            <a:normAutofit/>
          </a:bodyPr>
          <a:lstStyle/>
          <a:p>
            <a:r>
              <a:rPr lang="tr-TR" sz="2800" b="1" dirty="0" smtClean="0"/>
              <a:t>Dr. Öğretim Üyesi Mehmet SOYAL</a:t>
            </a:r>
            <a:endParaRPr lang="tr-TR" sz="2800" b="1" dirty="0"/>
          </a:p>
        </p:txBody>
      </p:sp>
    </p:spTree>
    <p:extLst>
      <p:ext uri="{BB962C8B-B14F-4D97-AF65-F5344CB8AC3E}">
        <p14:creationId xmlns:p14="http://schemas.microsoft.com/office/powerpoint/2010/main" val="189239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81200" y="274638"/>
            <a:ext cx="8229600" cy="778098"/>
          </a:xfrm>
        </p:spPr>
        <p:txBody>
          <a:bodyPr>
            <a:normAutofit/>
          </a:bodyPr>
          <a:lstStyle/>
          <a:p>
            <a:pPr lvl="1" algn="ctr" rtl="0">
              <a:spcBef>
                <a:spcPct val="0"/>
              </a:spcBef>
            </a:pPr>
            <a:r>
              <a:rPr lang="tr-TR" sz="2200" b="1" dirty="0">
                <a:solidFill>
                  <a:srgbClr val="FF0000"/>
                </a:solidFill>
              </a:rPr>
              <a:t>ANTRENMANIN İÇERİĞİ</a:t>
            </a:r>
            <a:r>
              <a:rPr lang="tr-TR" sz="3600" b="1" dirty="0"/>
              <a:t/>
            </a:r>
            <a:br>
              <a:rPr lang="tr-TR" sz="3600" b="1" dirty="0"/>
            </a:br>
            <a:endParaRPr lang="tr-TR" dirty="0"/>
          </a:p>
        </p:txBody>
      </p:sp>
      <p:sp>
        <p:nvSpPr>
          <p:cNvPr id="3" name="İçerik Yer Tutucusu 2"/>
          <p:cNvSpPr>
            <a:spLocks noGrp="1"/>
          </p:cNvSpPr>
          <p:nvPr>
            <p:ph idx="1"/>
          </p:nvPr>
        </p:nvSpPr>
        <p:spPr>
          <a:xfrm>
            <a:off x="1981200" y="764704"/>
            <a:ext cx="8229600" cy="5172072"/>
          </a:xfrm>
        </p:spPr>
        <p:txBody>
          <a:bodyPr>
            <a:noAutofit/>
          </a:bodyPr>
          <a:lstStyle/>
          <a:p>
            <a:pPr algn="just">
              <a:lnSpc>
                <a:spcPct val="170000"/>
              </a:lnSpc>
            </a:pPr>
            <a:r>
              <a:rPr lang="tr-TR" sz="1600" dirty="0"/>
              <a:t>Antrenman içeriği, amaca göre hazırlanan programlardır. Performansın gelişimi için antrenmanın içerik ve özelliği çok yönlü, doğru ve amaca hizmet edecek şekilde </a:t>
            </a:r>
            <a:r>
              <a:rPr lang="tr-TR" sz="1600" dirty="0" smtClean="0"/>
              <a:t>olmalıdır.</a:t>
            </a:r>
          </a:p>
          <a:p>
            <a:pPr algn="just">
              <a:lnSpc>
                <a:spcPct val="170000"/>
              </a:lnSpc>
            </a:pPr>
            <a:r>
              <a:rPr lang="tr-TR" sz="1600" dirty="0" smtClean="0"/>
              <a:t>Hangi </a:t>
            </a:r>
            <a:r>
              <a:rPr lang="tr-TR" sz="1600" dirty="0"/>
              <a:t>alanda ve hangi şekilde performansın geliştirilmesi özelliği, antrenman alıştırmalarının doğru seçimine bağlıdır. </a:t>
            </a:r>
          </a:p>
          <a:p>
            <a:pPr marL="0" indent="0">
              <a:lnSpc>
                <a:spcPct val="170000"/>
              </a:lnSpc>
              <a:buNone/>
            </a:pPr>
            <a:r>
              <a:rPr lang="tr-TR" sz="1600" dirty="0"/>
              <a:t> </a:t>
            </a:r>
          </a:p>
          <a:p>
            <a:pPr marL="0" indent="0">
              <a:buNone/>
            </a:pPr>
            <a:endParaRPr lang="tr-TR" sz="1600" dirty="0"/>
          </a:p>
          <a:p>
            <a:endParaRPr lang="tr-TR" sz="1600" dirty="0"/>
          </a:p>
        </p:txBody>
      </p:sp>
    </p:spTree>
    <p:extLst>
      <p:ext uri="{BB962C8B-B14F-4D97-AF65-F5344CB8AC3E}">
        <p14:creationId xmlns:p14="http://schemas.microsoft.com/office/powerpoint/2010/main" val="136798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1" algn="ctr" rtl="0">
              <a:spcBef>
                <a:spcPct val="0"/>
              </a:spcBef>
            </a:pPr>
            <a:r>
              <a:rPr lang="tr-TR" b="1" dirty="0" smtClean="0">
                <a:solidFill>
                  <a:srgbClr val="FF0000"/>
                </a:solidFill>
              </a:rPr>
              <a:t>ANTRENMAN ARAÇLARI</a:t>
            </a:r>
            <a:r>
              <a:rPr lang="tr-TR" sz="3600" b="1" dirty="0"/>
              <a:t/>
            </a:r>
            <a:br>
              <a:rPr lang="tr-TR" sz="3600" b="1" dirty="0"/>
            </a:br>
            <a:endParaRPr lang="tr-TR" dirty="0"/>
          </a:p>
        </p:txBody>
      </p:sp>
      <p:sp>
        <p:nvSpPr>
          <p:cNvPr id="3" name="İçerik Yer Tutucusu 2"/>
          <p:cNvSpPr>
            <a:spLocks noGrp="1"/>
          </p:cNvSpPr>
          <p:nvPr>
            <p:ph idx="1"/>
          </p:nvPr>
        </p:nvSpPr>
        <p:spPr>
          <a:xfrm>
            <a:off x="2136648" y="1600200"/>
            <a:ext cx="8153400" cy="4997152"/>
          </a:xfrm>
        </p:spPr>
        <p:txBody>
          <a:bodyPr>
            <a:normAutofit lnSpcReduction="10000"/>
          </a:bodyPr>
          <a:lstStyle/>
          <a:p>
            <a:pPr algn="just">
              <a:lnSpc>
                <a:spcPct val="150000"/>
              </a:lnSpc>
            </a:pPr>
            <a:r>
              <a:rPr lang="tr-TR" sz="3200" dirty="0"/>
              <a:t>Antrenmanın sürdürülmesini sağlayan bütün araçları ve önlemleri kapsamaktadır. Organizasyonla ilgili, cihazlarla ve sporcunun bilgilendirilmesi gibi yardımcıları kapsarlar. Bu yüzden antrenmanda kurulacak olan sistem, araç gereç imkanına göre belirlenmelidir.</a:t>
            </a:r>
          </a:p>
          <a:p>
            <a:endParaRPr lang="tr-TR" sz="3200" dirty="0"/>
          </a:p>
        </p:txBody>
      </p:sp>
    </p:spTree>
    <p:extLst>
      <p:ext uri="{BB962C8B-B14F-4D97-AF65-F5344CB8AC3E}">
        <p14:creationId xmlns:p14="http://schemas.microsoft.com/office/powerpoint/2010/main" val="17288561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1" algn="ctr" rtl="0">
              <a:spcBef>
                <a:spcPct val="0"/>
              </a:spcBef>
            </a:pPr>
            <a:r>
              <a:rPr lang="tr-TR" sz="4000" b="1" dirty="0" smtClean="0">
                <a:solidFill>
                  <a:srgbClr val="FF0000"/>
                </a:solidFill>
              </a:rPr>
              <a:t>ANTRENMAN </a:t>
            </a:r>
            <a:r>
              <a:rPr lang="tr-TR" sz="4000" b="1" dirty="0" smtClean="0">
                <a:solidFill>
                  <a:srgbClr val="FF0000"/>
                </a:solidFill>
                <a:latin typeface="+mj-lt"/>
              </a:rPr>
              <a:t>METOTLARI</a:t>
            </a:r>
            <a:r>
              <a:rPr lang="tr-TR" sz="3600" b="1" dirty="0"/>
              <a:t/>
            </a:r>
            <a:br>
              <a:rPr lang="tr-TR" sz="3600" b="1" dirty="0"/>
            </a:br>
            <a:endParaRPr lang="tr-TR" dirty="0"/>
          </a:p>
        </p:txBody>
      </p:sp>
      <p:sp>
        <p:nvSpPr>
          <p:cNvPr id="3" name="İçerik Yer Tutucusu 2"/>
          <p:cNvSpPr>
            <a:spLocks noGrp="1"/>
          </p:cNvSpPr>
          <p:nvPr>
            <p:ph idx="1"/>
          </p:nvPr>
        </p:nvSpPr>
        <p:spPr>
          <a:xfrm>
            <a:off x="2136648" y="1600200"/>
            <a:ext cx="8153400" cy="4997152"/>
          </a:xfrm>
        </p:spPr>
        <p:txBody>
          <a:bodyPr>
            <a:noAutofit/>
          </a:bodyPr>
          <a:lstStyle/>
          <a:p>
            <a:pPr algn="just">
              <a:lnSpc>
                <a:spcPct val="150000"/>
              </a:lnSpc>
            </a:pPr>
            <a:r>
              <a:rPr lang="tr-TR" sz="3200" dirty="0"/>
              <a:t>Belirlenmiş amaçlara yönelerek, amacın gerçekleştirilmesine yardımcı olan yöntemlerdir. Bu yüzden antrenman metotları belirlenirken, amaçlar, imkanlar vb. faktörler dikkate alınarak hedeflenen performans gelişimine uygun yöntemlerin organize edilmesine öncelik vermek gereklidir.</a:t>
            </a:r>
          </a:p>
          <a:p>
            <a:endParaRPr lang="tr-TR" sz="3200" dirty="0"/>
          </a:p>
        </p:txBody>
      </p:sp>
    </p:spTree>
    <p:extLst>
      <p:ext uri="{BB962C8B-B14F-4D97-AF65-F5344CB8AC3E}">
        <p14:creationId xmlns:p14="http://schemas.microsoft.com/office/powerpoint/2010/main" val="36556031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1" algn="ctr" rtl="0">
              <a:spcBef>
                <a:spcPct val="0"/>
              </a:spcBef>
            </a:pPr>
            <a:r>
              <a:rPr lang="tr-TR" b="1" dirty="0" smtClean="0">
                <a:solidFill>
                  <a:srgbClr val="FF0000"/>
                </a:solidFill>
              </a:rPr>
              <a:t>ANTRENMAN İLKELERİ</a:t>
            </a:r>
            <a:r>
              <a:rPr lang="tr-TR" sz="3600" b="1" dirty="0">
                <a:solidFill>
                  <a:srgbClr val="FF0000"/>
                </a:solidFill>
              </a:rPr>
              <a:t/>
            </a:r>
            <a:br>
              <a:rPr lang="tr-TR" sz="3600" b="1"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1981200" y="1412776"/>
            <a:ext cx="8229600" cy="5760640"/>
          </a:xfrm>
        </p:spPr>
        <p:txBody>
          <a:bodyPr>
            <a:normAutofit fontScale="25000" lnSpcReduction="20000"/>
          </a:bodyPr>
          <a:lstStyle/>
          <a:p>
            <a:pPr marL="0" indent="0" algn="just">
              <a:lnSpc>
                <a:spcPct val="170000"/>
              </a:lnSpc>
              <a:buNone/>
            </a:pPr>
            <a:r>
              <a:rPr lang="tr-TR" dirty="0" smtClean="0"/>
              <a:t>	</a:t>
            </a:r>
            <a:r>
              <a:rPr lang="tr-TR" sz="6400" dirty="0"/>
              <a:t>Beden eğitimi ve sporun belirli bir parçası olan antrenman metot ve teorisinin biyolojik, psikolojik ve pedagojik bilimlere dayalı kendine özel ilkeleri vardır. Bunlar sırasıyla aşağıda ifade edilmektedir.</a:t>
            </a:r>
          </a:p>
          <a:p>
            <a:pPr marL="0" indent="0" algn="just">
              <a:lnSpc>
                <a:spcPct val="170000"/>
              </a:lnSpc>
              <a:buNone/>
            </a:pPr>
            <a:r>
              <a:rPr lang="tr-TR" sz="6400" b="1" dirty="0"/>
              <a:t>	</a:t>
            </a:r>
            <a:r>
              <a:rPr lang="tr-TR" sz="6400" b="1" dirty="0">
                <a:solidFill>
                  <a:srgbClr val="FF0000"/>
                </a:solidFill>
              </a:rPr>
              <a:t>1. Antrenmana Bilinçli ve Aktif Katılım İlkesi </a:t>
            </a:r>
          </a:p>
          <a:p>
            <a:pPr algn="just">
              <a:lnSpc>
                <a:spcPct val="170000"/>
              </a:lnSpc>
            </a:pPr>
            <a:r>
              <a:rPr lang="tr-TR" sz="5600" dirty="0"/>
              <a:t>Önemli faktörler şunlardır;</a:t>
            </a:r>
          </a:p>
          <a:p>
            <a:pPr lvl="0" algn="just">
              <a:lnSpc>
                <a:spcPct val="170000"/>
              </a:lnSpc>
            </a:pPr>
            <a:r>
              <a:rPr lang="tr-TR" sz="5600" dirty="0"/>
              <a:t>Antrenman amaçları ve kapsamı, </a:t>
            </a:r>
          </a:p>
          <a:p>
            <a:pPr lvl="0" algn="just">
              <a:lnSpc>
                <a:spcPct val="170000"/>
              </a:lnSpc>
            </a:pPr>
            <a:r>
              <a:rPr lang="tr-TR" sz="5600" dirty="0"/>
              <a:t>Sporcunun bağımsız yaratıcı rolü,</a:t>
            </a:r>
          </a:p>
          <a:p>
            <a:pPr lvl="0" algn="just">
              <a:lnSpc>
                <a:spcPct val="170000"/>
              </a:lnSpc>
            </a:pPr>
            <a:r>
              <a:rPr lang="tr-TR" sz="5600" dirty="0"/>
              <a:t>Uzun dönemdeki görevleri,</a:t>
            </a:r>
          </a:p>
          <a:p>
            <a:pPr lvl="0" algn="just">
              <a:lnSpc>
                <a:spcPct val="170000"/>
              </a:lnSpc>
            </a:pPr>
            <a:r>
              <a:rPr lang="tr-TR" sz="5600" dirty="0"/>
              <a:t>Sporcunun programının sporcu ile tartışılması,</a:t>
            </a:r>
          </a:p>
          <a:p>
            <a:pPr lvl="0" algn="just">
              <a:lnSpc>
                <a:spcPct val="170000"/>
              </a:lnSpc>
            </a:pPr>
            <a:r>
              <a:rPr lang="tr-TR" sz="5600" dirty="0"/>
              <a:t>Aktif katılım sadece antrenman saatleri ile sınırlandırılmamalıdır, </a:t>
            </a:r>
          </a:p>
          <a:p>
            <a:pPr lvl="0" algn="just">
              <a:lnSpc>
                <a:spcPct val="170000"/>
              </a:lnSpc>
            </a:pPr>
            <a:r>
              <a:rPr lang="tr-TR" sz="5600" dirty="0"/>
              <a:t>Alkol-sigaranın engellenmesi,</a:t>
            </a:r>
          </a:p>
          <a:p>
            <a:pPr lvl="0" algn="just">
              <a:lnSpc>
                <a:spcPct val="170000"/>
              </a:lnSpc>
            </a:pPr>
            <a:r>
              <a:rPr lang="tr-TR" sz="5600" dirty="0"/>
              <a:t>Boş zamanlar-toparlanma,</a:t>
            </a:r>
          </a:p>
          <a:p>
            <a:pPr lvl="0" algn="just">
              <a:lnSpc>
                <a:spcPct val="170000"/>
              </a:lnSpc>
            </a:pPr>
            <a:r>
              <a:rPr lang="tr-TR" sz="5600" dirty="0"/>
              <a:t>Gerçekçi ve ulaşılabilir amaçların belirlenmesidir. </a:t>
            </a:r>
          </a:p>
          <a:p>
            <a:endParaRPr lang="tr-TR" dirty="0"/>
          </a:p>
        </p:txBody>
      </p:sp>
    </p:spTree>
    <p:extLst>
      <p:ext uri="{BB962C8B-B14F-4D97-AF65-F5344CB8AC3E}">
        <p14:creationId xmlns:p14="http://schemas.microsoft.com/office/powerpoint/2010/main" val="28667751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81200" y="274638"/>
            <a:ext cx="8229600" cy="490066"/>
          </a:xfrm>
        </p:spPr>
        <p:txBody>
          <a:bodyPr>
            <a:normAutofit fontScale="90000"/>
          </a:bodyPr>
          <a:lstStyle/>
          <a:p>
            <a:r>
              <a:rPr lang="tr-TR" sz="3100" b="1" dirty="0" smtClean="0">
                <a:solidFill>
                  <a:srgbClr val="FF0000"/>
                </a:solidFill>
              </a:rPr>
              <a:t>2.Çok </a:t>
            </a:r>
            <a:r>
              <a:rPr lang="tr-TR" sz="3100" b="1" dirty="0">
                <a:solidFill>
                  <a:srgbClr val="FF0000"/>
                </a:solidFill>
              </a:rPr>
              <a:t>Yönlü Gelişim İlkesi</a:t>
            </a:r>
            <a:r>
              <a:rPr lang="tr-TR" b="1" dirty="0"/>
              <a:t/>
            </a:r>
            <a:br>
              <a:rPr lang="tr-TR" b="1" dirty="0"/>
            </a:br>
            <a:endParaRPr lang="tr-TR" dirty="0"/>
          </a:p>
        </p:txBody>
      </p:sp>
      <p:sp>
        <p:nvSpPr>
          <p:cNvPr id="3" name="İçerik Yer Tutucusu 2"/>
          <p:cNvSpPr>
            <a:spLocks noGrp="1"/>
          </p:cNvSpPr>
          <p:nvPr>
            <p:ph idx="1"/>
          </p:nvPr>
        </p:nvSpPr>
        <p:spPr>
          <a:xfrm>
            <a:off x="1199212" y="1017145"/>
            <a:ext cx="10463135" cy="5518565"/>
          </a:xfrm>
        </p:spPr>
        <p:txBody>
          <a:bodyPr>
            <a:noAutofit/>
          </a:bodyPr>
          <a:lstStyle/>
          <a:p>
            <a:pPr lvl="0" algn="just">
              <a:lnSpc>
                <a:spcPct val="170000"/>
              </a:lnSpc>
            </a:pPr>
            <a:r>
              <a:rPr lang="tr-TR" sz="1400" dirty="0"/>
              <a:t>Gerekli temelin oluşturulabilmesi için spor ne kadar özelleştirme gerektiriyor ol­sa bile çok yönlü gelişmeye ihtiyaç vardır.</a:t>
            </a:r>
          </a:p>
          <a:p>
            <a:pPr algn="just">
              <a:lnSpc>
                <a:spcPct val="170000"/>
              </a:lnSpc>
            </a:pPr>
            <a:r>
              <a:rPr lang="tr-TR" sz="1400" dirty="0"/>
              <a:t> Yüksek seviyede özelleştirilmiş fiziksel hazırlık ve tekniğe ulaşabilmek için gerekli şartlardan biri de geniş ve çok yönlü temel bir fiziksel gelişimdir.</a:t>
            </a:r>
          </a:p>
          <a:p>
            <a:pPr algn="just">
              <a:lnSpc>
                <a:spcPct val="170000"/>
              </a:lnSpc>
            </a:pPr>
            <a:r>
              <a:rPr lang="tr-TR" sz="1400" dirty="0"/>
              <a:t> Spor için gerekli olan bütün kas grupları, eklem esnekliği, hareketlilik geliştirilmelidir.</a:t>
            </a:r>
          </a:p>
          <a:p>
            <a:pPr algn="just">
              <a:lnSpc>
                <a:spcPct val="170000"/>
              </a:lnSpc>
            </a:pPr>
            <a:r>
              <a:rPr lang="tr-TR" sz="1400" dirty="0"/>
              <a:t> Sporcu sprinter kadar hızlı, halterciler kadar güçlü, uzun mesafeciler kadar dayanıklı ve akrobat kadar koordineli olmalıdır.</a:t>
            </a:r>
          </a:p>
          <a:p>
            <a:pPr algn="just">
              <a:lnSpc>
                <a:spcPct val="170000"/>
              </a:lnSpc>
            </a:pPr>
            <a:r>
              <a:rPr lang="tr-TR" sz="1400" dirty="0"/>
              <a:t> Bu ilke genelde çocuk ve gençlerin antrenmanları için gereklidir. </a:t>
            </a:r>
          </a:p>
          <a:p>
            <a:pPr algn="just">
              <a:lnSpc>
                <a:spcPct val="170000"/>
              </a:lnSpc>
            </a:pPr>
            <a:r>
              <a:rPr lang="tr-TR" sz="1400" b="1" dirty="0"/>
              <a:t>Avantajlar;</a:t>
            </a:r>
            <a:endParaRPr lang="tr-TR" sz="1400" dirty="0"/>
          </a:p>
          <a:p>
            <a:pPr algn="just">
              <a:lnSpc>
                <a:spcPct val="170000"/>
              </a:lnSpc>
            </a:pPr>
            <a:r>
              <a:rPr lang="tr-TR" sz="1400" dirty="0"/>
              <a:t> Çok çeşitli egzersizlere katılım,</a:t>
            </a:r>
          </a:p>
          <a:p>
            <a:pPr algn="just">
              <a:lnSpc>
                <a:spcPct val="170000"/>
              </a:lnSpc>
            </a:pPr>
            <a:r>
              <a:rPr lang="tr-TR" sz="1400" dirty="0"/>
              <a:t> Oyunlar sayesinde eğlenceli olması,</a:t>
            </a:r>
          </a:p>
          <a:p>
            <a:pPr algn="just">
              <a:lnSpc>
                <a:spcPct val="170000"/>
              </a:lnSpc>
            </a:pPr>
            <a:r>
              <a:rPr lang="tr-TR" sz="1400" dirty="0"/>
              <a:t> Ve muhtemel sıkıcılığın azalmasıdır.</a:t>
            </a:r>
          </a:p>
          <a:p>
            <a:endParaRPr lang="tr-TR" sz="1400" dirty="0"/>
          </a:p>
        </p:txBody>
      </p:sp>
    </p:spTree>
    <p:extLst>
      <p:ext uri="{BB962C8B-B14F-4D97-AF65-F5344CB8AC3E}">
        <p14:creationId xmlns:p14="http://schemas.microsoft.com/office/powerpoint/2010/main" val="15744049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rgbClr val="FF0000"/>
                </a:solidFill>
              </a:rPr>
              <a:t>Çok Yönlü Gelişimin Yaşla İlişkisi</a:t>
            </a:r>
            <a:br>
              <a:rPr lang="tr-TR" dirty="0">
                <a:solidFill>
                  <a:srgbClr val="FF0000"/>
                </a:solidFill>
              </a:rPr>
            </a:br>
            <a:endParaRPr lang="tr-TR" dirty="0">
              <a:solidFill>
                <a:srgbClr val="FF0000"/>
              </a:solidFill>
            </a:endParaRPr>
          </a:p>
        </p:txBody>
      </p:sp>
      <p:pic>
        <p:nvPicPr>
          <p:cNvPr id="4" name="İçerik Yer Tutucusu 3" descr="Şekil 8"/>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2053654" y="1603948"/>
            <a:ext cx="8889166" cy="4351459"/>
          </a:xfrm>
          <a:prstGeom prst="rect">
            <a:avLst/>
          </a:prstGeom>
          <a:noFill/>
          <a:ln>
            <a:noFill/>
          </a:ln>
        </p:spPr>
      </p:pic>
    </p:spTree>
    <p:extLst>
      <p:ext uri="{BB962C8B-B14F-4D97-AF65-F5344CB8AC3E}">
        <p14:creationId xmlns:p14="http://schemas.microsoft.com/office/powerpoint/2010/main" val="13821932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FF0000"/>
                </a:solidFill>
              </a:rPr>
              <a:t>Branşlaşma İlkesi</a:t>
            </a:r>
            <a:r>
              <a:rPr lang="tr-TR" b="1" dirty="0"/>
              <a:t/>
            </a:r>
            <a:br>
              <a:rPr lang="tr-TR" b="1" dirty="0"/>
            </a:br>
            <a:endParaRPr lang="tr-TR" dirty="0"/>
          </a:p>
        </p:txBody>
      </p:sp>
      <p:sp>
        <p:nvSpPr>
          <p:cNvPr id="3" name="İçerik Yer Tutucusu 2"/>
          <p:cNvSpPr>
            <a:spLocks noGrp="1"/>
          </p:cNvSpPr>
          <p:nvPr>
            <p:ph idx="1"/>
          </p:nvPr>
        </p:nvSpPr>
        <p:spPr>
          <a:xfrm>
            <a:off x="1542197" y="1264555"/>
            <a:ext cx="9498841" cy="5112568"/>
          </a:xfrm>
        </p:spPr>
        <p:txBody>
          <a:bodyPr>
            <a:noAutofit/>
          </a:bodyPr>
          <a:lstStyle/>
          <a:p>
            <a:pPr>
              <a:lnSpc>
                <a:spcPct val="170000"/>
              </a:lnSpc>
            </a:pPr>
            <a:r>
              <a:rPr lang="tr-TR" sz="1500" dirty="0"/>
              <a:t>Branşlaşma başarı için gerekli esas öğedir. Spora başlangıçtan itibaren sporcunun amacı bir daha branşlaşmaktır.</a:t>
            </a:r>
          </a:p>
          <a:p>
            <a:pPr>
              <a:lnSpc>
                <a:spcPct val="170000"/>
              </a:lnSpc>
            </a:pPr>
            <a:r>
              <a:rPr lang="tr-TR" sz="1500" dirty="0"/>
              <a:t>Branşlaşma yada spora özel egzersizlere katılım organizmada o spora özgü morfolojik ve fonksiyonel değişikliklere neden olmaktadır ve insan organizması yaptığı aktivitelere uyum sağlamaktadır.</a:t>
            </a:r>
          </a:p>
          <a:p>
            <a:pPr>
              <a:lnSpc>
                <a:spcPct val="170000"/>
              </a:lnSpc>
            </a:pPr>
            <a:r>
              <a:rPr lang="tr-TR" sz="1500" dirty="0"/>
              <a:t>Spora özel egzersizler iki grupta toplanır:</a:t>
            </a:r>
          </a:p>
          <a:p>
            <a:pPr lvl="0">
              <a:lnSpc>
                <a:spcPct val="170000"/>
              </a:lnSpc>
            </a:pPr>
            <a:r>
              <a:rPr lang="tr-TR" sz="1500" dirty="0" err="1"/>
              <a:t>Branşlaşılan</a:t>
            </a:r>
            <a:r>
              <a:rPr lang="tr-TR" sz="1500" dirty="0"/>
              <a:t> spora özgü egzersizler</a:t>
            </a:r>
          </a:p>
          <a:p>
            <a:pPr lvl="0">
              <a:lnSpc>
                <a:spcPct val="170000"/>
              </a:lnSpc>
            </a:pPr>
            <a:r>
              <a:rPr lang="tr-TR" sz="1500" dirty="0" err="1"/>
              <a:t>Biomotor</a:t>
            </a:r>
            <a:r>
              <a:rPr lang="tr-TR" sz="1500" dirty="0"/>
              <a:t> becerilerin geliştirilmesi için yapılan egzersizler. </a:t>
            </a:r>
          </a:p>
          <a:p>
            <a:pPr>
              <a:lnSpc>
                <a:spcPct val="170000"/>
              </a:lnSpc>
              <a:buNone/>
            </a:pPr>
            <a:r>
              <a:rPr lang="tr-TR" sz="1500" dirty="0"/>
              <a:t>	Bu egzersizlerin oranı her grup için değişir.</a:t>
            </a:r>
          </a:p>
          <a:p>
            <a:pPr>
              <a:lnSpc>
                <a:spcPct val="170000"/>
              </a:lnSpc>
              <a:buNone/>
            </a:pPr>
            <a:r>
              <a:rPr lang="tr-TR" sz="1500" dirty="0"/>
              <a:t>- Uzun mesafe koşusu 			%100 		1.Grup</a:t>
            </a:r>
          </a:p>
          <a:p>
            <a:pPr>
              <a:lnSpc>
                <a:spcPct val="170000"/>
              </a:lnSpc>
              <a:buNone/>
            </a:pPr>
            <a:r>
              <a:rPr lang="tr-TR" sz="1500" dirty="0"/>
              <a:t>- Takım sporları (Futbol) 		%40 		2.Grup</a:t>
            </a:r>
          </a:p>
          <a:p>
            <a:pPr>
              <a:lnSpc>
                <a:spcPct val="170000"/>
              </a:lnSpc>
              <a:buNone/>
            </a:pPr>
            <a:r>
              <a:rPr lang="tr-TR" sz="1500" dirty="0"/>
              <a:t>- Takım sporları (Boks, Güreş, jimnastik)	%60-80		3.Grup</a:t>
            </a:r>
          </a:p>
          <a:p>
            <a:pPr>
              <a:lnSpc>
                <a:spcPct val="170000"/>
              </a:lnSpc>
            </a:pPr>
            <a:endParaRPr lang="tr-TR" sz="1500" dirty="0"/>
          </a:p>
        </p:txBody>
      </p:sp>
    </p:spTree>
    <p:extLst>
      <p:ext uri="{BB962C8B-B14F-4D97-AF65-F5344CB8AC3E}">
        <p14:creationId xmlns:p14="http://schemas.microsoft.com/office/powerpoint/2010/main" val="2593403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FF0000"/>
                </a:solidFill>
              </a:rPr>
              <a:t>Bireyselleştirme İlkesi</a:t>
            </a:r>
            <a:br>
              <a:rPr lang="tr-TR" b="1"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1981200" y="1484784"/>
            <a:ext cx="8229600" cy="5184576"/>
          </a:xfrm>
        </p:spPr>
        <p:txBody>
          <a:bodyPr>
            <a:noAutofit/>
          </a:bodyPr>
          <a:lstStyle/>
          <a:p>
            <a:pPr algn="just">
              <a:lnSpc>
                <a:spcPct val="170000"/>
              </a:lnSpc>
            </a:pPr>
            <a:r>
              <a:rPr lang="tr-TR" sz="1600" dirty="0"/>
              <a:t>Her sporcu performans seviyesine bakılmaksızın becerileri, potansiyeli, öğrenme özellikleri ve spor dalına göre bireysel olarak ele alınmalıdır. Sporcu objektif olarak değerlendirilmeli ve gözlenmelidir.</a:t>
            </a:r>
          </a:p>
          <a:p>
            <a:pPr algn="just">
              <a:lnSpc>
                <a:spcPct val="170000"/>
              </a:lnSpc>
            </a:pPr>
            <a:r>
              <a:rPr lang="tr-TR" sz="1600" dirty="0"/>
              <a:t>Genelde antrenörler sporcunun Beceri ve tecrübelerini dikkate almadan, başarılı sporcuların programlarını aynen takip ederler. Daha kötüsü bu tür programlar gençlerin antrenmanlarında da kullanılmaktadır. Antrenör şu kurallara dikkat ederse antrenmanın etkisi maksimum olacaktır.</a:t>
            </a:r>
          </a:p>
          <a:p>
            <a:pPr algn="just">
              <a:lnSpc>
                <a:spcPct val="170000"/>
              </a:lnSpc>
              <a:buNone/>
            </a:pPr>
            <a:r>
              <a:rPr lang="tr-TR" sz="1600" dirty="0"/>
              <a:t>	 Sporcunun en yüksek efor toleransının belirlenebilmesi için onun efor kapasitesinin ve kişilik gelişiminin analiz edilmesi gerekir.</a:t>
            </a:r>
          </a:p>
          <a:p>
            <a:pPr algn="just">
              <a:lnSpc>
                <a:spcPct val="170000"/>
              </a:lnSpc>
              <a:buNone/>
            </a:pPr>
            <a:r>
              <a:rPr lang="tr-TR" sz="1600" dirty="0"/>
              <a:t>	</a:t>
            </a:r>
            <a:r>
              <a:rPr lang="tr-TR" sz="1600" dirty="0">
                <a:solidFill>
                  <a:srgbClr val="FF0000"/>
                </a:solidFill>
              </a:rPr>
              <a:t>1.Kişinin efor kapasitesi şu faktörlere bağlıdır.</a:t>
            </a:r>
          </a:p>
          <a:p>
            <a:pPr marL="0" indent="0" algn="just">
              <a:lnSpc>
                <a:spcPct val="170000"/>
              </a:lnSpc>
              <a:buNone/>
            </a:pPr>
            <a:r>
              <a:rPr lang="tr-TR" sz="1600" dirty="0"/>
              <a:t>	</a:t>
            </a:r>
            <a:r>
              <a:rPr lang="tr-TR" sz="1600" dirty="0">
                <a:solidFill>
                  <a:srgbClr val="FF0000"/>
                </a:solidFill>
              </a:rPr>
              <a:t>a</a:t>
            </a:r>
            <a:r>
              <a:rPr lang="tr-TR" sz="1600" dirty="0"/>
              <a:t>. Biyolojik ve kronolojik (gerçek) yaş; bu özellikle organizması henüz olgunlaşmamış çocuk ve gençler için önemlidir. Bunların antrenmanları daha kompleks, çok yönlü ve orta şiddetle olmalıdır.</a:t>
            </a:r>
          </a:p>
          <a:p>
            <a:pPr algn="just">
              <a:lnSpc>
                <a:spcPct val="170000"/>
              </a:lnSpc>
            </a:pPr>
            <a:endParaRPr lang="tr-TR" sz="1600" dirty="0"/>
          </a:p>
        </p:txBody>
      </p:sp>
    </p:spTree>
    <p:extLst>
      <p:ext uri="{BB962C8B-B14F-4D97-AF65-F5344CB8AC3E}">
        <p14:creationId xmlns:p14="http://schemas.microsoft.com/office/powerpoint/2010/main" val="27788485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00925" y="483385"/>
            <a:ext cx="8229600" cy="6022346"/>
          </a:xfrm>
        </p:spPr>
        <p:txBody>
          <a:bodyPr>
            <a:noAutofit/>
          </a:bodyPr>
          <a:lstStyle/>
          <a:p>
            <a:pPr marL="0" indent="0" algn="just">
              <a:lnSpc>
                <a:spcPct val="170000"/>
              </a:lnSpc>
              <a:buNone/>
            </a:pPr>
            <a:r>
              <a:rPr lang="tr-TR" sz="1500" dirty="0"/>
              <a:t>	</a:t>
            </a:r>
            <a:r>
              <a:rPr lang="tr-TR" sz="1500" dirty="0">
                <a:solidFill>
                  <a:srgbClr val="FF0000"/>
                </a:solidFill>
              </a:rPr>
              <a:t>b. </a:t>
            </a:r>
            <a:r>
              <a:rPr lang="tr-TR" sz="1500" dirty="0"/>
              <a:t>Tecrübe ya da spora başlama yaşı</a:t>
            </a:r>
          </a:p>
          <a:p>
            <a:pPr marL="0" indent="0" algn="just">
              <a:lnSpc>
                <a:spcPct val="170000"/>
              </a:lnSpc>
              <a:buNone/>
            </a:pPr>
            <a:r>
              <a:rPr lang="tr-TR" sz="1500" dirty="0"/>
              <a:t>	</a:t>
            </a:r>
            <a:r>
              <a:rPr lang="tr-TR" sz="1500" dirty="0">
                <a:solidFill>
                  <a:srgbClr val="FF0000"/>
                </a:solidFill>
              </a:rPr>
              <a:t>c. </a:t>
            </a:r>
            <a:r>
              <a:rPr lang="tr-TR" sz="1500" dirty="0"/>
              <a:t>Efor ve performans kapasitesiyle, biyolojik ve psikolojik faktörler</a:t>
            </a:r>
          </a:p>
          <a:p>
            <a:pPr marL="0" indent="0" algn="just">
              <a:lnSpc>
                <a:spcPct val="170000"/>
              </a:lnSpc>
              <a:buNone/>
            </a:pPr>
            <a:r>
              <a:rPr lang="tr-TR" sz="1500" dirty="0"/>
              <a:t>	</a:t>
            </a:r>
            <a:r>
              <a:rPr lang="tr-TR" sz="1500" dirty="0">
                <a:solidFill>
                  <a:srgbClr val="FF0000"/>
                </a:solidFill>
              </a:rPr>
              <a:t>d. </a:t>
            </a:r>
            <a:r>
              <a:rPr lang="tr-TR" sz="1500" dirty="0"/>
              <a:t>Antrenman ve sağlık durumu; kuvvet, hız, dayanıklılık gelişimi ve beceri seviyesi, antrenman kapsamı ve do­zu, hastalık ya da kazalar sonucu oluşan sakatlıklar</a:t>
            </a:r>
          </a:p>
          <a:p>
            <a:pPr marL="0" indent="0" algn="just">
              <a:lnSpc>
                <a:spcPct val="170000"/>
              </a:lnSpc>
              <a:buNone/>
            </a:pPr>
            <a:r>
              <a:rPr lang="tr-TR" sz="1500" dirty="0"/>
              <a:t>	</a:t>
            </a:r>
            <a:r>
              <a:rPr lang="tr-TR" sz="1500" dirty="0">
                <a:solidFill>
                  <a:srgbClr val="FF0000"/>
                </a:solidFill>
              </a:rPr>
              <a:t>e. </a:t>
            </a:r>
            <a:r>
              <a:rPr lang="tr-TR" sz="1500" dirty="0"/>
              <a:t>Antrenman yükü ve sporcunun toparlanma hızı </a:t>
            </a:r>
          </a:p>
          <a:p>
            <a:pPr marL="0" indent="0" algn="just">
              <a:lnSpc>
                <a:spcPct val="170000"/>
              </a:lnSpc>
              <a:buNone/>
            </a:pPr>
            <a:r>
              <a:rPr lang="tr-TR" sz="1500" dirty="0"/>
              <a:t>	</a:t>
            </a:r>
            <a:r>
              <a:rPr lang="tr-TR" sz="1500" dirty="0">
                <a:solidFill>
                  <a:srgbClr val="FF0000"/>
                </a:solidFill>
              </a:rPr>
              <a:t>f) </a:t>
            </a:r>
            <a:r>
              <a:rPr lang="tr-TR" sz="1500" dirty="0"/>
              <a:t>Hayat tarzı, duygusallık durumu,</a:t>
            </a:r>
          </a:p>
          <a:p>
            <a:pPr marL="0" indent="0" algn="just">
              <a:lnSpc>
                <a:spcPct val="170000"/>
              </a:lnSpc>
              <a:buNone/>
            </a:pPr>
            <a:r>
              <a:rPr lang="tr-TR" sz="1500" dirty="0"/>
              <a:t>	</a:t>
            </a:r>
            <a:r>
              <a:rPr lang="tr-TR" sz="1500" dirty="0">
                <a:solidFill>
                  <a:srgbClr val="FF0000"/>
                </a:solidFill>
              </a:rPr>
              <a:t>g) </a:t>
            </a:r>
            <a:r>
              <a:rPr lang="tr-TR" sz="1500" dirty="0"/>
              <a:t>Okul iş ve aile yaşamı</a:t>
            </a:r>
          </a:p>
          <a:p>
            <a:pPr marL="0" indent="0" algn="just">
              <a:lnSpc>
                <a:spcPct val="170000"/>
              </a:lnSpc>
              <a:buNone/>
            </a:pPr>
            <a:r>
              <a:rPr lang="tr-TR" sz="1500" dirty="0"/>
              <a:t>	</a:t>
            </a:r>
            <a:r>
              <a:rPr lang="tr-TR" sz="1500" dirty="0">
                <a:solidFill>
                  <a:srgbClr val="FF0000"/>
                </a:solidFill>
              </a:rPr>
              <a:t>h) </a:t>
            </a:r>
            <a:r>
              <a:rPr lang="tr-TR" sz="1500" dirty="0"/>
              <a:t>Evin okul ya da antrenman yerine mesafesi </a:t>
            </a:r>
          </a:p>
          <a:p>
            <a:pPr marL="0" indent="0" algn="just">
              <a:lnSpc>
                <a:spcPct val="170000"/>
              </a:lnSpc>
              <a:buNone/>
            </a:pPr>
            <a:r>
              <a:rPr lang="tr-TR" sz="1500" dirty="0"/>
              <a:t>	</a:t>
            </a:r>
            <a:r>
              <a:rPr lang="tr-TR" sz="1500" dirty="0">
                <a:solidFill>
                  <a:srgbClr val="FF0000"/>
                </a:solidFill>
              </a:rPr>
              <a:t>i) </a:t>
            </a:r>
            <a:r>
              <a:rPr lang="tr-TR" sz="1500" dirty="0"/>
              <a:t>Sporcunun vücut yapısı ve kişiliği; bu kişinin antrenman yükü ve performans kapasitesi üzerinde etkili olur.</a:t>
            </a:r>
          </a:p>
          <a:p>
            <a:pPr marL="0" indent="0" algn="just">
              <a:lnSpc>
                <a:spcPct val="170000"/>
              </a:lnSpc>
              <a:buNone/>
            </a:pPr>
            <a:r>
              <a:rPr lang="tr-TR" sz="1500" dirty="0"/>
              <a:t>	</a:t>
            </a:r>
            <a:r>
              <a:rPr lang="tr-TR" sz="1500" dirty="0">
                <a:solidFill>
                  <a:srgbClr val="FF0000"/>
                </a:solidFill>
              </a:rPr>
              <a:t>j) </a:t>
            </a:r>
            <a:r>
              <a:rPr lang="tr-TR" sz="1500" dirty="0"/>
              <a:t>Sporcunun antrenman, müsabaka ve sosyal faaliyetler sırasındaki davranışları. </a:t>
            </a:r>
          </a:p>
          <a:p>
            <a:pPr marL="0" indent="0" algn="just">
              <a:lnSpc>
                <a:spcPct val="170000"/>
              </a:lnSpc>
              <a:buNone/>
            </a:pPr>
            <a:r>
              <a:rPr lang="tr-TR" sz="1500" dirty="0"/>
              <a:t>	</a:t>
            </a:r>
            <a:r>
              <a:rPr lang="tr-TR" sz="1500" dirty="0">
                <a:solidFill>
                  <a:srgbClr val="FF0000"/>
                </a:solidFill>
              </a:rPr>
              <a:t>k) </a:t>
            </a:r>
            <a:r>
              <a:rPr lang="tr-TR" sz="1500" dirty="0"/>
              <a:t>C </a:t>
            </a:r>
            <a:r>
              <a:rPr lang="tr-TR" sz="1500" dirty="0" err="1"/>
              <a:t>insiyet</a:t>
            </a:r>
            <a:r>
              <a:rPr lang="tr-TR" sz="1500" dirty="0"/>
              <a:t> faktörleri</a:t>
            </a:r>
          </a:p>
          <a:p>
            <a:endParaRPr lang="tr-TR" sz="1500" dirty="0"/>
          </a:p>
        </p:txBody>
      </p:sp>
    </p:spTree>
    <p:extLst>
      <p:ext uri="{BB962C8B-B14F-4D97-AF65-F5344CB8AC3E}">
        <p14:creationId xmlns:p14="http://schemas.microsoft.com/office/powerpoint/2010/main" val="41141651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850629" y="408435"/>
            <a:ext cx="8229600" cy="5932404"/>
          </a:xfrm>
        </p:spPr>
        <p:txBody>
          <a:bodyPr>
            <a:normAutofit fontScale="25000" lnSpcReduction="20000"/>
          </a:bodyPr>
          <a:lstStyle/>
          <a:p>
            <a:pPr marL="0" indent="0" algn="just">
              <a:lnSpc>
                <a:spcPct val="170000"/>
              </a:lnSpc>
              <a:buNone/>
            </a:pPr>
            <a:r>
              <a:rPr lang="tr-TR" dirty="0" smtClean="0"/>
              <a:t>	</a:t>
            </a:r>
            <a:r>
              <a:rPr lang="tr-TR" sz="5600" dirty="0">
                <a:solidFill>
                  <a:srgbClr val="FF0000"/>
                </a:solidFill>
              </a:rPr>
              <a:t>2. Antrenmana olan uyum bireysel kapasiteye bağlıdır.</a:t>
            </a:r>
          </a:p>
          <a:p>
            <a:pPr algn="just">
              <a:lnSpc>
                <a:spcPct val="170000"/>
              </a:lnSpc>
              <a:buNone/>
            </a:pPr>
            <a:r>
              <a:rPr lang="tr-TR" sz="5600" dirty="0"/>
              <a:t>	Çocuk ve gençlerin antrenmanlarında, onların uyumu açısından antrenmanın düşük volüm yüksek şiddetle olması yerine yüksek volüm orta şiddette olmasına dik­kat edilmelidir. Çocuklar yetişkinlere nazaran değişken bir kişiliğe ve sinir sistemi­ne sahiptirler. Dolayısıyla onların duygusal durumları çabuk değişebilir. İyi bir toparlanmanın sağlanabilmesi için antrenman yükü ile dinlenme arasında iyi bir ilişkinin olması gerekir.</a:t>
            </a:r>
          </a:p>
          <a:p>
            <a:pPr marL="0" indent="0" algn="just">
              <a:lnSpc>
                <a:spcPct val="170000"/>
              </a:lnSpc>
              <a:buNone/>
            </a:pPr>
            <a:r>
              <a:rPr lang="tr-TR" sz="5600" dirty="0"/>
              <a:t>	</a:t>
            </a:r>
            <a:r>
              <a:rPr lang="tr-TR" sz="5600" dirty="0">
                <a:solidFill>
                  <a:srgbClr val="FF0000"/>
                </a:solidFill>
              </a:rPr>
              <a:t>3. Antrenmanlarda bayanların organizma özellikleri, anatomik yapı ve biyolojik farklılıkları uygun bir şekilde dikkate alınmalıdır</a:t>
            </a:r>
            <a:r>
              <a:rPr lang="tr-TR" sz="5600" dirty="0"/>
              <a:t>.</a:t>
            </a:r>
          </a:p>
          <a:p>
            <a:pPr lvl="0" algn="just">
              <a:lnSpc>
                <a:spcPct val="170000"/>
              </a:lnSpc>
            </a:pPr>
            <a:r>
              <a:rPr lang="tr-TR" sz="5600" dirty="0"/>
              <a:t>Bayanların kalça şekli ve ölçüsü, zamanları dikkate alınmalı.</a:t>
            </a:r>
          </a:p>
          <a:p>
            <a:pPr lvl="0" algn="just">
              <a:lnSpc>
                <a:spcPct val="170000"/>
              </a:lnSpc>
            </a:pPr>
            <a:r>
              <a:rPr lang="tr-TR" sz="5600" dirty="0"/>
              <a:t>Karın kasları yeterince geliştirmeli.</a:t>
            </a:r>
          </a:p>
          <a:p>
            <a:pPr lvl="0" algn="just">
              <a:lnSpc>
                <a:spcPct val="170000"/>
              </a:lnSpc>
            </a:pPr>
            <a:r>
              <a:rPr lang="tr-TR" sz="5600" dirty="0"/>
              <a:t>Dayanıklılık antrenmanı dikkate alınmalı.</a:t>
            </a:r>
          </a:p>
          <a:p>
            <a:pPr algn="just">
              <a:lnSpc>
                <a:spcPct val="170000"/>
              </a:lnSpc>
            </a:pPr>
            <a:r>
              <a:rPr lang="tr-TR" sz="5600" dirty="0"/>
              <a:t>Doğum sonrası;</a:t>
            </a:r>
          </a:p>
          <a:p>
            <a:pPr lvl="0" algn="just">
              <a:lnSpc>
                <a:spcPct val="170000"/>
              </a:lnSpc>
            </a:pPr>
            <a:r>
              <a:rPr lang="tr-TR" sz="5600" dirty="0"/>
              <a:t>Normal antrenmana dört ay sonra ancak başlanabilir.</a:t>
            </a:r>
          </a:p>
          <a:p>
            <a:pPr lvl="0" algn="just">
              <a:lnSpc>
                <a:spcPct val="170000"/>
              </a:lnSpc>
            </a:pPr>
            <a:r>
              <a:rPr lang="tr-TR" sz="5600" dirty="0"/>
              <a:t>Müsabaka antrenmanlarına ise 10 ay sonra başlanmalıdır.</a:t>
            </a:r>
          </a:p>
          <a:p>
            <a:endParaRPr lang="tr-TR" sz="4900" dirty="0"/>
          </a:p>
        </p:txBody>
      </p:sp>
    </p:spTree>
    <p:extLst>
      <p:ext uri="{BB962C8B-B14F-4D97-AF65-F5344CB8AC3E}">
        <p14:creationId xmlns:p14="http://schemas.microsoft.com/office/powerpoint/2010/main" val="41156406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FF0000"/>
                </a:solidFill>
              </a:rPr>
              <a:t>ANTRENMAN KAVRAMI </a:t>
            </a:r>
            <a:endParaRPr lang="tr-TR" dirty="0"/>
          </a:p>
        </p:txBody>
      </p:sp>
      <p:sp>
        <p:nvSpPr>
          <p:cNvPr id="3" name="İçerik Yer Tutucusu 2"/>
          <p:cNvSpPr>
            <a:spLocks noGrp="1"/>
          </p:cNvSpPr>
          <p:nvPr>
            <p:ph idx="1"/>
          </p:nvPr>
        </p:nvSpPr>
        <p:spPr>
          <a:xfrm>
            <a:off x="2136648" y="1600200"/>
            <a:ext cx="8153400" cy="4997152"/>
          </a:xfrm>
        </p:spPr>
        <p:txBody>
          <a:bodyPr>
            <a:normAutofit fontScale="70000" lnSpcReduction="20000"/>
          </a:bodyPr>
          <a:lstStyle/>
          <a:p>
            <a:pPr marL="457200" indent="-457200" algn="just">
              <a:lnSpc>
                <a:spcPct val="160000"/>
              </a:lnSpc>
            </a:pPr>
            <a:r>
              <a:rPr lang="tr-TR" sz="3200" b="1" dirty="0"/>
              <a:t>Antrenman</a:t>
            </a:r>
            <a:r>
              <a:rPr lang="tr-TR" sz="3200" dirty="0"/>
              <a:t> genel konuşma dilinde çeşitli şekillerde tanımlanmaktadır. Genellikle durum değişimi (fiziksel, bilgisel, duygusal ve </a:t>
            </a:r>
            <a:r>
              <a:rPr lang="tr-TR" sz="3200" dirty="0" err="1"/>
              <a:t>kondisyonel</a:t>
            </a:r>
            <a:r>
              <a:rPr lang="tr-TR" sz="3200" dirty="0"/>
              <a:t>) yaratan süreç olarak tanımlanmaktadır.</a:t>
            </a:r>
          </a:p>
          <a:p>
            <a:pPr marL="457200" indent="-457200" algn="just">
              <a:lnSpc>
                <a:spcPct val="160000"/>
              </a:lnSpc>
            </a:pPr>
            <a:r>
              <a:rPr lang="tr-TR" sz="3200" b="1" dirty="0"/>
              <a:t>Antrenman</a:t>
            </a:r>
            <a:r>
              <a:rPr lang="tr-TR" sz="3200" dirty="0"/>
              <a:t>, sporcunun gerekli performansı gösterebilmesi için fizyolojik ve psikolojik fonksiyonlarına uyum </a:t>
            </a:r>
            <a:r>
              <a:rPr lang="tr-TR" sz="3200" dirty="0" err="1"/>
              <a:t>saglayabilmesi</a:t>
            </a:r>
            <a:r>
              <a:rPr lang="tr-TR" sz="3200" dirty="0"/>
              <a:t> ve teknik özellikler ile taktik kapasitenin geliştirilmesine yönelik bireyselleştirilmiş ve sürekli artan, uzun süreli sistematik sportif faaliyetlerdir.</a:t>
            </a:r>
          </a:p>
          <a:p>
            <a:endParaRPr lang="tr-TR" dirty="0"/>
          </a:p>
        </p:txBody>
      </p:sp>
    </p:spTree>
    <p:extLst>
      <p:ext uri="{BB962C8B-B14F-4D97-AF65-F5344CB8AC3E}">
        <p14:creationId xmlns:p14="http://schemas.microsoft.com/office/powerpoint/2010/main" val="28144097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81200" y="274638"/>
            <a:ext cx="8229600" cy="706090"/>
          </a:xfrm>
        </p:spPr>
        <p:txBody>
          <a:bodyPr>
            <a:normAutofit fontScale="90000"/>
          </a:bodyPr>
          <a:lstStyle/>
          <a:p>
            <a:r>
              <a:rPr lang="tr-TR" b="1" dirty="0" smtClean="0"/>
              <a:t/>
            </a:r>
            <a:br>
              <a:rPr lang="tr-TR" b="1" dirty="0" smtClean="0"/>
            </a:br>
            <a:r>
              <a:rPr lang="tr-TR" b="1" dirty="0" smtClean="0">
                <a:solidFill>
                  <a:srgbClr val="FF0000"/>
                </a:solidFill>
              </a:rPr>
              <a:t>Çeşitlilik </a:t>
            </a:r>
            <a:r>
              <a:rPr lang="tr-TR" b="1" dirty="0">
                <a:solidFill>
                  <a:srgbClr val="FF0000"/>
                </a:solidFill>
              </a:rPr>
              <a:t>İlkesi</a:t>
            </a:r>
            <a:r>
              <a:rPr lang="tr-TR" b="1" dirty="0"/>
              <a:t/>
            </a:r>
            <a:br>
              <a:rPr lang="tr-TR" b="1" dirty="0"/>
            </a:br>
            <a:endParaRPr lang="tr-TR" dirty="0"/>
          </a:p>
        </p:txBody>
      </p:sp>
      <p:sp>
        <p:nvSpPr>
          <p:cNvPr id="3" name="İçerik Yer Tutucusu 2"/>
          <p:cNvSpPr>
            <a:spLocks noGrp="1"/>
          </p:cNvSpPr>
          <p:nvPr>
            <p:ph idx="1"/>
          </p:nvPr>
        </p:nvSpPr>
        <p:spPr>
          <a:xfrm>
            <a:off x="1981200" y="1484784"/>
            <a:ext cx="8229600" cy="5112568"/>
          </a:xfrm>
        </p:spPr>
        <p:txBody>
          <a:bodyPr>
            <a:normAutofit fontScale="85000" lnSpcReduction="20000"/>
          </a:bodyPr>
          <a:lstStyle/>
          <a:p>
            <a:pPr algn="just">
              <a:lnSpc>
                <a:spcPct val="150000"/>
              </a:lnSpc>
            </a:pPr>
            <a:r>
              <a:rPr lang="tr-TR" sz="3300" dirty="0"/>
              <a:t>Yüksek performansa ulaşabilmek için sporcuların yıllık çalışma sürelerinin 1000 saatin üzerine çıkması gerekir.</a:t>
            </a:r>
          </a:p>
          <a:p>
            <a:pPr algn="just">
              <a:lnSpc>
                <a:spcPct val="150000"/>
              </a:lnSpc>
            </a:pPr>
            <a:r>
              <a:rPr lang="tr-TR" sz="3300" dirty="0"/>
              <a:t>Halter : 1200-1600 saat</a:t>
            </a:r>
          </a:p>
          <a:p>
            <a:pPr algn="just">
              <a:lnSpc>
                <a:spcPct val="150000"/>
              </a:lnSpc>
            </a:pPr>
            <a:r>
              <a:rPr lang="tr-TR" sz="3300" dirty="0" err="1"/>
              <a:t>Cimnastik</a:t>
            </a:r>
            <a:r>
              <a:rPr lang="tr-TR" sz="3300" dirty="0"/>
              <a:t> : Her gün 4-6 saat (30-40 tam seri)</a:t>
            </a:r>
          </a:p>
          <a:p>
            <a:pPr algn="just">
              <a:lnSpc>
                <a:spcPct val="150000"/>
              </a:lnSpc>
            </a:pPr>
            <a:r>
              <a:rPr lang="tr-TR" sz="3300" dirty="0"/>
              <a:t>Aynı sporu bu kadar yapmak sporcularda bıkkınlığa neden olabilir. Bu nedenle spora özgü </a:t>
            </a:r>
            <a:r>
              <a:rPr lang="tr-TR" sz="3300" dirty="0" err="1"/>
              <a:t>biomotor</a:t>
            </a:r>
            <a:r>
              <a:rPr lang="tr-TR" sz="3300" dirty="0"/>
              <a:t> beceriler çeşitli hareketler aracılığı ile verilebilir.</a:t>
            </a:r>
          </a:p>
          <a:p>
            <a:endParaRPr lang="tr-TR" dirty="0"/>
          </a:p>
        </p:txBody>
      </p:sp>
    </p:spTree>
    <p:extLst>
      <p:ext uri="{BB962C8B-B14F-4D97-AF65-F5344CB8AC3E}">
        <p14:creationId xmlns:p14="http://schemas.microsoft.com/office/powerpoint/2010/main" val="454117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81200" y="274638"/>
            <a:ext cx="8229600" cy="850106"/>
          </a:xfrm>
        </p:spPr>
        <p:txBody>
          <a:bodyPr>
            <a:normAutofit fontScale="90000"/>
          </a:bodyPr>
          <a:lstStyle/>
          <a:p>
            <a:r>
              <a:rPr lang="tr-TR" b="1" dirty="0" smtClean="0"/>
              <a:t/>
            </a:r>
            <a:br>
              <a:rPr lang="tr-TR" b="1" dirty="0" smtClean="0"/>
            </a:br>
            <a:r>
              <a:rPr lang="tr-TR" b="1" dirty="0" smtClean="0">
                <a:solidFill>
                  <a:srgbClr val="FF0000"/>
                </a:solidFill>
              </a:rPr>
              <a:t>Model </a:t>
            </a:r>
            <a:r>
              <a:rPr lang="tr-TR" b="1" dirty="0">
                <a:solidFill>
                  <a:srgbClr val="FF0000"/>
                </a:solidFill>
              </a:rPr>
              <a:t>Antrenman İlkesi</a:t>
            </a:r>
            <a:r>
              <a:rPr lang="tr-TR" b="1" dirty="0"/>
              <a:t/>
            </a:r>
            <a:br>
              <a:rPr lang="tr-TR" b="1" dirty="0"/>
            </a:br>
            <a:endParaRPr lang="tr-TR" dirty="0"/>
          </a:p>
        </p:txBody>
      </p:sp>
      <p:sp>
        <p:nvSpPr>
          <p:cNvPr id="3" name="İçerik Yer Tutucusu 2"/>
          <p:cNvSpPr>
            <a:spLocks noGrp="1"/>
          </p:cNvSpPr>
          <p:nvPr>
            <p:ph idx="1"/>
          </p:nvPr>
        </p:nvSpPr>
        <p:spPr/>
        <p:txBody>
          <a:bodyPr>
            <a:normAutofit lnSpcReduction="10000"/>
          </a:bodyPr>
          <a:lstStyle/>
          <a:p>
            <a:pPr algn="just">
              <a:lnSpc>
                <a:spcPct val="150000"/>
              </a:lnSpc>
            </a:pPr>
            <a:r>
              <a:rPr lang="tr-TR" dirty="0" smtClean="0"/>
              <a:t>Model </a:t>
            </a:r>
            <a:r>
              <a:rPr lang="tr-TR" dirty="0"/>
              <a:t>antrenman müsabaka şartlarına uygun antrenmanın yapılmasıdır.</a:t>
            </a:r>
          </a:p>
          <a:p>
            <a:pPr lvl="0" algn="just">
              <a:lnSpc>
                <a:spcPct val="150000"/>
              </a:lnSpc>
            </a:pPr>
            <a:r>
              <a:rPr lang="tr-TR" dirty="0"/>
              <a:t>Yüklenmeler</a:t>
            </a:r>
          </a:p>
          <a:p>
            <a:pPr lvl="0" algn="just">
              <a:lnSpc>
                <a:spcPct val="150000"/>
              </a:lnSpc>
            </a:pPr>
            <a:r>
              <a:rPr lang="tr-TR" dirty="0"/>
              <a:t>Çevre faktörleri</a:t>
            </a:r>
          </a:p>
          <a:p>
            <a:pPr lvl="0" algn="just">
              <a:lnSpc>
                <a:spcPct val="150000"/>
              </a:lnSpc>
            </a:pPr>
            <a:r>
              <a:rPr lang="tr-TR" dirty="0"/>
              <a:t>Hava koşulları</a:t>
            </a:r>
          </a:p>
          <a:p>
            <a:pPr lvl="0" algn="just">
              <a:lnSpc>
                <a:spcPct val="150000"/>
              </a:lnSpc>
            </a:pPr>
            <a:r>
              <a:rPr lang="tr-TR" dirty="0"/>
              <a:t>Seyirci vs.</a:t>
            </a:r>
          </a:p>
        </p:txBody>
      </p:sp>
    </p:spTree>
    <p:extLst>
      <p:ext uri="{BB962C8B-B14F-4D97-AF65-F5344CB8AC3E}">
        <p14:creationId xmlns:p14="http://schemas.microsoft.com/office/powerpoint/2010/main" val="14428234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1200" y="620689"/>
            <a:ext cx="8229600" cy="5505475"/>
          </a:xfrm>
        </p:spPr>
        <p:txBody>
          <a:bodyPr/>
          <a:lstStyle/>
          <a:p>
            <a:pPr marL="0" indent="0">
              <a:buNone/>
            </a:pPr>
            <a:r>
              <a:rPr lang="tr-TR" i="1" dirty="0">
                <a:solidFill>
                  <a:srgbClr val="FF0000"/>
                </a:solidFill>
              </a:rPr>
              <a:t>Model Antrenman İlkesi</a:t>
            </a:r>
            <a:endParaRPr lang="tr-TR" dirty="0">
              <a:solidFill>
                <a:srgbClr val="FF0000"/>
              </a:solidFill>
            </a:endParaRPr>
          </a:p>
          <a:p>
            <a:pPr marL="0" indent="0">
              <a:buNone/>
            </a:pPr>
            <a:endParaRPr lang="tr-TR" dirty="0"/>
          </a:p>
        </p:txBody>
      </p:sp>
      <p:graphicFrame>
        <p:nvGraphicFramePr>
          <p:cNvPr id="10" name="Nesne 9"/>
          <p:cNvGraphicFramePr>
            <a:graphicFrameLocks noChangeAspect="1"/>
          </p:cNvGraphicFramePr>
          <p:nvPr>
            <p:extLst>
              <p:ext uri="{D42A27DB-BD31-4B8C-83A1-F6EECF244321}">
                <p14:modId xmlns:p14="http://schemas.microsoft.com/office/powerpoint/2010/main" val="3671396199"/>
              </p:ext>
            </p:extLst>
          </p:nvPr>
        </p:nvGraphicFramePr>
        <p:xfrm>
          <a:off x="1981200" y="1919774"/>
          <a:ext cx="9713625" cy="4660907"/>
        </p:xfrm>
        <a:graphic>
          <a:graphicData uri="http://schemas.openxmlformats.org/presentationml/2006/ole">
            <mc:AlternateContent xmlns:mc="http://schemas.openxmlformats.org/markup-compatibility/2006">
              <mc:Choice xmlns:v="urn:schemas-microsoft-com:vml" Requires="v">
                <p:oleObj spid="_x0000_s1048" name="Belge" r:id="rId3" imgW="5778360" imgH="3086708" progId="Word.Document.12">
                  <p:embed/>
                </p:oleObj>
              </mc:Choice>
              <mc:Fallback>
                <p:oleObj name="Belge" r:id="rId3" imgW="5778360" imgH="3086708" progId="Word.Document.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1919774"/>
                        <a:ext cx="9713625" cy="4660907"/>
                      </a:xfrm>
                      <a:prstGeom prst="rect">
                        <a:avLst/>
                      </a:prstGeom>
                      <a:noFill/>
                    </p:spPr>
                  </p:pic>
                </p:oleObj>
              </mc:Fallback>
            </mc:AlternateContent>
          </a:graphicData>
        </a:graphic>
      </p:graphicFrame>
    </p:spTree>
    <p:extLst>
      <p:ext uri="{BB962C8B-B14F-4D97-AF65-F5344CB8AC3E}">
        <p14:creationId xmlns:p14="http://schemas.microsoft.com/office/powerpoint/2010/main" val="16459105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solidFill>
                  <a:srgbClr val="FF0000"/>
                </a:solidFill>
              </a:rPr>
              <a:t>Antrenman Yükünün Sürekli Artırılması İlkesi (Artan yüklenim)</a:t>
            </a:r>
            <a:r>
              <a:rPr lang="tr-TR" b="1" dirty="0"/>
              <a:t/>
            </a:r>
            <a:br>
              <a:rPr lang="tr-TR" b="1" dirty="0"/>
            </a:br>
            <a:endParaRPr lang="tr-TR" dirty="0"/>
          </a:p>
        </p:txBody>
      </p:sp>
      <p:sp>
        <p:nvSpPr>
          <p:cNvPr id="3" name="İçerik Yer Tutucusu 2"/>
          <p:cNvSpPr>
            <a:spLocks noGrp="1"/>
          </p:cNvSpPr>
          <p:nvPr>
            <p:ph idx="1"/>
          </p:nvPr>
        </p:nvSpPr>
        <p:spPr>
          <a:xfrm>
            <a:off x="1981200" y="1600200"/>
            <a:ext cx="8229600" cy="5257800"/>
          </a:xfrm>
        </p:spPr>
        <p:txBody>
          <a:bodyPr>
            <a:normAutofit fontScale="62500" lnSpcReduction="20000"/>
          </a:bodyPr>
          <a:lstStyle/>
          <a:p>
            <a:pPr algn="just">
              <a:lnSpc>
                <a:spcPct val="170000"/>
              </a:lnSpc>
            </a:pPr>
            <a:r>
              <a:rPr lang="tr-TR" sz="3700" dirty="0"/>
              <a:t>Antrenman yükü, sporcunun fiziksel, psikolojik kapasitesi ve ihtiyacına uygun olarak artırılmalıdır. İnsan organizması artan yüke morfolojik, fizyolojik ve psikolojik uyum sağlamaktadır.</a:t>
            </a:r>
          </a:p>
          <a:p>
            <a:pPr algn="just">
              <a:lnSpc>
                <a:spcPct val="170000"/>
              </a:lnSpc>
            </a:pPr>
            <a:r>
              <a:rPr lang="tr-TR" sz="3700" dirty="0"/>
              <a:t>Esneklik-Günden güne,</a:t>
            </a:r>
          </a:p>
          <a:p>
            <a:pPr algn="just">
              <a:lnSpc>
                <a:spcPct val="170000"/>
              </a:lnSpc>
            </a:pPr>
            <a:r>
              <a:rPr lang="tr-TR" sz="3700" dirty="0"/>
              <a:t>Kuvvet-Haftadan haftaya,</a:t>
            </a:r>
          </a:p>
          <a:p>
            <a:pPr algn="just">
              <a:lnSpc>
                <a:spcPct val="170000"/>
              </a:lnSpc>
            </a:pPr>
            <a:r>
              <a:rPr lang="tr-TR" sz="3700" dirty="0"/>
              <a:t>Sürat-Hız-Var olan genetik ve diğer </a:t>
            </a:r>
            <a:r>
              <a:rPr lang="tr-TR" sz="3700" dirty="0" err="1"/>
              <a:t>motorik</a:t>
            </a:r>
            <a:r>
              <a:rPr lang="tr-TR" sz="3700" dirty="0"/>
              <a:t> özelliklerine düzeylerine bağlı olarak</a:t>
            </a:r>
          </a:p>
          <a:p>
            <a:pPr algn="just">
              <a:lnSpc>
                <a:spcPct val="170000"/>
              </a:lnSpc>
            </a:pPr>
            <a:r>
              <a:rPr lang="tr-TR" sz="3700" dirty="0"/>
              <a:t>Dayanıklılık-ay ve yıl süreci içerisinde gelişmektedir.</a:t>
            </a:r>
          </a:p>
          <a:p>
            <a:endParaRPr lang="tr-TR" dirty="0"/>
          </a:p>
        </p:txBody>
      </p:sp>
    </p:spTree>
    <p:extLst>
      <p:ext uri="{BB962C8B-B14F-4D97-AF65-F5344CB8AC3E}">
        <p14:creationId xmlns:p14="http://schemas.microsoft.com/office/powerpoint/2010/main" val="5560936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nvPr>
        </p:nvGraphicFramePr>
        <p:xfrm>
          <a:off x="2351582" y="692697"/>
          <a:ext cx="7056784" cy="1224135"/>
        </p:xfrm>
        <a:graphic>
          <a:graphicData uri="http://schemas.openxmlformats.org/drawingml/2006/table">
            <a:tbl>
              <a:tblPr/>
              <a:tblGrid>
                <a:gridCol w="2352262">
                  <a:extLst>
                    <a:ext uri="{9D8B030D-6E8A-4147-A177-3AD203B41FA5}">
                      <a16:colId xmlns:a16="http://schemas.microsoft.com/office/drawing/2014/main" val="20000"/>
                    </a:ext>
                  </a:extLst>
                </a:gridCol>
                <a:gridCol w="587358">
                  <a:extLst>
                    <a:ext uri="{9D8B030D-6E8A-4147-A177-3AD203B41FA5}">
                      <a16:colId xmlns:a16="http://schemas.microsoft.com/office/drawing/2014/main" val="20001"/>
                    </a:ext>
                  </a:extLst>
                </a:gridCol>
                <a:gridCol w="588301">
                  <a:extLst>
                    <a:ext uri="{9D8B030D-6E8A-4147-A177-3AD203B41FA5}">
                      <a16:colId xmlns:a16="http://schemas.microsoft.com/office/drawing/2014/main" val="20002"/>
                    </a:ext>
                  </a:extLst>
                </a:gridCol>
                <a:gridCol w="588301">
                  <a:extLst>
                    <a:ext uri="{9D8B030D-6E8A-4147-A177-3AD203B41FA5}">
                      <a16:colId xmlns:a16="http://schemas.microsoft.com/office/drawing/2014/main" val="20003"/>
                    </a:ext>
                  </a:extLst>
                </a:gridCol>
                <a:gridCol w="588301">
                  <a:extLst>
                    <a:ext uri="{9D8B030D-6E8A-4147-A177-3AD203B41FA5}">
                      <a16:colId xmlns:a16="http://schemas.microsoft.com/office/drawing/2014/main" val="20004"/>
                    </a:ext>
                  </a:extLst>
                </a:gridCol>
                <a:gridCol w="587358">
                  <a:extLst>
                    <a:ext uri="{9D8B030D-6E8A-4147-A177-3AD203B41FA5}">
                      <a16:colId xmlns:a16="http://schemas.microsoft.com/office/drawing/2014/main" val="20005"/>
                    </a:ext>
                  </a:extLst>
                </a:gridCol>
                <a:gridCol w="588301">
                  <a:extLst>
                    <a:ext uri="{9D8B030D-6E8A-4147-A177-3AD203B41FA5}">
                      <a16:colId xmlns:a16="http://schemas.microsoft.com/office/drawing/2014/main" val="20006"/>
                    </a:ext>
                  </a:extLst>
                </a:gridCol>
                <a:gridCol w="588301">
                  <a:extLst>
                    <a:ext uri="{9D8B030D-6E8A-4147-A177-3AD203B41FA5}">
                      <a16:colId xmlns:a16="http://schemas.microsoft.com/office/drawing/2014/main" val="20007"/>
                    </a:ext>
                  </a:extLst>
                </a:gridCol>
                <a:gridCol w="588301">
                  <a:extLst>
                    <a:ext uri="{9D8B030D-6E8A-4147-A177-3AD203B41FA5}">
                      <a16:colId xmlns:a16="http://schemas.microsoft.com/office/drawing/2014/main" val="20008"/>
                    </a:ext>
                  </a:extLst>
                </a:gridCol>
              </a:tblGrid>
              <a:tr h="244827">
                <a:tc>
                  <a:txBody>
                    <a:bodyPr/>
                    <a:lstStyle/>
                    <a:p>
                      <a:pPr algn="ctr">
                        <a:lnSpc>
                          <a:spcPts val="1400"/>
                        </a:lnSpc>
                        <a:spcBef>
                          <a:spcPts val="100"/>
                        </a:spcBef>
                        <a:spcAft>
                          <a:spcPts val="100"/>
                        </a:spcAft>
                      </a:pPr>
                      <a:r>
                        <a:rPr lang="tr-TR" sz="1050" dirty="0">
                          <a:effectLst/>
                          <a:latin typeface="Times New Roman"/>
                          <a:ea typeface="Times New Roman"/>
                        </a:rPr>
                        <a:t>Yüksek</a:t>
                      </a:r>
                      <a:endParaRPr lang="tr-TR" sz="1100" dirty="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extLst>
                  <a:ext uri="{0D108BD9-81ED-4DB2-BD59-A6C34878D82A}">
                    <a16:rowId xmlns:a16="http://schemas.microsoft.com/office/drawing/2014/main" val="10000"/>
                  </a:ext>
                </a:extLst>
              </a:tr>
              <a:tr h="244827">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extLst>
                  <a:ext uri="{0D108BD9-81ED-4DB2-BD59-A6C34878D82A}">
                    <a16:rowId xmlns:a16="http://schemas.microsoft.com/office/drawing/2014/main" val="10001"/>
                  </a:ext>
                </a:extLst>
              </a:tr>
              <a:tr h="244827">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spcBef>
                          <a:spcPts val="100"/>
                        </a:spcBef>
                        <a:spcAft>
                          <a:spcPts val="10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100"/>
                        </a:spcBef>
                        <a:spcAft>
                          <a:spcPts val="100"/>
                        </a:spcAft>
                      </a:pPr>
                      <a:r>
                        <a:rPr lang="tr-TR" sz="1050">
                          <a:effectLst/>
                          <a:latin typeface="Times New Roman"/>
                          <a:ea typeface="Times New Roman"/>
                        </a:rPr>
                        <a:t>3</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ts val="1400"/>
                        </a:lnSpc>
                        <a:spcBef>
                          <a:spcPts val="100"/>
                        </a:spcBef>
                        <a:spcAft>
                          <a:spcPts val="100"/>
                        </a:spcAft>
                      </a:pPr>
                      <a:r>
                        <a:rPr lang="tr-TR" sz="1050">
                          <a:effectLst/>
                          <a:latin typeface="Times New Roman"/>
                          <a:ea typeface="Times New Roman"/>
                        </a:rPr>
                        <a:t>4</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extLst>
                  <a:ext uri="{0D108BD9-81ED-4DB2-BD59-A6C34878D82A}">
                    <a16:rowId xmlns:a16="http://schemas.microsoft.com/office/drawing/2014/main" val="10002"/>
                  </a:ext>
                </a:extLst>
              </a:tr>
              <a:tr h="244827">
                <a:tc>
                  <a:txBody>
                    <a:bodyPr/>
                    <a:lstStyle/>
                    <a:p>
                      <a:pPr algn="ctr">
                        <a:lnSpc>
                          <a:spcPts val="1400"/>
                        </a:lnSpc>
                        <a:spcBef>
                          <a:spcPts val="100"/>
                        </a:spcBef>
                        <a:spcAft>
                          <a:spcPts val="100"/>
                        </a:spcAft>
                      </a:pPr>
                      <a:r>
                        <a:rPr lang="tr-TR" sz="1050">
                          <a:effectLst/>
                          <a:latin typeface="Times New Roman"/>
                          <a:ea typeface="Times New Roman"/>
                        </a:rPr>
                        <a:t>Düşük</a:t>
                      </a:r>
                      <a:endParaRPr lang="tr-TR" sz="110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100"/>
                        </a:spcBef>
                        <a:spcAft>
                          <a:spcPts val="100"/>
                        </a:spcAft>
                      </a:pPr>
                      <a:r>
                        <a:rPr lang="tr-TR" sz="1050">
                          <a:effectLst/>
                          <a:latin typeface="Times New Roman"/>
                          <a:ea typeface="Times New Roman"/>
                        </a:rPr>
                        <a:t>2</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extLst>
                  <a:ext uri="{0D108BD9-81ED-4DB2-BD59-A6C34878D82A}">
                    <a16:rowId xmlns:a16="http://schemas.microsoft.com/office/drawing/2014/main" val="10003"/>
                  </a:ext>
                </a:extLst>
              </a:tr>
              <a:tr h="244827">
                <a:tc>
                  <a:txBody>
                    <a:bodyPr/>
                    <a:lstStyle/>
                    <a:p>
                      <a:pPr algn="ctr">
                        <a:lnSpc>
                          <a:spcPts val="1400"/>
                        </a:lnSpc>
                        <a:spcBef>
                          <a:spcPts val="100"/>
                        </a:spcBef>
                        <a:spcAft>
                          <a:spcPts val="10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100"/>
                        </a:spcBef>
                        <a:spcAft>
                          <a:spcPts val="100"/>
                        </a:spcAft>
                      </a:pPr>
                      <a:r>
                        <a:rPr lang="tr-TR" sz="1050">
                          <a:effectLst/>
                          <a:latin typeface="Times New Roman"/>
                          <a:ea typeface="Times New Roman"/>
                        </a:rPr>
                        <a:t>1</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100"/>
                        </a:spcBef>
                        <a:spcAft>
                          <a:spcPts val="1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100"/>
                        </a:spcBef>
                        <a:spcAft>
                          <a:spcPts val="10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a:noFill/>
                    </a:lnL>
                    <a:lnR>
                      <a:noFill/>
                    </a:lnR>
                    <a:lnT>
                      <a:noFill/>
                    </a:lnT>
                    <a:lnB>
                      <a:noFill/>
                    </a:lnB>
                  </a:tcPr>
                </a:tc>
                <a:extLst>
                  <a:ext uri="{0D108BD9-81ED-4DB2-BD59-A6C34878D82A}">
                    <a16:rowId xmlns:a16="http://schemas.microsoft.com/office/drawing/2014/main" val="10004"/>
                  </a:ext>
                </a:extLst>
              </a:tr>
            </a:tbl>
          </a:graphicData>
        </a:graphic>
      </p:graphicFrame>
      <p:sp>
        <p:nvSpPr>
          <p:cNvPr id="6" name="Dikdörtgen 5"/>
          <p:cNvSpPr/>
          <p:nvPr/>
        </p:nvSpPr>
        <p:spPr>
          <a:xfrm>
            <a:off x="4439816" y="2276872"/>
            <a:ext cx="3643370" cy="369332"/>
          </a:xfrm>
          <a:prstGeom prst="rect">
            <a:avLst/>
          </a:prstGeom>
        </p:spPr>
        <p:txBody>
          <a:bodyPr wrap="none">
            <a:spAutoFit/>
          </a:bodyPr>
          <a:lstStyle/>
          <a:p>
            <a:r>
              <a:rPr lang="tr-TR" i="1" dirty="0">
                <a:solidFill>
                  <a:srgbClr val="FF0000"/>
                </a:solidFill>
              </a:rPr>
              <a:t>Antrenman Yükünün Basamaklı Artışı</a:t>
            </a:r>
            <a:endParaRPr lang="tr-TR" dirty="0">
              <a:solidFill>
                <a:srgbClr val="FF0000"/>
              </a:solidFill>
            </a:endParaRPr>
          </a:p>
        </p:txBody>
      </p:sp>
      <p:graphicFrame>
        <p:nvGraphicFramePr>
          <p:cNvPr id="8" name="İçerik Yer Tutucusu 3"/>
          <p:cNvGraphicFramePr>
            <a:graphicFrameLocks/>
          </p:cNvGraphicFramePr>
          <p:nvPr>
            <p:extLst/>
          </p:nvPr>
        </p:nvGraphicFramePr>
        <p:xfrm>
          <a:off x="3071664" y="2780928"/>
          <a:ext cx="6120680" cy="1955800"/>
        </p:xfrm>
        <a:graphic>
          <a:graphicData uri="http://schemas.openxmlformats.org/drawingml/2006/table">
            <a:tbl>
              <a:tblPr/>
              <a:tblGrid>
                <a:gridCol w="2406325">
                  <a:extLst>
                    <a:ext uri="{9D8B030D-6E8A-4147-A177-3AD203B41FA5}">
                      <a16:colId xmlns:a16="http://schemas.microsoft.com/office/drawing/2014/main" val="20000"/>
                    </a:ext>
                  </a:extLst>
                </a:gridCol>
                <a:gridCol w="79310">
                  <a:extLst>
                    <a:ext uri="{9D8B030D-6E8A-4147-A177-3AD203B41FA5}">
                      <a16:colId xmlns:a16="http://schemas.microsoft.com/office/drawing/2014/main" val="20001"/>
                    </a:ext>
                  </a:extLst>
                </a:gridCol>
                <a:gridCol w="1228720">
                  <a:extLst>
                    <a:ext uri="{9D8B030D-6E8A-4147-A177-3AD203B41FA5}">
                      <a16:colId xmlns:a16="http://schemas.microsoft.com/office/drawing/2014/main" val="20002"/>
                    </a:ext>
                  </a:extLst>
                </a:gridCol>
                <a:gridCol w="2406325">
                  <a:extLst>
                    <a:ext uri="{9D8B030D-6E8A-4147-A177-3AD203B41FA5}">
                      <a16:colId xmlns:a16="http://schemas.microsoft.com/office/drawing/2014/main" val="20003"/>
                    </a:ext>
                  </a:extLst>
                </a:gridCol>
              </a:tblGrid>
              <a:tr h="0">
                <a:tc>
                  <a:txBody>
                    <a:bodyPr/>
                    <a:lstStyle/>
                    <a:p>
                      <a:pPr algn="ctr">
                        <a:lnSpc>
                          <a:spcPts val="1400"/>
                        </a:lnSpc>
                        <a:spcAft>
                          <a:spcPts val="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ts val="1400"/>
                        </a:lnSpc>
                        <a:spcAft>
                          <a:spcPts val="0"/>
                        </a:spcAft>
                      </a:pPr>
                      <a:r>
                        <a:rPr lang="tr-TR" sz="1400" dirty="0">
                          <a:effectLst/>
                          <a:latin typeface="Times New Roman"/>
                          <a:ea typeface="Times New Roman"/>
                        </a:rPr>
                        <a:t>YÜKSEK PERFORMANS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lnSpc>
                          <a:spcPts val="1400"/>
                        </a:lnSpc>
                        <a:spcAft>
                          <a:spcPts val="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00"/>
                  </a:ext>
                </a:extLst>
              </a:tr>
              <a:tr h="0">
                <a:tc gridSpan="2">
                  <a:txBody>
                    <a:bodyPr/>
                    <a:lstStyle/>
                    <a:p>
                      <a:pPr algn="ctr">
                        <a:lnSpc>
                          <a:spcPts val="1400"/>
                        </a:lnSpc>
                        <a:spcAft>
                          <a:spcPts val="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a:txBody>
                    <a:bodyPr/>
                    <a:lstStyle/>
                    <a:p>
                      <a:pPr algn="ctr">
                        <a:lnSpc>
                          <a:spcPts val="1400"/>
                        </a:lnSpc>
                        <a:spcAft>
                          <a:spcPts val="0"/>
                        </a:spcAft>
                      </a:pPr>
                      <a:r>
                        <a:rPr lang="tr-TR" sz="1400" dirty="0">
                          <a:effectLst/>
                          <a:latin typeface="Times New Roman"/>
                          <a:ea typeface="Times New Roman"/>
                        </a:rPr>
                        <a:t> </a:t>
                      </a: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spcAft>
                          <a:spcPts val="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extLst>
                  <a:ext uri="{0D108BD9-81ED-4DB2-BD59-A6C34878D82A}">
                    <a16:rowId xmlns:a16="http://schemas.microsoft.com/office/drawing/2014/main" val="10001"/>
                  </a:ext>
                </a:extLst>
              </a:tr>
              <a:tr h="0">
                <a:tc>
                  <a:txBody>
                    <a:bodyPr/>
                    <a:lstStyle/>
                    <a:p>
                      <a:pPr algn="ctr">
                        <a:lnSpc>
                          <a:spcPts val="1400"/>
                        </a:lnSpc>
                        <a:spcAft>
                          <a:spcPts val="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ts val="1400"/>
                        </a:lnSpc>
                        <a:spcAft>
                          <a:spcPts val="0"/>
                        </a:spcAft>
                      </a:pPr>
                      <a:r>
                        <a:rPr lang="tr-TR" sz="1400" dirty="0">
                          <a:effectLst/>
                          <a:latin typeface="Times New Roman"/>
                          <a:ea typeface="Times New Roman"/>
                        </a:rPr>
                        <a:t>BİLİMSEL ANTRENMAN</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lnSpc>
                          <a:spcPts val="1400"/>
                        </a:lnSpc>
                        <a:spcAft>
                          <a:spcPts val="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02"/>
                  </a:ext>
                </a:extLst>
              </a:tr>
              <a:tr h="0">
                <a:tc gridSpan="2">
                  <a:txBody>
                    <a:bodyPr/>
                    <a:lstStyle/>
                    <a:p>
                      <a:pPr algn="ctr">
                        <a:lnSpc>
                          <a:spcPts val="1400"/>
                        </a:lnSpc>
                        <a:spcAft>
                          <a:spcPts val="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a:txBody>
                    <a:bodyPr/>
                    <a:lstStyle/>
                    <a:p>
                      <a:pPr algn="ctr">
                        <a:lnSpc>
                          <a:spcPts val="1400"/>
                        </a:lnSpc>
                        <a:spcAft>
                          <a:spcPts val="0"/>
                        </a:spcAft>
                      </a:pPr>
                      <a:r>
                        <a:rPr lang="tr-TR" sz="1400" dirty="0">
                          <a:effectLst/>
                          <a:latin typeface="Times New Roman"/>
                          <a:ea typeface="Times New Roman"/>
                        </a:rPr>
                        <a:t> </a:t>
                      </a: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spcAft>
                          <a:spcPts val="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extLst>
                  <a:ext uri="{0D108BD9-81ED-4DB2-BD59-A6C34878D82A}">
                    <a16:rowId xmlns:a16="http://schemas.microsoft.com/office/drawing/2014/main" val="10003"/>
                  </a:ext>
                </a:extLst>
              </a:tr>
              <a:tr h="0">
                <a:tc>
                  <a:txBody>
                    <a:bodyPr/>
                    <a:lstStyle/>
                    <a:p>
                      <a:pPr algn="ctr">
                        <a:lnSpc>
                          <a:spcPts val="1400"/>
                        </a:lnSpc>
                        <a:spcAft>
                          <a:spcPts val="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ts val="1400"/>
                        </a:lnSpc>
                        <a:spcAft>
                          <a:spcPts val="0"/>
                        </a:spcAft>
                      </a:pPr>
                      <a:r>
                        <a:rPr lang="tr-TR" sz="1400" dirty="0">
                          <a:effectLst/>
                          <a:latin typeface="Times New Roman"/>
                          <a:ea typeface="Times New Roman"/>
                        </a:rPr>
                        <a:t>MAKRO PLANLAMA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lnSpc>
                          <a:spcPts val="1400"/>
                        </a:lnSpc>
                        <a:spcAft>
                          <a:spcPts val="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04"/>
                  </a:ext>
                </a:extLst>
              </a:tr>
              <a:tr h="0">
                <a:tc gridSpan="2">
                  <a:txBody>
                    <a:bodyPr/>
                    <a:lstStyle/>
                    <a:p>
                      <a:pPr algn="ctr">
                        <a:lnSpc>
                          <a:spcPts val="1400"/>
                        </a:lnSpc>
                        <a:spcAft>
                          <a:spcPts val="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a:txBody>
                    <a:bodyPr/>
                    <a:lstStyle/>
                    <a:p>
                      <a:pPr algn="ctr">
                        <a:lnSpc>
                          <a:spcPts val="1400"/>
                        </a:lnSpc>
                        <a:spcAft>
                          <a:spcPts val="0"/>
                        </a:spcAft>
                      </a:pPr>
                      <a:r>
                        <a:rPr lang="tr-TR" sz="1400" dirty="0">
                          <a:effectLst/>
                          <a:latin typeface="Times New Roman"/>
                          <a:ea typeface="Times New Roman"/>
                        </a:rPr>
                        <a:t> </a:t>
                      </a: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spcAft>
                          <a:spcPts val="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extLst>
                  <a:ext uri="{0D108BD9-81ED-4DB2-BD59-A6C34878D82A}">
                    <a16:rowId xmlns:a16="http://schemas.microsoft.com/office/drawing/2014/main" val="10005"/>
                  </a:ext>
                </a:extLst>
              </a:tr>
              <a:tr h="0">
                <a:tc>
                  <a:txBody>
                    <a:bodyPr/>
                    <a:lstStyle/>
                    <a:p>
                      <a:pPr algn="ctr">
                        <a:lnSpc>
                          <a:spcPts val="1400"/>
                        </a:lnSpc>
                        <a:spcAft>
                          <a:spcPts val="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ts val="1400"/>
                        </a:lnSpc>
                        <a:spcAft>
                          <a:spcPts val="0"/>
                        </a:spcAft>
                      </a:pPr>
                      <a:r>
                        <a:rPr lang="tr-TR" sz="1400" dirty="0">
                          <a:effectLst/>
                          <a:latin typeface="Times New Roman"/>
                          <a:ea typeface="Times New Roman"/>
                        </a:rPr>
                        <a:t>YETENEK SEÇİMİ</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lnSpc>
                          <a:spcPts val="1400"/>
                        </a:lnSpc>
                        <a:spcAft>
                          <a:spcPts val="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06"/>
                  </a:ext>
                </a:extLst>
              </a:tr>
            </a:tbl>
          </a:graphicData>
        </a:graphic>
      </p:graphicFrame>
      <p:sp>
        <p:nvSpPr>
          <p:cNvPr id="9" name="Dikdörtgen 8"/>
          <p:cNvSpPr/>
          <p:nvPr/>
        </p:nvSpPr>
        <p:spPr>
          <a:xfrm>
            <a:off x="3143672" y="4941168"/>
            <a:ext cx="6084168" cy="369332"/>
          </a:xfrm>
          <a:prstGeom prst="rect">
            <a:avLst/>
          </a:prstGeom>
        </p:spPr>
        <p:txBody>
          <a:bodyPr wrap="square">
            <a:spAutoFit/>
          </a:bodyPr>
          <a:lstStyle/>
          <a:p>
            <a:pPr algn="ctr"/>
            <a:r>
              <a:rPr lang="tr-TR" i="1" dirty="0">
                <a:solidFill>
                  <a:srgbClr val="FF0000"/>
                </a:solidFill>
              </a:rPr>
              <a:t>Yüksek Performansa Ulaşabilmek İçin İzlenecek Yol</a:t>
            </a:r>
            <a:endParaRPr lang="tr-TR" dirty="0">
              <a:solidFill>
                <a:srgbClr val="FF0000"/>
              </a:solidFill>
            </a:endParaRPr>
          </a:p>
        </p:txBody>
      </p:sp>
    </p:spTree>
    <p:extLst>
      <p:ext uri="{BB962C8B-B14F-4D97-AF65-F5344CB8AC3E}">
        <p14:creationId xmlns:p14="http://schemas.microsoft.com/office/powerpoint/2010/main" val="36275927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788588415"/>
              </p:ext>
            </p:extLst>
          </p:nvPr>
        </p:nvGraphicFramePr>
        <p:xfrm>
          <a:off x="3663950" y="1514007"/>
          <a:ext cx="6229557" cy="2754051"/>
        </p:xfrm>
        <a:graphic>
          <a:graphicData uri="http://schemas.openxmlformats.org/drawingml/2006/table">
            <a:tbl>
              <a:tblPr/>
              <a:tblGrid>
                <a:gridCol w="927114">
                  <a:extLst>
                    <a:ext uri="{9D8B030D-6E8A-4147-A177-3AD203B41FA5}">
                      <a16:colId xmlns:a16="http://schemas.microsoft.com/office/drawing/2014/main" val="20000"/>
                    </a:ext>
                  </a:extLst>
                </a:gridCol>
                <a:gridCol w="506660">
                  <a:extLst>
                    <a:ext uri="{9D8B030D-6E8A-4147-A177-3AD203B41FA5}">
                      <a16:colId xmlns:a16="http://schemas.microsoft.com/office/drawing/2014/main" val="20001"/>
                    </a:ext>
                  </a:extLst>
                </a:gridCol>
                <a:gridCol w="599371">
                  <a:extLst>
                    <a:ext uri="{9D8B030D-6E8A-4147-A177-3AD203B41FA5}">
                      <a16:colId xmlns:a16="http://schemas.microsoft.com/office/drawing/2014/main" val="20002"/>
                    </a:ext>
                  </a:extLst>
                </a:gridCol>
                <a:gridCol w="506660">
                  <a:extLst>
                    <a:ext uri="{9D8B030D-6E8A-4147-A177-3AD203B41FA5}">
                      <a16:colId xmlns:a16="http://schemas.microsoft.com/office/drawing/2014/main" val="20003"/>
                    </a:ext>
                  </a:extLst>
                </a:gridCol>
                <a:gridCol w="645727">
                  <a:extLst>
                    <a:ext uri="{9D8B030D-6E8A-4147-A177-3AD203B41FA5}">
                      <a16:colId xmlns:a16="http://schemas.microsoft.com/office/drawing/2014/main" val="20004"/>
                    </a:ext>
                  </a:extLst>
                </a:gridCol>
                <a:gridCol w="507473">
                  <a:extLst>
                    <a:ext uri="{9D8B030D-6E8A-4147-A177-3AD203B41FA5}">
                      <a16:colId xmlns:a16="http://schemas.microsoft.com/office/drawing/2014/main" val="20005"/>
                    </a:ext>
                  </a:extLst>
                </a:gridCol>
                <a:gridCol w="507473">
                  <a:extLst>
                    <a:ext uri="{9D8B030D-6E8A-4147-A177-3AD203B41FA5}">
                      <a16:colId xmlns:a16="http://schemas.microsoft.com/office/drawing/2014/main" val="20006"/>
                    </a:ext>
                  </a:extLst>
                </a:gridCol>
                <a:gridCol w="506660">
                  <a:extLst>
                    <a:ext uri="{9D8B030D-6E8A-4147-A177-3AD203B41FA5}">
                      <a16:colId xmlns:a16="http://schemas.microsoft.com/office/drawing/2014/main" val="20007"/>
                    </a:ext>
                  </a:extLst>
                </a:gridCol>
                <a:gridCol w="507473">
                  <a:extLst>
                    <a:ext uri="{9D8B030D-6E8A-4147-A177-3AD203B41FA5}">
                      <a16:colId xmlns:a16="http://schemas.microsoft.com/office/drawing/2014/main" val="20008"/>
                    </a:ext>
                  </a:extLst>
                </a:gridCol>
                <a:gridCol w="507473">
                  <a:extLst>
                    <a:ext uri="{9D8B030D-6E8A-4147-A177-3AD203B41FA5}">
                      <a16:colId xmlns:a16="http://schemas.microsoft.com/office/drawing/2014/main" val="20009"/>
                    </a:ext>
                  </a:extLst>
                </a:gridCol>
                <a:gridCol w="507473">
                  <a:extLst>
                    <a:ext uri="{9D8B030D-6E8A-4147-A177-3AD203B41FA5}">
                      <a16:colId xmlns:a16="http://schemas.microsoft.com/office/drawing/2014/main" val="20010"/>
                    </a:ext>
                  </a:extLst>
                </a:gridCol>
              </a:tblGrid>
              <a:tr h="1620151">
                <a:tc>
                  <a:txBody>
                    <a:bodyPr/>
                    <a:lstStyle/>
                    <a:p>
                      <a:pPr algn="ctr">
                        <a:lnSpc>
                          <a:spcPts val="1400"/>
                        </a:lnSpc>
                        <a:spcBef>
                          <a:spcPts val="200"/>
                        </a:spcBef>
                        <a:spcAft>
                          <a:spcPts val="20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gridSpan="4">
                  <a:txBody>
                    <a:bodyPr/>
                    <a:lstStyle/>
                    <a:p>
                      <a:pPr algn="ctr">
                        <a:lnSpc>
                          <a:spcPts val="1400"/>
                        </a:lnSpc>
                        <a:spcBef>
                          <a:spcPts val="200"/>
                        </a:spcBef>
                        <a:spcAft>
                          <a:spcPts val="200"/>
                        </a:spcAft>
                      </a:pPr>
                      <a:r>
                        <a:rPr lang="tr-TR" sz="1050" dirty="0">
                          <a:effectLst/>
                          <a:latin typeface="Times New Roman"/>
                          <a:ea typeface="Times New Roman"/>
                        </a:rPr>
                        <a:t>Antrenman Yükünü Artırma</a:t>
                      </a:r>
                      <a:endParaRPr lang="tr-TR" sz="11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extLst>
                  <a:ext uri="{0D108BD9-81ED-4DB2-BD59-A6C34878D82A}">
                    <a16:rowId xmlns:a16="http://schemas.microsoft.com/office/drawing/2014/main" val="10000"/>
                  </a:ext>
                </a:extLst>
              </a:tr>
              <a:tr h="277900">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200"/>
                        </a:spcBef>
                        <a:spcAft>
                          <a:spcPts val="20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200"/>
                        </a:spcBef>
                        <a:spcAft>
                          <a:spcPts val="20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extLst>
                  <a:ext uri="{0D108BD9-81ED-4DB2-BD59-A6C34878D82A}">
                    <a16:rowId xmlns:a16="http://schemas.microsoft.com/office/drawing/2014/main" val="10001"/>
                  </a:ext>
                </a:extLst>
              </a:tr>
              <a:tr h="300200">
                <a:tc>
                  <a:txBody>
                    <a:bodyPr/>
                    <a:lstStyle/>
                    <a:p>
                      <a:pPr algn="ctr">
                        <a:lnSpc>
                          <a:spcPts val="1400"/>
                        </a:lnSpc>
                        <a:spcBef>
                          <a:spcPts val="200"/>
                        </a:spcBef>
                        <a:spcAft>
                          <a:spcPts val="200"/>
                        </a:spcAft>
                      </a:pPr>
                      <a:endParaRPr lang="tr-TR" sz="105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extLst>
                  <a:ext uri="{0D108BD9-81ED-4DB2-BD59-A6C34878D82A}">
                    <a16:rowId xmlns:a16="http://schemas.microsoft.com/office/drawing/2014/main" val="10002"/>
                  </a:ext>
                </a:extLst>
              </a:tr>
              <a:tr h="277900">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200"/>
                        </a:spcBef>
                        <a:spcAft>
                          <a:spcPts val="20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gridSpan="3">
                  <a:txBody>
                    <a:bodyPr/>
                    <a:lstStyle/>
                    <a:p>
                      <a:pPr algn="ctr">
                        <a:lnSpc>
                          <a:spcPts val="1400"/>
                        </a:lnSpc>
                        <a:spcBef>
                          <a:spcPts val="200"/>
                        </a:spcBef>
                        <a:spcAft>
                          <a:spcPts val="200"/>
                        </a:spcAft>
                      </a:pPr>
                      <a:r>
                        <a:rPr lang="tr-TR" sz="1050">
                          <a:effectLst/>
                          <a:latin typeface="Times New Roman"/>
                          <a:ea typeface="Times New Roman"/>
                        </a:rPr>
                        <a:t>Performans</a:t>
                      </a:r>
                      <a:endParaRPr lang="tr-TR" sz="1100">
                        <a:effectLst/>
                        <a:latin typeface="Times New Roman"/>
                        <a:ea typeface="Times New Roman"/>
                      </a:endParaRPr>
                    </a:p>
                  </a:txBody>
                  <a:tcPr marL="0" marR="0" marT="0" marB="0">
                    <a:lnL>
                      <a:noFill/>
                    </a:lnL>
                    <a:lnR>
                      <a:noFill/>
                    </a:lnR>
                    <a:lnT>
                      <a:noFill/>
                    </a:lnT>
                    <a:lnB>
                      <a:noFill/>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3"/>
                  </a:ext>
                </a:extLst>
              </a:tr>
              <a:tr h="277900">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200"/>
                        </a:spcBef>
                        <a:spcAft>
                          <a:spcPts val="20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ts val="1400"/>
                        </a:lnSpc>
                        <a:spcBef>
                          <a:spcPts val="200"/>
                        </a:spcBef>
                        <a:spcAft>
                          <a:spcPts val="20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a:noFill/>
                    </a:lnL>
                    <a:lnR>
                      <a:noFill/>
                    </a:lnR>
                    <a:lnT>
                      <a:noFill/>
                    </a:lnT>
                    <a:lnB>
                      <a:noFill/>
                    </a:lnB>
                  </a:tcPr>
                </a:tc>
                <a:extLst>
                  <a:ext uri="{0D108BD9-81ED-4DB2-BD59-A6C34878D82A}">
                    <a16:rowId xmlns:a16="http://schemas.microsoft.com/office/drawing/2014/main" val="10004"/>
                  </a:ext>
                </a:extLst>
              </a:tr>
            </a:tbl>
          </a:graphicData>
        </a:graphic>
      </p:graphicFrame>
      <p:cxnSp>
        <p:nvCxnSpPr>
          <p:cNvPr id="5" name="Düz Bağlayıcı 4"/>
          <p:cNvCxnSpPr>
            <a:cxnSpLocks noChangeShapeType="1"/>
          </p:cNvCxnSpPr>
          <p:nvPr/>
        </p:nvCxnSpPr>
        <p:spPr bwMode="auto">
          <a:xfrm flipV="1">
            <a:off x="4727848" y="3356993"/>
            <a:ext cx="2925762" cy="63976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6" name="Dikdörtgen 5"/>
          <p:cNvSpPr/>
          <p:nvPr/>
        </p:nvSpPr>
        <p:spPr>
          <a:xfrm>
            <a:off x="3034312" y="4611109"/>
            <a:ext cx="7488832" cy="646331"/>
          </a:xfrm>
          <a:prstGeom prst="rect">
            <a:avLst/>
          </a:prstGeom>
        </p:spPr>
        <p:txBody>
          <a:bodyPr wrap="square">
            <a:spAutoFit/>
          </a:bodyPr>
          <a:lstStyle/>
          <a:p>
            <a:pPr algn="ctr"/>
            <a:r>
              <a:rPr lang="tr-TR" dirty="0"/>
              <a:t>Performans Sürekli Artarken Yük Dalga Şeklinde Artar.</a:t>
            </a:r>
          </a:p>
          <a:p>
            <a:pPr algn="ctr"/>
            <a:r>
              <a:rPr lang="tr-TR" i="1" dirty="0">
                <a:solidFill>
                  <a:srgbClr val="FF0000"/>
                </a:solidFill>
              </a:rPr>
              <a:t>Şekil .Performans ve Antrenman İlişkisi</a:t>
            </a:r>
            <a:endParaRPr lang="tr-TR" dirty="0">
              <a:solidFill>
                <a:srgbClr val="FF0000"/>
              </a:solidFill>
            </a:endParaRPr>
          </a:p>
        </p:txBody>
      </p:sp>
    </p:spTree>
    <p:extLst>
      <p:ext uri="{BB962C8B-B14F-4D97-AF65-F5344CB8AC3E}">
        <p14:creationId xmlns:p14="http://schemas.microsoft.com/office/powerpoint/2010/main" val="42169644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81200" y="274638"/>
            <a:ext cx="8229600" cy="850106"/>
          </a:xfrm>
        </p:spPr>
        <p:txBody>
          <a:bodyPr>
            <a:normAutofit fontScale="90000"/>
          </a:bodyPr>
          <a:lstStyle/>
          <a:p>
            <a:r>
              <a:rPr lang="tr-TR" b="1" dirty="0">
                <a:solidFill>
                  <a:srgbClr val="FF0000"/>
                </a:solidFill>
              </a:rPr>
              <a:t>Antrenmanın Özel Olma İlkesi</a:t>
            </a:r>
            <a:r>
              <a:rPr lang="tr-TR" b="1" dirty="0"/>
              <a:t/>
            </a:r>
            <a:br>
              <a:rPr lang="tr-TR" b="1" dirty="0"/>
            </a:br>
            <a:endParaRPr lang="tr-TR" dirty="0"/>
          </a:p>
        </p:txBody>
      </p:sp>
      <p:sp>
        <p:nvSpPr>
          <p:cNvPr id="3" name="İçerik Yer Tutucusu 2"/>
          <p:cNvSpPr>
            <a:spLocks noGrp="1"/>
          </p:cNvSpPr>
          <p:nvPr>
            <p:ph idx="1"/>
          </p:nvPr>
        </p:nvSpPr>
        <p:spPr>
          <a:xfrm>
            <a:off x="1981200" y="1484785"/>
            <a:ext cx="8229600" cy="4641379"/>
          </a:xfrm>
        </p:spPr>
        <p:txBody>
          <a:bodyPr>
            <a:normAutofit/>
          </a:bodyPr>
          <a:lstStyle/>
          <a:p>
            <a:pPr algn="just">
              <a:lnSpc>
                <a:spcPct val="150000"/>
              </a:lnSpc>
            </a:pPr>
            <a:r>
              <a:rPr lang="tr-TR" dirty="0" smtClean="0"/>
              <a:t>Antrenmana </a:t>
            </a:r>
            <a:r>
              <a:rPr lang="tr-TR" dirty="0"/>
              <a:t>uyum, kişinin özelliklerine bağlıdır. Kişinin var olan seviyesi yapmış olduğu antrenmanların türü ve niteliği, ayrıca doğuştan getirdiği özellikler plan­lamada göz önüne alınmalıdır. Yapılacak olan antrenmanlar spor dalının </a:t>
            </a:r>
            <a:r>
              <a:rPr lang="tr-TR" dirty="0" smtClean="0"/>
              <a:t>özellikleri </a:t>
            </a:r>
            <a:r>
              <a:rPr lang="tr-TR" dirty="0"/>
              <a:t>ne uygun olmak zorundadır. Bu yüzden </a:t>
            </a:r>
            <a:r>
              <a:rPr lang="tr-TR" dirty="0" smtClean="0"/>
              <a:t>sporcunun </a:t>
            </a:r>
            <a:r>
              <a:rPr lang="tr-TR" dirty="0"/>
              <a:t>yapması gerekli antrenman, </a:t>
            </a:r>
            <a:r>
              <a:rPr lang="tr-TR" dirty="0" smtClean="0">
                <a:solidFill>
                  <a:srgbClr val="FF0000"/>
                </a:solidFill>
              </a:rPr>
              <a:t>Masatenisi</a:t>
            </a:r>
            <a:r>
              <a:rPr lang="tr-TR" dirty="0" smtClean="0"/>
              <a:t> </a:t>
            </a:r>
            <a:r>
              <a:rPr lang="tr-TR" dirty="0"/>
              <a:t>antrenmanı olmak zorundadır.</a:t>
            </a:r>
          </a:p>
          <a:p>
            <a:endParaRPr lang="tr-TR" dirty="0"/>
          </a:p>
        </p:txBody>
      </p:sp>
    </p:spTree>
    <p:extLst>
      <p:ext uri="{BB962C8B-B14F-4D97-AF65-F5344CB8AC3E}">
        <p14:creationId xmlns:p14="http://schemas.microsoft.com/office/powerpoint/2010/main" val="5352289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81200" y="274638"/>
            <a:ext cx="8229600" cy="778098"/>
          </a:xfrm>
        </p:spPr>
        <p:txBody>
          <a:bodyPr>
            <a:normAutofit fontScale="90000"/>
          </a:bodyPr>
          <a:lstStyle/>
          <a:p>
            <a:r>
              <a:rPr lang="tr-TR" b="1" dirty="0" smtClean="0"/>
              <a:t/>
            </a:r>
            <a:br>
              <a:rPr lang="tr-TR" b="1" dirty="0" smtClean="0"/>
            </a:br>
            <a:r>
              <a:rPr lang="tr-TR" b="1" dirty="0" smtClean="0">
                <a:solidFill>
                  <a:srgbClr val="FF0000"/>
                </a:solidFill>
              </a:rPr>
              <a:t>Yüklenme </a:t>
            </a:r>
            <a:r>
              <a:rPr lang="tr-TR" b="1" dirty="0">
                <a:solidFill>
                  <a:srgbClr val="FF0000"/>
                </a:solidFill>
              </a:rPr>
              <a:t>İlkesi</a:t>
            </a:r>
            <a:br>
              <a:rPr lang="tr-TR" b="1"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1981200" y="1412777"/>
            <a:ext cx="8229600" cy="4713387"/>
          </a:xfrm>
        </p:spPr>
        <p:txBody>
          <a:bodyPr/>
          <a:lstStyle/>
          <a:p>
            <a:pPr algn="just"/>
            <a:r>
              <a:rPr lang="tr-TR" dirty="0" smtClean="0"/>
              <a:t>Performansın </a:t>
            </a:r>
            <a:r>
              <a:rPr lang="tr-TR" dirty="0"/>
              <a:t>artışı ve sporcunun kapasitesinin belirli bir düzeye ulaşabilmesi, antrenmanla yapılan yüklenmelere bağlıdır. Performansın gelişimi için uygun yüklenme dürtülerine ihtiyaç duyulmaktadır.</a:t>
            </a:r>
          </a:p>
          <a:p>
            <a:endParaRPr lang="tr-TR" dirty="0"/>
          </a:p>
        </p:txBody>
      </p:sp>
      <p:graphicFrame>
        <p:nvGraphicFramePr>
          <p:cNvPr id="4" name="İçerik Yer Tutucusu 3"/>
          <p:cNvGraphicFramePr>
            <a:graphicFrameLocks/>
          </p:cNvGraphicFramePr>
          <p:nvPr>
            <p:extLst/>
          </p:nvPr>
        </p:nvGraphicFramePr>
        <p:xfrm>
          <a:off x="2279576" y="3861049"/>
          <a:ext cx="7272806" cy="1636985"/>
        </p:xfrm>
        <a:graphic>
          <a:graphicData uri="http://schemas.openxmlformats.org/drawingml/2006/table">
            <a:tbl>
              <a:tblPr/>
              <a:tblGrid>
                <a:gridCol w="2725825">
                  <a:extLst>
                    <a:ext uri="{9D8B030D-6E8A-4147-A177-3AD203B41FA5}">
                      <a16:colId xmlns:a16="http://schemas.microsoft.com/office/drawing/2014/main" val="20000"/>
                    </a:ext>
                  </a:extLst>
                </a:gridCol>
                <a:gridCol w="154495">
                  <a:extLst>
                    <a:ext uri="{9D8B030D-6E8A-4147-A177-3AD203B41FA5}">
                      <a16:colId xmlns:a16="http://schemas.microsoft.com/office/drawing/2014/main" val="20001"/>
                    </a:ext>
                  </a:extLst>
                </a:gridCol>
                <a:gridCol w="420431">
                  <a:extLst>
                    <a:ext uri="{9D8B030D-6E8A-4147-A177-3AD203B41FA5}">
                      <a16:colId xmlns:a16="http://schemas.microsoft.com/office/drawing/2014/main" val="20002"/>
                    </a:ext>
                  </a:extLst>
                </a:gridCol>
                <a:gridCol w="134937">
                  <a:extLst>
                    <a:ext uri="{9D8B030D-6E8A-4147-A177-3AD203B41FA5}">
                      <a16:colId xmlns:a16="http://schemas.microsoft.com/office/drawing/2014/main" val="20003"/>
                    </a:ext>
                  </a:extLst>
                </a:gridCol>
                <a:gridCol w="134937">
                  <a:extLst>
                    <a:ext uri="{9D8B030D-6E8A-4147-A177-3AD203B41FA5}">
                      <a16:colId xmlns:a16="http://schemas.microsoft.com/office/drawing/2014/main" val="20004"/>
                    </a:ext>
                  </a:extLst>
                </a:gridCol>
                <a:gridCol w="192092">
                  <a:extLst>
                    <a:ext uri="{9D8B030D-6E8A-4147-A177-3AD203B41FA5}">
                      <a16:colId xmlns:a16="http://schemas.microsoft.com/office/drawing/2014/main" val="20005"/>
                    </a:ext>
                  </a:extLst>
                </a:gridCol>
                <a:gridCol w="134937">
                  <a:extLst>
                    <a:ext uri="{9D8B030D-6E8A-4147-A177-3AD203B41FA5}">
                      <a16:colId xmlns:a16="http://schemas.microsoft.com/office/drawing/2014/main" val="20006"/>
                    </a:ext>
                  </a:extLst>
                </a:gridCol>
                <a:gridCol w="3375152">
                  <a:extLst>
                    <a:ext uri="{9D8B030D-6E8A-4147-A177-3AD203B41FA5}">
                      <a16:colId xmlns:a16="http://schemas.microsoft.com/office/drawing/2014/main" val="20007"/>
                    </a:ext>
                  </a:extLst>
                </a:gridCol>
              </a:tblGrid>
              <a:tr h="327397">
                <a:tc rowSpan="2">
                  <a:txBody>
                    <a:bodyPr/>
                    <a:lstStyle/>
                    <a:p>
                      <a:pPr algn="ctr">
                        <a:lnSpc>
                          <a:spcPts val="1400"/>
                        </a:lnSpc>
                        <a:spcBef>
                          <a:spcPts val="700"/>
                        </a:spcBef>
                        <a:spcAft>
                          <a:spcPts val="0"/>
                        </a:spcAft>
                      </a:pPr>
                      <a:endParaRPr lang="tr-TR" sz="1800" dirty="0" smtClean="0">
                        <a:effectLst/>
                        <a:latin typeface="Times New Roman"/>
                        <a:ea typeface="Times New Roman"/>
                      </a:endParaRPr>
                    </a:p>
                    <a:p>
                      <a:pPr algn="ctr">
                        <a:lnSpc>
                          <a:spcPts val="1400"/>
                        </a:lnSpc>
                        <a:spcBef>
                          <a:spcPts val="700"/>
                        </a:spcBef>
                        <a:spcAft>
                          <a:spcPts val="0"/>
                        </a:spcAft>
                      </a:pPr>
                      <a:r>
                        <a:rPr lang="tr-TR" sz="1800" dirty="0" smtClean="0">
                          <a:effectLst/>
                          <a:latin typeface="Times New Roman"/>
                          <a:ea typeface="Times New Roman"/>
                        </a:rPr>
                        <a:t>YÜKLENME</a:t>
                      </a:r>
                      <a:endParaRPr lang="tr-TR" sz="11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ts val="1400"/>
                        </a:lnSpc>
                        <a:spcAft>
                          <a:spcPts val="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tr-TR"/>
                    </a:p>
                  </a:txBody>
                  <a:tcPr/>
                </a:tc>
                <a:tc rowSpan="2" gridSpan="5">
                  <a:txBody>
                    <a:bodyPr/>
                    <a:lstStyle/>
                    <a:p>
                      <a:pPr algn="ctr">
                        <a:lnSpc>
                          <a:spcPts val="1400"/>
                        </a:lnSpc>
                        <a:spcBef>
                          <a:spcPts val="700"/>
                        </a:spcBef>
                        <a:spcAft>
                          <a:spcPts val="0"/>
                        </a:spcAft>
                      </a:pPr>
                      <a:endParaRPr lang="tr-TR" sz="1800" dirty="0" smtClean="0">
                        <a:effectLst/>
                        <a:latin typeface="Times New Roman"/>
                        <a:ea typeface="Times New Roman"/>
                      </a:endParaRPr>
                    </a:p>
                    <a:p>
                      <a:pPr algn="ctr">
                        <a:lnSpc>
                          <a:spcPts val="1400"/>
                        </a:lnSpc>
                        <a:spcBef>
                          <a:spcPts val="700"/>
                        </a:spcBef>
                        <a:spcAft>
                          <a:spcPts val="0"/>
                        </a:spcAft>
                      </a:pPr>
                      <a:r>
                        <a:rPr lang="tr-TR" sz="1800" dirty="0" smtClean="0">
                          <a:effectLst/>
                          <a:latin typeface="Times New Roman"/>
                          <a:ea typeface="Times New Roman"/>
                        </a:rPr>
                        <a:t>VÜCUT </a:t>
                      </a:r>
                      <a:r>
                        <a:rPr lang="tr-TR" sz="1800" dirty="0">
                          <a:effectLst/>
                          <a:latin typeface="Times New Roman"/>
                          <a:ea typeface="Times New Roman"/>
                        </a:rPr>
                        <a:t>FONKSİYONLARININ BOZULMASI</a:t>
                      </a:r>
                      <a:endParaRPr lang="tr-TR" sz="20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extLst>
                  <a:ext uri="{0D108BD9-81ED-4DB2-BD59-A6C34878D82A}">
                    <a16:rowId xmlns:a16="http://schemas.microsoft.com/office/drawing/2014/main" val="10000"/>
                  </a:ext>
                </a:extLst>
              </a:tr>
              <a:tr h="327397">
                <a:tc vMerge="1">
                  <a:txBody>
                    <a:bodyPr/>
                    <a:lstStyle/>
                    <a:p>
                      <a:endParaRPr lang="tr-TR"/>
                    </a:p>
                  </a:txBody>
                  <a:tcPr/>
                </a:tc>
                <a:tc gridSpan="2">
                  <a:txBody>
                    <a:bodyPr/>
                    <a:lstStyle/>
                    <a:p>
                      <a:pPr algn="ctr">
                        <a:lnSpc>
                          <a:spcPts val="1400"/>
                        </a:lnSpc>
                        <a:spcAft>
                          <a:spcPts val="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tr-TR"/>
                    </a:p>
                  </a:txBody>
                  <a:tcPr/>
                </a:tc>
                <a:tc gridSpan="5"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extLst>
                  <a:ext uri="{0D108BD9-81ED-4DB2-BD59-A6C34878D82A}">
                    <a16:rowId xmlns:a16="http://schemas.microsoft.com/office/drawing/2014/main" val="10001"/>
                  </a:ext>
                </a:extLst>
              </a:tr>
              <a:tr h="327397">
                <a:tc gridSpan="4">
                  <a:txBody>
                    <a:bodyPr/>
                    <a:lstStyle/>
                    <a:p>
                      <a:pPr algn="ctr">
                        <a:lnSpc>
                          <a:spcPts val="1400"/>
                        </a:lnSpc>
                        <a:spcAft>
                          <a:spcPts val="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gridSpan="3">
                  <a:txBody>
                    <a:bodyPr/>
                    <a:lstStyle/>
                    <a:p>
                      <a:pPr algn="ctr">
                        <a:lnSpc>
                          <a:spcPts val="1400"/>
                        </a:lnSpc>
                        <a:spcAft>
                          <a:spcPts val="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lgn="ctr">
                        <a:lnSpc>
                          <a:spcPts val="1400"/>
                        </a:lnSpc>
                        <a:spcAft>
                          <a:spcPts val="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54794">
                <a:tc gridSpan="2">
                  <a:txBody>
                    <a:bodyPr/>
                    <a:lstStyle/>
                    <a:p>
                      <a:pPr algn="ctr">
                        <a:lnSpc>
                          <a:spcPts val="1400"/>
                        </a:lnSpc>
                        <a:spcBef>
                          <a:spcPts val="200"/>
                        </a:spcBef>
                        <a:spcAft>
                          <a:spcPts val="20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gridSpan="3">
                  <a:txBody>
                    <a:bodyPr/>
                    <a:lstStyle/>
                    <a:p>
                      <a:pPr algn="ctr">
                        <a:lnSpc>
                          <a:spcPts val="1400"/>
                        </a:lnSpc>
                        <a:spcBef>
                          <a:spcPts val="200"/>
                        </a:spcBef>
                        <a:spcAft>
                          <a:spcPts val="200"/>
                        </a:spcAft>
                      </a:pPr>
                      <a:endParaRPr lang="tr-TR" sz="1400" dirty="0" smtClean="0">
                        <a:effectLst/>
                        <a:latin typeface="Times New Roman"/>
                        <a:ea typeface="Times New Roman"/>
                      </a:endParaRPr>
                    </a:p>
                    <a:p>
                      <a:pPr algn="ctr">
                        <a:lnSpc>
                          <a:spcPts val="1400"/>
                        </a:lnSpc>
                        <a:spcBef>
                          <a:spcPts val="200"/>
                        </a:spcBef>
                        <a:spcAft>
                          <a:spcPts val="200"/>
                        </a:spcAft>
                      </a:pPr>
                      <a:r>
                        <a:rPr lang="tr-TR" sz="1400" dirty="0" smtClean="0">
                          <a:effectLst/>
                          <a:latin typeface="Times New Roman"/>
                          <a:ea typeface="Times New Roman"/>
                        </a:rPr>
                        <a:t>UYUM</a:t>
                      </a:r>
                      <a:endParaRPr lang="tr-TR" sz="11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ts val="1400"/>
                        </a:lnSpc>
                        <a:spcBef>
                          <a:spcPts val="200"/>
                        </a:spcBef>
                        <a:spcAft>
                          <a:spcPts val="200"/>
                        </a:spcAft>
                      </a:pP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lnSpc>
                          <a:spcPts val="1400"/>
                        </a:lnSpc>
                        <a:spcBef>
                          <a:spcPts val="200"/>
                        </a:spcBef>
                        <a:spcAft>
                          <a:spcPts val="2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ts val="1400"/>
                        </a:lnSpc>
                        <a:spcBef>
                          <a:spcPts val="200"/>
                        </a:spcBef>
                        <a:spcAft>
                          <a:spcPts val="200"/>
                        </a:spcAft>
                      </a:pPr>
                      <a:endParaRPr lang="tr-TR" sz="1600" dirty="0" smtClean="0">
                        <a:effectLst/>
                        <a:latin typeface="Times New Roman"/>
                        <a:ea typeface="Times New Roman"/>
                      </a:endParaRPr>
                    </a:p>
                    <a:p>
                      <a:pPr algn="ctr">
                        <a:lnSpc>
                          <a:spcPts val="1400"/>
                        </a:lnSpc>
                        <a:spcBef>
                          <a:spcPts val="200"/>
                        </a:spcBef>
                        <a:spcAft>
                          <a:spcPts val="200"/>
                        </a:spcAft>
                      </a:pPr>
                      <a:r>
                        <a:rPr lang="tr-TR" sz="1600" dirty="0" smtClean="0">
                          <a:effectLst/>
                          <a:latin typeface="Times New Roman"/>
                          <a:ea typeface="Times New Roman"/>
                        </a:rPr>
                        <a:t>PERFORMANS VE ORGANİK GELİŞİM</a:t>
                      </a:r>
                      <a:endParaRPr lang="tr-TR" sz="18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val="10003"/>
                  </a:ext>
                </a:extLst>
              </a:tr>
            </a:tbl>
          </a:graphicData>
        </a:graphic>
      </p:graphicFrame>
      <p:sp>
        <p:nvSpPr>
          <p:cNvPr id="5" name="Dikdörtgen 4"/>
          <p:cNvSpPr/>
          <p:nvPr/>
        </p:nvSpPr>
        <p:spPr>
          <a:xfrm>
            <a:off x="3503713" y="5949280"/>
            <a:ext cx="3908891" cy="369332"/>
          </a:xfrm>
          <a:prstGeom prst="rect">
            <a:avLst/>
          </a:prstGeom>
        </p:spPr>
        <p:txBody>
          <a:bodyPr wrap="none">
            <a:spAutoFit/>
          </a:bodyPr>
          <a:lstStyle/>
          <a:p>
            <a:r>
              <a:rPr lang="tr-TR" i="1" dirty="0"/>
              <a:t>Şekil 13. Yüklenme ve performans ilişkisi</a:t>
            </a:r>
            <a:endParaRPr lang="tr-TR" dirty="0"/>
          </a:p>
        </p:txBody>
      </p:sp>
    </p:spTree>
    <p:extLst>
      <p:ext uri="{BB962C8B-B14F-4D97-AF65-F5344CB8AC3E}">
        <p14:creationId xmlns:p14="http://schemas.microsoft.com/office/powerpoint/2010/main" val="9678926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1200" y="1268760"/>
            <a:ext cx="8229600" cy="5400600"/>
          </a:xfrm>
        </p:spPr>
        <p:txBody>
          <a:bodyPr>
            <a:noAutofit/>
          </a:bodyPr>
          <a:lstStyle/>
          <a:p>
            <a:pPr algn="just">
              <a:lnSpc>
                <a:spcPct val="170000"/>
              </a:lnSpc>
            </a:pPr>
            <a:r>
              <a:rPr lang="tr-TR" sz="1900" dirty="0"/>
              <a:t>Sporda güç yeteneği ve bunun temel birimleri olan “</a:t>
            </a:r>
            <a:r>
              <a:rPr lang="tr-TR" sz="1900" b="1" dirty="0" err="1"/>
              <a:t>Motorik</a:t>
            </a:r>
            <a:r>
              <a:rPr lang="tr-TR" sz="1900" b="1" dirty="0"/>
              <a:t> Özellikler” </a:t>
            </a:r>
            <a:r>
              <a:rPr lang="tr-TR" sz="1900" dirty="0"/>
              <a:t>hareket uyaranları yoluyla geliştirilir. Eğer uyaranlar antrenmanın gelişimini ve sağlamlaştırılmasını sağlıyorsa, bu uyaranın </a:t>
            </a:r>
            <a:r>
              <a:rPr lang="tr-TR" sz="1900" b="1" dirty="0"/>
              <a:t>“Yüklenme</a:t>
            </a:r>
            <a:r>
              <a:rPr lang="tr-TR" sz="1900" dirty="0"/>
              <a:t>” olarak tanımlayabiliriz.</a:t>
            </a:r>
          </a:p>
          <a:p>
            <a:pPr algn="just">
              <a:lnSpc>
                <a:spcPct val="170000"/>
              </a:lnSpc>
            </a:pPr>
            <a:r>
              <a:rPr lang="tr-TR" sz="1900" b="1" dirty="0"/>
              <a:t>Sportif Güç</a:t>
            </a:r>
            <a:r>
              <a:rPr lang="tr-TR" sz="1900" dirty="0"/>
              <a:t>; Antrenman yüklenmesi ve dinlenme arasındaki düzenli ilişki yoluyla, organizmanın daima artan yüksek fiziki ve psikolojik isteklere uyumu oranında geliştirilebilir.</a:t>
            </a:r>
          </a:p>
          <a:p>
            <a:pPr algn="just">
              <a:lnSpc>
                <a:spcPct val="170000"/>
              </a:lnSpc>
            </a:pPr>
            <a:r>
              <a:rPr lang="tr-TR" sz="1900" dirty="0"/>
              <a:t>Bu nedenle, amaca yönelik güç gelişimi için yüklenme ve dinlenme arasındaki değişim ilişkisi daha önceden “</a:t>
            </a:r>
            <a:r>
              <a:rPr lang="tr-TR" sz="1900" b="1" dirty="0"/>
              <a:t>Planlanmış</a:t>
            </a:r>
            <a:r>
              <a:rPr lang="tr-TR" sz="1900" dirty="0"/>
              <a:t>” ve “</a:t>
            </a:r>
            <a:r>
              <a:rPr lang="tr-TR" sz="1900" b="1" dirty="0"/>
              <a:t>Düzenlenmi</a:t>
            </a:r>
            <a:r>
              <a:rPr lang="tr-TR" sz="1900" dirty="0"/>
              <a:t>ş” olmalıdır. Unutulmaması gereken ilke, sportif gücün yükseltilmesine yalnız </a:t>
            </a:r>
            <a:r>
              <a:rPr lang="tr-TR" sz="1900" b="1" dirty="0"/>
              <a:t>yüklenmelerle erişilmediği</a:t>
            </a:r>
            <a:r>
              <a:rPr lang="tr-TR" sz="1900" dirty="0"/>
              <a:t>, aynı zamanda iyi düzenlenmiş </a:t>
            </a:r>
            <a:r>
              <a:rPr lang="tr-TR" sz="1900" b="1" dirty="0"/>
              <a:t>dinlenme aralıklarının </a:t>
            </a:r>
            <a:r>
              <a:rPr lang="tr-TR" sz="1900" dirty="0"/>
              <a:t>da etkisi ile olduğudur.</a:t>
            </a:r>
          </a:p>
          <a:p>
            <a:pPr algn="just">
              <a:lnSpc>
                <a:spcPct val="170000"/>
              </a:lnSpc>
            </a:pPr>
            <a:endParaRPr lang="tr-TR" sz="1900" dirty="0"/>
          </a:p>
        </p:txBody>
      </p:sp>
    </p:spTree>
    <p:extLst>
      <p:ext uri="{BB962C8B-B14F-4D97-AF65-F5344CB8AC3E}">
        <p14:creationId xmlns:p14="http://schemas.microsoft.com/office/powerpoint/2010/main" val="40348461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1200" y="1484784"/>
            <a:ext cx="8229600" cy="5040560"/>
          </a:xfrm>
        </p:spPr>
        <p:txBody>
          <a:bodyPr>
            <a:noAutofit/>
          </a:bodyPr>
          <a:lstStyle/>
          <a:p>
            <a:pPr algn="just">
              <a:lnSpc>
                <a:spcPct val="170000"/>
              </a:lnSpc>
            </a:pPr>
            <a:r>
              <a:rPr lang="tr-TR" sz="1600" dirty="0"/>
              <a:t>Yoğun yüklenmeler sporcunun organizmasına yorgunluk verir ve bu yorgunlukta organizmanın güç yeteneğini olumsuz yönde etkiler. Bununla birlikte yeterli bir dinlenme sonunda yorgunluk giderilir. Organizma yeniden toparlanır ve güç yeteneğini artırır.</a:t>
            </a:r>
          </a:p>
          <a:p>
            <a:pPr algn="just">
              <a:lnSpc>
                <a:spcPct val="170000"/>
              </a:lnSpc>
            </a:pPr>
            <a:r>
              <a:rPr lang="tr-TR" sz="1600" dirty="0"/>
              <a:t>Sonuç olarak güç yeteneğinin geliştirilmesi şu iki ilkeye bağlıdır.</a:t>
            </a:r>
          </a:p>
          <a:p>
            <a:pPr lvl="0" algn="just">
              <a:lnSpc>
                <a:spcPct val="170000"/>
              </a:lnSpc>
              <a:buNone/>
            </a:pPr>
            <a:r>
              <a:rPr lang="tr-TR" sz="1600" dirty="0"/>
              <a:t>	1. Antrenman ve müsabaka yüklenmeleri devamlılık süresi içinde </a:t>
            </a:r>
            <a:r>
              <a:rPr lang="tr-TR" sz="1600" b="1" dirty="0"/>
              <a:t>basamaklı</a:t>
            </a:r>
            <a:r>
              <a:rPr lang="tr-TR" sz="1600" dirty="0"/>
              <a:t> olarak yükseltilmelidir.</a:t>
            </a:r>
          </a:p>
          <a:p>
            <a:pPr lvl="0" algn="just">
              <a:lnSpc>
                <a:spcPct val="170000"/>
              </a:lnSpc>
              <a:buNone/>
            </a:pPr>
            <a:r>
              <a:rPr lang="tr-TR" sz="1600" dirty="0"/>
              <a:t>	2. Bu yükseltmeyi uygularken </a:t>
            </a:r>
            <a:r>
              <a:rPr lang="tr-TR" sz="1600" b="1" dirty="0"/>
              <a:t>yüklenme</a:t>
            </a:r>
            <a:r>
              <a:rPr lang="tr-TR" sz="1600" dirty="0"/>
              <a:t> ve </a:t>
            </a:r>
            <a:r>
              <a:rPr lang="tr-TR" sz="1600" b="1" dirty="0"/>
              <a:t>dinlenme</a:t>
            </a:r>
            <a:r>
              <a:rPr lang="tr-TR" sz="1600" dirty="0"/>
              <a:t> arasındaki ilişki öyle düzenlenmelidir ki; yüklenme sonrası organizma yeniden toparlandığı anda (</a:t>
            </a:r>
            <a:r>
              <a:rPr lang="tr-TR" sz="1600" b="1" dirty="0"/>
              <a:t>aşırı dengeleme- fazla tamlama-</a:t>
            </a:r>
            <a:r>
              <a:rPr lang="tr-TR" sz="1600" b="1" dirty="0" err="1"/>
              <a:t>supercompensationon</a:t>
            </a:r>
            <a:r>
              <a:rPr lang="tr-TR" sz="1600" dirty="0"/>
              <a:t>) diğer yüksek yüklenme uygulanmalıdır.</a:t>
            </a:r>
          </a:p>
          <a:p>
            <a:pPr algn="just">
              <a:lnSpc>
                <a:spcPct val="170000"/>
              </a:lnSpc>
            </a:pPr>
            <a:r>
              <a:rPr lang="tr-TR" sz="1600" dirty="0"/>
              <a:t>Yüklenme ve dinlenme arasındaki ilişkinin düzensiz ve yanlış olması aynı zamanda güç düzeyinin yükselmemesi anlamına gelir.</a:t>
            </a:r>
          </a:p>
          <a:p>
            <a:pPr algn="just">
              <a:lnSpc>
                <a:spcPct val="170000"/>
              </a:lnSpc>
            </a:pPr>
            <a:endParaRPr lang="tr-TR" sz="1600" dirty="0"/>
          </a:p>
        </p:txBody>
      </p:sp>
    </p:spTree>
    <p:extLst>
      <p:ext uri="{BB962C8B-B14F-4D97-AF65-F5344CB8AC3E}">
        <p14:creationId xmlns:p14="http://schemas.microsoft.com/office/powerpoint/2010/main" val="1278408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1200" y="1772816"/>
            <a:ext cx="8229600" cy="4896544"/>
          </a:xfrm>
        </p:spPr>
        <p:txBody>
          <a:bodyPr>
            <a:normAutofit lnSpcReduction="10000"/>
          </a:bodyPr>
          <a:lstStyle/>
          <a:p>
            <a:pPr algn="just"/>
            <a:r>
              <a:rPr lang="tr-TR" sz="3200" b="1"/>
              <a:t>Antrenman</a:t>
            </a:r>
            <a:r>
              <a:rPr lang="tr-TR" sz="3200"/>
              <a:t> organizmada fonksiyonel ve morfolojik değişim sağlayan ve sporcuda verimin yükseltilmesi amacıyla belirli zaman aralıkları ile uygulanan yüklenmelerin tümüdür.</a:t>
            </a:r>
          </a:p>
          <a:p>
            <a:pPr algn="just"/>
            <a:r>
              <a:rPr lang="tr-TR" sz="3200"/>
              <a:t>Görüldüğü gibi antrenman bir çok diğer bilim ve spor bilim dalları ile devamlı ilişkide olan bir süreç olmakla beraber amacı sporcunun performansının istenilen yönde gelişimini sağlamaktır.</a:t>
            </a:r>
          </a:p>
          <a:p>
            <a:endParaRPr lang="tr-TR" dirty="0"/>
          </a:p>
        </p:txBody>
      </p:sp>
    </p:spTree>
    <p:extLst>
      <p:ext uri="{BB962C8B-B14F-4D97-AF65-F5344CB8AC3E}">
        <p14:creationId xmlns:p14="http://schemas.microsoft.com/office/powerpoint/2010/main" val="31457460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dirty="0">
                <a:solidFill>
                  <a:srgbClr val="FF0000"/>
                </a:solidFill>
              </a:rPr>
              <a:t>Yüklenme ve dinlenme esnasında organizmanın güç yeteneğindeki değişim safhaları</a:t>
            </a:r>
          </a:p>
        </p:txBody>
      </p:sp>
      <p:sp>
        <p:nvSpPr>
          <p:cNvPr id="3" name="İçerik Yer Tutucusu 2"/>
          <p:cNvSpPr>
            <a:spLocks noGrp="1"/>
          </p:cNvSpPr>
          <p:nvPr>
            <p:ph idx="1"/>
          </p:nvPr>
        </p:nvSpPr>
        <p:spPr>
          <a:xfrm>
            <a:off x="1981200" y="1600200"/>
            <a:ext cx="8229600" cy="4853136"/>
          </a:xfrm>
        </p:spPr>
        <p:txBody>
          <a:bodyPr>
            <a:normAutofit fontScale="25000" lnSpcReduction="20000"/>
          </a:bodyPr>
          <a:lstStyle/>
          <a:p>
            <a:pPr algn="just">
              <a:lnSpc>
                <a:spcPct val="160000"/>
              </a:lnSpc>
            </a:pPr>
            <a:r>
              <a:rPr lang="tr-TR" sz="10000" dirty="0"/>
              <a:t>1.Safhada: Yüklenme ve enerji harcanması sonucu organizmanın güç yeteneği düşer ve yorgunluk baş gösterir.</a:t>
            </a:r>
          </a:p>
          <a:p>
            <a:pPr lvl="0" algn="just">
              <a:lnSpc>
                <a:spcPct val="160000"/>
              </a:lnSpc>
            </a:pPr>
            <a:r>
              <a:rPr lang="tr-TR" sz="10000" dirty="0"/>
              <a:t>2.Safhada: Enerji harcanması karşılanarak organizma yeniden toparlanır (Dengelenme) ve başlangıç noktasına erişilir.</a:t>
            </a:r>
          </a:p>
          <a:p>
            <a:pPr lvl="0" algn="just">
              <a:lnSpc>
                <a:spcPct val="160000"/>
              </a:lnSpc>
            </a:pPr>
            <a:r>
              <a:rPr lang="tr-TR" sz="10000" dirty="0"/>
              <a:t>3.Safhada: Yükselmiş enerji potansiyeline yani ‘‘Aşırı Dengelemeye-fazla tamlamaya’’ erişilir. </a:t>
            </a:r>
          </a:p>
          <a:p>
            <a:pPr lvl="0" algn="just">
              <a:lnSpc>
                <a:spcPct val="160000"/>
              </a:lnSpc>
            </a:pPr>
            <a:r>
              <a:rPr lang="tr-TR" sz="10000" dirty="0"/>
              <a:t>4.Safhada: Organizma başlangıç noktasına tekrar döner.</a:t>
            </a:r>
          </a:p>
          <a:p>
            <a:endParaRPr lang="tr-TR" dirty="0"/>
          </a:p>
        </p:txBody>
      </p:sp>
    </p:spTree>
    <p:extLst>
      <p:ext uri="{BB962C8B-B14F-4D97-AF65-F5344CB8AC3E}">
        <p14:creationId xmlns:p14="http://schemas.microsoft.com/office/powerpoint/2010/main" val="39069985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i="1" dirty="0">
                <a:solidFill>
                  <a:srgbClr val="FF0000"/>
                </a:solidFill>
              </a:rPr>
              <a:t>Yüklenme ve Dinlenme İlişkisi</a:t>
            </a:r>
            <a:endParaRPr lang="tr-TR" dirty="0">
              <a:solidFill>
                <a:srgbClr val="FF0000"/>
              </a:solidFill>
            </a:endParaRPr>
          </a:p>
        </p:txBody>
      </p:sp>
      <p:pic>
        <p:nvPicPr>
          <p:cNvPr id="4" name="İçerik Yer Tutucusu 3" descr="Şekil 14"/>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3359696" y="2852936"/>
            <a:ext cx="5287764" cy="2345556"/>
          </a:xfrm>
          <a:prstGeom prst="rect">
            <a:avLst/>
          </a:prstGeom>
          <a:noFill/>
          <a:ln>
            <a:noFill/>
          </a:ln>
        </p:spPr>
      </p:pic>
    </p:spTree>
    <p:extLst>
      <p:ext uri="{BB962C8B-B14F-4D97-AF65-F5344CB8AC3E}">
        <p14:creationId xmlns:p14="http://schemas.microsoft.com/office/powerpoint/2010/main" val="38864201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Yüklenme Ögeleri</a:t>
            </a:r>
            <a:endParaRPr lang="tr-TR" dirty="0">
              <a:solidFill>
                <a:srgbClr val="FF0000"/>
              </a:solidFill>
            </a:endParaRPr>
          </a:p>
        </p:txBody>
      </p:sp>
      <p:sp>
        <p:nvSpPr>
          <p:cNvPr id="3" name="İçerik Yer Tutucusu 2"/>
          <p:cNvSpPr>
            <a:spLocks noGrp="1"/>
          </p:cNvSpPr>
          <p:nvPr>
            <p:ph idx="1"/>
          </p:nvPr>
        </p:nvSpPr>
        <p:spPr>
          <a:xfrm>
            <a:off x="2136648" y="1600200"/>
            <a:ext cx="8153400" cy="4997152"/>
          </a:xfrm>
        </p:spPr>
        <p:txBody>
          <a:bodyPr>
            <a:normAutofit/>
          </a:bodyPr>
          <a:lstStyle/>
          <a:p>
            <a:pPr algn="just">
              <a:lnSpc>
                <a:spcPct val="150000"/>
              </a:lnSpc>
            </a:pPr>
            <a:r>
              <a:rPr lang="tr-TR" dirty="0"/>
              <a:t>Antrenmanda yapılan yüklenmeleri nicelik ve nitelik bakımından </a:t>
            </a:r>
            <a:r>
              <a:rPr lang="tr-TR" dirty="0" smtClean="0"/>
              <a:t>incelendiğimizde </a:t>
            </a:r>
            <a:r>
              <a:rPr lang="tr-TR" dirty="0"/>
              <a:t>4 yüklenme özelliğinin (öğesi) olduğunu görmekteyiz.</a:t>
            </a:r>
          </a:p>
          <a:p>
            <a:pPr lvl="0" algn="just">
              <a:lnSpc>
                <a:spcPct val="150000"/>
              </a:lnSpc>
            </a:pPr>
            <a:r>
              <a:rPr lang="tr-TR" dirty="0"/>
              <a:t>Yüklenmenin şiddeti 	</a:t>
            </a:r>
            <a:endParaRPr lang="tr-TR" dirty="0" smtClean="0"/>
          </a:p>
          <a:p>
            <a:pPr lvl="0" algn="just">
              <a:lnSpc>
                <a:spcPct val="150000"/>
              </a:lnSpc>
            </a:pPr>
            <a:r>
              <a:rPr lang="tr-TR" dirty="0" smtClean="0"/>
              <a:t> </a:t>
            </a:r>
            <a:r>
              <a:rPr lang="tr-TR" dirty="0"/>
              <a:t>Yüklenmenin sıklığı </a:t>
            </a:r>
          </a:p>
          <a:p>
            <a:pPr lvl="0" algn="just">
              <a:lnSpc>
                <a:spcPct val="150000"/>
              </a:lnSpc>
            </a:pPr>
            <a:r>
              <a:rPr lang="tr-TR" dirty="0"/>
              <a:t>Yüklenmenin süresi 	</a:t>
            </a:r>
            <a:endParaRPr lang="tr-TR" dirty="0" smtClean="0"/>
          </a:p>
          <a:p>
            <a:pPr lvl="0" algn="just">
              <a:lnSpc>
                <a:spcPct val="150000"/>
              </a:lnSpc>
            </a:pPr>
            <a:r>
              <a:rPr lang="tr-TR" dirty="0" smtClean="0"/>
              <a:t> </a:t>
            </a:r>
            <a:r>
              <a:rPr lang="tr-TR" dirty="0"/>
              <a:t>Yüklenmenin kapsamı</a:t>
            </a:r>
          </a:p>
          <a:p>
            <a:endParaRPr lang="tr-TR" dirty="0"/>
          </a:p>
        </p:txBody>
      </p:sp>
    </p:spTree>
    <p:extLst>
      <p:ext uri="{BB962C8B-B14F-4D97-AF65-F5344CB8AC3E}">
        <p14:creationId xmlns:p14="http://schemas.microsoft.com/office/powerpoint/2010/main" val="21935782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FF0000"/>
                </a:solidFill>
              </a:rPr>
              <a:t>YÜKLENME ŞİDDETİ</a:t>
            </a:r>
            <a:r>
              <a:rPr lang="tr-TR" dirty="0"/>
              <a:t/>
            </a:r>
            <a:br>
              <a:rPr lang="tr-TR" dirty="0"/>
            </a:br>
            <a:endParaRPr lang="tr-TR" dirty="0"/>
          </a:p>
        </p:txBody>
      </p:sp>
      <p:sp>
        <p:nvSpPr>
          <p:cNvPr id="3" name="İçerik Yer Tutucusu 2"/>
          <p:cNvSpPr>
            <a:spLocks noGrp="1"/>
          </p:cNvSpPr>
          <p:nvPr>
            <p:ph idx="1"/>
          </p:nvPr>
        </p:nvSpPr>
        <p:spPr>
          <a:xfrm>
            <a:off x="1981200" y="1600200"/>
            <a:ext cx="8229600" cy="4925144"/>
          </a:xfrm>
        </p:spPr>
        <p:txBody>
          <a:bodyPr>
            <a:normAutofit fontScale="92500" lnSpcReduction="20000"/>
          </a:bodyPr>
          <a:lstStyle/>
          <a:p>
            <a:pPr algn="just">
              <a:lnSpc>
                <a:spcPct val="160000"/>
              </a:lnSpc>
            </a:pPr>
            <a:r>
              <a:rPr lang="tr-TR" dirty="0" smtClean="0"/>
              <a:t>Yüklenme </a:t>
            </a:r>
            <a:r>
              <a:rPr lang="tr-TR" dirty="0"/>
              <a:t>şiddeti, yapılan çalışmada kalite özelliğini gösterir. Yapılacak olan antrenmanın belirli zaman biriminde yapılan işle tanımıdır. Kuvvet </a:t>
            </a:r>
            <a:r>
              <a:rPr lang="tr-TR" dirty="0" smtClean="0"/>
              <a:t>antrenmanların </a:t>
            </a:r>
            <a:r>
              <a:rPr lang="tr-TR" dirty="0"/>
              <a:t>da kaldırılan ağırlık (kg) sürat antrenmanlarında koşunun hızı (m/sn) dayanıklılık antrenmanlarında koşu mesafesi veya nabız ile belirlenebilmektedir. Yapılan </a:t>
            </a:r>
            <a:r>
              <a:rPr lang="tr-TR" dirty="0" smtClean="0"/>
              <a:t>araştırmalarda </a:t>
            </a:r>
            <a:r>
              <a:rPr lang="tr-TR" dirty="0"/>
              <a:t>kuvvet antrenmanlarında %60, sürat antrenmanlarında %75-80, </a:t>
            </a:r>
            <a:r>
              <a:rPr lang="tr-TR" dirty="0" smtClean="0"/>
              <a:t>dayanıklılık </a:t>
            </a:r>
            <a:r>
              <a:rPr lang="tr-TR" dirty="0"/>
              <a:t>antrenmanlarında %70-80 yüklenme şiddetinin üzerinde çalışması performans gelişimi için gerekli olan eşik değerdir. Tabloda yüklenme şiddetinin maksimal kuvvet hız ve dayanıklılığa göre </a:t>
            </a:r>
            <a:r>
              <a:rPr lang="tr-TR" dirty="0" err="1" smtClean="0"/>
              <a:t>belirlenilmesi</a:t>
            </a:r>
            <a:r>
              <a:rPr lang="tr-TR" dirty="0" smtClean="0"/>
              <a:t> </a:t>
            </a:r>
            <a:r>
              <a:rPr lang="tr-TR" dirty="0"/>
              <a:t>verilmiştir.</a:t>
            </a:r>
          </a:p>
          <a:p>
            <a:endParaRPr lang="tr-TR" dirty="0"/>
          </a:p>
        </p:txBody>
      </p:sp>
    </p:spTree>
    <p:extLst>
      <p:ext uri="{BB962C8B-B14F-4D97-AF65-F5344CB8AC3E}">
        <p14:creationId xmlns:p14="http://schemas.microsoft.com/office/powerpoint/2010/main" val="23205277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1787857" y="1009009"/>
            <a:ext cx="9471546" cy="4777641"/>
          </a:xfrm>
          <a:prstGeom prst="rect">
            <a:avLst/>
          </a:prstGeom>
        </p:spPr>
      </p:pic>
    </p:spTree>
    <p:extLst>
      <p:ext uri="{BB962C8B-B14F-4D97-AF65-F5344CB8AC3E}">
        <p14:creationId xmlns:p14="http://schemas.microsoft.com/office/powerpoint/2010/main" val="17682923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i="1" dirty="0">
                <a:solidFill>
                  <a:srgbClr val="FF0000"/>
                </a:solidFill>
              </a:rPr>
              <a:t>Yüklenme Şiddeti</a:t>
            </a:r>
            <a:endParaRPr lang="tr-TR" dirty="0">
              <a:solidFill>
                <a:srgbClr val="FF0000"/>
              </a:solidFill>
            </a:endParaRPr>
          </a:p>
        </p:txBody>
      </p:sp>
      <p:graphicFrame>
        <p:nvGraphicFramePr>
          <p:cNvPr id="4" name="İçerik Yer Tutucusu 3"/>
          <p:cNvGraphicFramePr>
            <a:graphicFrameLocks noGrp="1"/>
          </p:cNvGraphicFramePr>
          <p:nvPr>
            <p:ph idx="1"/>
            <p:extLst/>
          </p:nvPr>
        </p:nvGraphicFramePr>
        <p:xfrm>
          <a:off x="2855640" y="1844827"/>
          <a:ext cx="5832648" cy="3715608"/>
        </p:xfrm>
        <a:graphic>
          <a:graphicData uri="http://schemas.openxmlformats.org/drawingml/2006/table">
            <a:tbl>
              <a:tblPr>
                <a:tableStyleId>{5C22544A-7EE6-4342-B048-85BDC9FD1C3A}</a:tableStyleId>
              </a:tblPr>
              <a:tblGrid>
                <a:gridCol w="2916324">
                  <a:extLst>
                    <a:ext uri="{9D8B030D-6E8A-4147-A177-3AD203B41FA5}">
                      <a16:colId xmlns:a16="http://schemas.microsoft.com/office/drawing/2014/main" val="20000"/>
                    </a:ext>
                  </a:extLst>
                </a:gridCol>
                <a:gridCol w="2916324">
                  <a:extLst>
                    <a:ext uri="{9D8B030D-6E8A-4147-A177-3AD203B41FA5}">
                      <a16:colId xmlns:a16="http://schemas.microsoft.com/office/drawing/2014/main" val="20001"/>
                    </a:ext>
                  </a:extLst>
                </a:gridCol>
              </a:tblGrid>
              <a:tr h="619268">
                <a:tc>
                  <a:txBody>
                    <a:bodyPr/>
                    <a:lstStyle/>
                    <a:p>
                      <a:pPr marL="107950" algn="ctr">
                        <a:lnSpc>
                          <a:spcPts val="1400"/>
                        </a:lnSpc>
                        <a:spcBef>
                          <a:spcPts val="100"/>
                        </a:spcBef>
                        <a:spcAft>
                          <a:spcPts val="100"/>
                        </a:spcAft>
                      </a:pPr>
                      <a:r>
                        <a:rPr lang="tr-TR" sz="1400" dirty="0">
                          <a:effectLst/>
                        </a:rPr>
                        <a:t>Maksimal kuvvet, sürat, dayanıklılık</a:t>
                      </a:r>
                      <a:endParaRPr lang="tr-TR" sz="1600" dirty="0">
                        <a:effectLst/>
                        <a:latin typeface="Times New Roman"/>
                        <a:ea typeface="Times New Roman"/>
                      </a:endParaRPr>
                    </a:p>
                  </a:txBody>
                  <a:tcPr marL="0" marR="0" marT="0" marB="0"/>
                </a:tc>
                <a:tc>
                  <a:txBody>
                    <a:bodyPr/>
                    <a:lstStyle/>
                    <a:p>
                      <a:pPr marL="107950" algn="ctr">
                        <a:lnSpc>
                          <a:spcPts val="1400"/>
                        </a:lnSpc>
                        <a:spcBef>
                          <a:spcPts val="100"/>
                        </a:spcBef>
                        <a:spcAft>
                          <a:spcPts val="100"/>
                        </a:spcAft>
                      </a:pPr>
                      <a:r>
                        <a:rPr lang="tr-TR" sz="1400">
                          <a:effectLst/>
                        </a:rPr>
                        <a:t>Yüklenme Şiddeti</a:t>
                      </a:r>
                      <a:endParaRPr lang="tr-TR" sz="1600">
                        <a:effectLst/>
                        <a:latin typeface="Times New Roman"/>
                        <a:ea typeface="Times New Roman"/>
                      </a:endParaRPr>
                    </a:p>
                  </a:txBody>
                  <a:tcPr marL="0" marR="0" marT="0" marB="0"/>
                </a:tc>
                <a:extLst>
                  <a:ext uri="{0D108BD9-81ED-4DB2-BD59-A6C34878D82A}">
                    <a16:rowId xmlns:a16="http://schemas.microsoft.com/office/drawing/2014/main" val="10000"/>
                  </a:ext>
                </a:extLst>
              </a:tr>
              <a:tr h="619268">
                <a:tc>
                  <a:txBody>
                    <a:bodyPr/>
                    <a:lstStyle/>
                    <a:p>
                      <a:pPr marL="107950" algn="ctr">
                        <a:lnSpc>
                          <a:spcPts val="1400"/>
                        </a:lnSpc>
                        <a:spcBef>
                          <a:spcPts val="100"/>
                        </a:spcBef>
                        <a:spcAft>
                          <a:spcPts val="100"/>
                        </a:spcAft>
                      </a:pPr>
                      <a:r>
                        <a:rPr lang="tr-TR" sz="1400">
                          <a:effectLst/>
                        </a:rPr>
                        <a:t>%30-50</a:t>
                      </a:r>
                      <a:endParaRPr lang="tr-TR" sz="1600">
                        <a:effectLst/>
                        <a:latin typeface="Times New Roman"/>
                        <a:ea typeface="Times New Roman"/>
                      </a:endParaRPr>
                    </a:p>
                  </a:txBody>
                  <a:tcPr marL="0" marR="0" marT="0" marB="0"/>
                </a:tc>
                <a:tc>
                  <a:txBody>
                    <a:bodyPr/>
                    <a:lstStyle/>
                    <a:p>
                      <a:pPr marL="107950" algn="ctr">
                        <a:lnSpc>
                          <a:spcPts val="1400"/>
                        </a:lnSpc>
                        <a:spcBef>
                          <a:spcPts val="100"/>
                        </a:spcBef>
                        <a:spcAft>
                          <a:spcPts val="100"/>
                        </a:spcAft>
                      </a:pPr>
                      <a:r>
                        <a:rPr lang="tr-TR" sz="1400" dirty="0" smtClean="0">
                          <a:effectLst/>
                        </a:rPr>
                        <a:t>Hafif </a:t>
                      </a:r>
                      <a:endParaRPr lang="tr-TR" sz="1600" dirty="0">
                        <a:effectLst/>
                        <a:latin typeface="Times New Roman"/>
                        <a:ea typeface="Times New Roman"/>
                      </a:endParaRPr>
                    </a:p>
                  </a:txBody>
                  <a:tcPr marL="0" marR="0" marT="0" marB="0"/>
                </a:tc>
                <a:extLst>
                  <a:ext uri="{0D108BD9-81ED-4DB2-BD59-A6C34878D82A}">
                    <a16:rowId xmlns:a16="http://schemas.microsoft.com/office/drawing/2014/main" val="10001"/>
                  </a:ext>
                </a:extLst>
              </a:tr>
              <a:tr h="619268">
                <a:tc>
                  <a:txBody>
                    <a:bodyPr/>
                    <a:lstStyle/>
                    <a:p>
                      <a:pPr marL="107950" algn="ctr">
                        <a:lnSpc>
                          <a:spcPts val="1400"/>
                        </a:lnSpc>
                        <a:spcBef>
                          <a:spcPts val="100"/>
                        </a:spcBef>
                        <a:spcAft>
                          <a:spcPts val="100"/>
                        </a:spcAft>
                      </a:pPr>
                      <a:r>
                        <a:rPr lang="tr-TR" sz="1400" dirty="0">
                          <a:effectLst/>
                        </a:rPr>
                        <a:t>%60-70</a:t>
                      </a:r>
                      <a:endParaRPr lang="tr-TR" sz="1600" dirty="0">
                        <a:effectLst/>
                        <a:latin typeface="Times New Roman"/>
                        <a:ea typeface="Times New Roman"/>
                      </a:endParaRPr>
                    </a:p>
                  </a:txBody>
                  <a:tcPr marL="0" marR="0" marT="0" marB="0"/>
                </a:tc>
                <a:tc>
                  <a:txBody>
                    <a:bodyPr/>
                    <a:lstStyle/>
                    <a:p>
                      <a:pPr marL="107950" algn="ctr">
                        <a:lnSpc>
                          <a:spcPts val="1400"/>
                        </a:lnSpc>
                        <a:spcBef>
                          <a:spcPts val="100"/>
                        </a:spcBef>
                        <a:spcAft>
                          <a:spcPts val="100"/>
                        </a:spcAft>
                      </a:pPr>
                      <a:r>
                        <a:rPr lang="tr-TR" sz="1400">
                          <a:effectLst/>
                        </a:rPr>
                        <a:t>Orta</a:t>
                      </a:r>
                      <a:endParaRPr lang="tr-TR" sz="1600">
                        <a:effectLst/>
                        <a:latin typeface="Times New Roman"/>
                        <a:ea typeface="Times New Roman"/>
                      </a:endParaRPr>
                    </a:p>
                  </a:txBody>
                  <a:tcPr marL="0" marR="0" marT="0" marB="0"/>
                </a:tc>
                <a:extLst>
                  <a:ext uri="{0D108BD9-81ED-4DB2-BD59-A6C34878D82A}">
                    <a16:rowId xmlns:a16="http://schemas.microsoft.com/office/drawing/2014/main" val="10002"/>
                  </a:ext>
                </a:extLst>
              </a:tr>
              <a:tr h="619268">
                <a:tc>
                  <a:txBody>
                    <a:bodyPr/>
                    <a:lstStyle/>
                    <a:p>
                      <a:pPr marL="107950" algn="ctr">
                        <a:lnSpc>
                          <a:spcPts val="1400"/>
                        </a:lnSpc>
                        <a:spcBef>
                          <a:spcPts val="100"/>
                        </a:spcBef>
                        <a:spcAft>
                          <a:spcPts val="100"/>
                        </a:spcAft>
                      </a:pPr>
                      <a:r>
                        <a:rPr lang="tr-TR" sz="1400">
                          <a:effectLst/>
                        </a:rPr>
                        <a:t>%70-80</a:t>
                      </a:r>
                      <a:endParaRPr lang="tr-TR" sz="1600">
                        <a:effectLst/>
                        <a:latin typeface="Times New Roman"/>
                        <a:ea typeface="Times New Roman"/>
                      </a:endParaRPr>
                    </a:p>
                  </a:txBody>
                  <a:tcPr marL="0" marR="0" marT="0" marB="0"/>
                </a:tc>
                <a:tc>
                  <a:txBody>
                    <a:bodyPr/>
                    <a:lstStyle/>
                    <a:p>
                      <a:pPr marL="107950" algn="ctr">
                        <a:lnSpc>
                          <a:spcPts val="1400"/>
                        </a:lnSpc>
                        <a:spcBef>
                          <a:spcPts val="100"/>
                        </a:spcBef>
                        <a:spcAft>
                          <a:spcPts val="100"/>
                        </a:spcAft>
                      </a:pPr>
                      <a:r>
                        <a:rPr lang="tr-TR" sz="1400" dirty="0" err="1" smtClean="0">
                          <a:effectLst/>
                        </a:rPr>
                        <a:t>Submaksimal</a:t>
                      </a:r>
                      <a:endParaRPr lang="tr-TR" sz="1600" dirty="0">
                        <a:effectLst/>
                        <a:latin typeface="Times New Roman"/>
                        <a:ea typeface="Times New Roman"/>
                      </a:endParaRPr>
                    </a:p>
                  </a:txBody>
                  <a:tcPr marL="0" marR="0" marT="0" marB="0"/>
                </a:tc>
                <a:extLst>
                  <a:ext uri="{0D108BD9-81ED-4DB2-BD59-A6C34878D82A}">
                    <a16:rowId xmlns:a16="http://schemas.microsoft.com/office/drawing/2014/main" val="10003"/>
                  </a:ext>
                </a:extLst>
              </a:tr>
              <a:tr h="619268">
                <a:tc>
                  <a:txBody>
                    <a:bodyPr/>
                    <a:lstStyle/>
                    <a:p>
                      <a:pPr marL="107950" algn="ctr">
                        <a:lnSpc>
                          <a:spcPts val="1400"/>
                        </a:lnSpc>
                        <a:spcBef>
                          <a:spcPts val="100"/>
                        </a:spcBef>
                        <a:spcAft>
                          <a:spcPts val="100"/>
                        </a:spcAft>
                      </a:pPr>
                      <a:r>
                        <a:rPr lang="tr-TR" sz="1400">
                          <a:effectLst/>
                        </a:rPr>
                        <a:t>%90-100</a:t>
                      </a:r>
                      <a:endParaRPr lang="tr-TR" sz="1600">
                        <a:effectLst/>
                        <a:latin typeface="Times New Roman"/>
                        <a:ea typeface="Times New Roman"/>
                      </a:endParaRPr>
                    </a:p>
                  </a:txBody>
                  <a:tcPr marL="0" marR="0" marT="0" marB="0"/>
                </a:tc>
                <a:tc>
                  <a:txBody>
                    <a:bodyPr/>
                    <a:lstStyle/>
                    <a:p>
                      <a:pPr marL="107950" algn="ctr">
                        <a:lnSpc>
                          <a:spcPts val="1400"/>
                        </a:lnSpc>
                        <a:spcBef>
                          <a:spcPts val="100"/>
                        </a:spcBef>
                        <a:spcAft>
                          <a:spcPts val="100"/>
                        </a:spcAft>
                      </a:pPr>
                      <a:r>
                        <a:rPr lang="tr-TR" sz="1400" dirty="0" smtClean="0">
                          <a:effectLst/>
                        </a:rPr>
                        <a:t>Maksimal</a:t>
                      </a:r>
                      <a:endParaRPr lang="tr-TR" sz="1600" dirty="0">
                        <a:effectLst/>
                        <a:latin typeface="Times New Roman"/>
                        <a:ea typeface="Times New Roman"/>
                      </a:endParaRPr>
                    </a:p>
                  </a:txBody>
                  <a:tcPr marL="0" marR="0" marT="0" marB="0"/>
                </a:tc>
                <a:extLst>
                  <a:ext uri="{0D108BD9-81ED-4DB2-BD59-A6C34878D82A}">
                    <a16:rowId xmlns:a16="http://schemas.microsoft.com/office/drawing/2014/main" val="10004"/>
                  </a:ext>
                </a:extLst>
              </a:tr>
              <a:tr h="619268">
                <a:tc>
                  <a:txBody>
                    <a:bodyPr/>
                    <a:lstStyle/>
                    <a:p>
                      <a:pPr marL="107950" algn="ctr">
                        <a:lnSpc>
                          <a:spcPts val="1400"/>
                        </a:lnSpc>
                        <a:spcBef>
                          <a:spcPts val="100"/>
                        </a:spcBef>
                        <a:spcAft>
                          <a:spcPts val="100"/>
                        </a:spcAft>
                      </a:pPr>
                      <a:r>
                        <a:rPr lang="tr-TR" sz="1600" dirty="0" smtClean="0">
                          <a:effectLst/>
                          <a:latin typeface="Times New Roman"/>
                          <a:ea typeface="Times New Roman"/>
                        </a:rPr>
                        <a:t>% 100</a:t>
                      </a:r>
                      <a:r>
                        <a:rPr lang="tr-TR" sz="1600" baseline="0" dirty="0" smtClean="0">
                          <a:effectLst/>
                          <a:latin typeface="Times New Roman"/>
                          <a:ea typeface="Times New Roman"/>
                        </a:rPr>
                        <a:t> den yüksek </a:t>
                      </a:r>
                      <a:endParaRPr lang="tr-TR" sz="1600" dirty="0">
                        <a:effectLst/>
                        <a:latin typeface="Times New Roman"/>
                        <a:ea typeface="Times New Roman"/>
                      </a:endParaRPr>
                    </a:p>
                  </a:txBody>
                  <a:tcPr marL="0" marR="0" marT="0" marB="0"/>
                </a:tc>
                <a:tc>
                  <a:txBody>
                    <a:bodyPr/>
                    <a:lstStyle/>
                    <a:p>
                      <a:pPr marL="107950" algn="ctr">
                        <a:lnSpc>
                          <a:spcPts val="1400"/>
                        </a:lnSpc>
                        <a:spcBef>
                          <a:spcPts val="100"/>
                        </a:spcBef>
                        <a:spcAft>
                          <a:spcPts val="100"/>
                        </a:spcAft>
                      </a:pPr>
                      <a:r>
                        <a:rPr lang="tr-TR" sz="1600" dirty="0" err="1" smtClean="0">
                          <a:effectLst/>
                          <a:latin typeface="Times New Roman"/>
                          <a:ea typeface="Times New Roman"/>
                        </a:rPr>
                        <a:t>Süpermaksimal</a:t>
                      </a:r>
                      <a:r>
                        <a:rPr lang="tr-TR" sz="1600" dirty="0" smtClean="0">
                          <a:effectLst/>
                          <a:latin typeface="Times New Roman"/>
                          <a:ea typeface="Times New Roman"/>
                        </a:rPr>
                        <a:t> -</a:t>
                      </a:r>
                      <a:r>
                        <a:rPr lang="tr-TR" sz="1600" dirty="0" err="1" smtClean="0">
                          <a:effectLst/>
                          <a:latin typeface="Times New Roman"/>
                          <a:ea typeface="Times New Roman"/>
                        </a:rPr>
                        <a:t>Supramaksimal</a:t>
                      </a:r>
                      <a:endParaRPr lang="tr-TR" sz="1600" dirty="0">
                        <a:effectLst/>
                        <a:latin typeface="Times New Roman"/>
                        <a:ea typeface="Times New Roman"/>
                      </a:endParaRPr>
                    </a:p>
                  </a:txBody>
                  <a:tcPr marL="0" marR="0" marT="0" marB="0"/>
                </a:tc>
                <a:extLst>
                  <a:ext uri="{0D108BD9-81ED-4DB2-BD59-A6C34878D82A}">
                    <a16:rowId xmlns:a16="http://schemas.microsoft.com/office/drawing/2014/main" val="10005"/>
                  </a:ext>
                </a:extLst>
              </a:tr>
            </a:tbl>
          </a:graphicData>
        </a:graphic>
      </p:graphicFrame>
      <p:sp>
        <p:nvSpPr>
          <p:cNvPr id="5" name="Dikdörtgen 4"/>
          <p:cNvSpPr/>
          <p:nvPr/>
        </p:nvSpPr>
        <p:spPr>
          <a:xfrm>
            <a:off x="4295801" y="5589240"/>
            <a:ext cx="3094693" cy="369332"/>
          </a:xfrm>
          <a:prstGeom prst="rect">
            <a:avLst/>
          </a:prstGeom>
        </p:spPr>
        <p:txBody>
          <a:bodyPr wrap="none">
            <a:spAutoFit/>
          </a:bodyPr>
          <a:lstStyle/>
          <a:p>
            <a:r>
              <a:rPr lang="tr-TR" i="1" dirty="0"/>
              <a:t>Yüklenme Şiddeti (Sevim, 1992)</a:t>
            </a:r>
            <a:endParaRPr lang="tr-TR" dirty="0"/>
          </a:p>
        </p:txBody>
      </p:sp>
    </p:spTree>
    <p:extLst>
      <p:ext uri="{BB962C8B-B14F-4D97-AF65-F5344CB8AC3E}">
        <p14:creationId xmlns:p14="http://schemas.microsoft.com/office/powerpoint/2010/main" val="23987973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rgbClr val="FF0000"/>
                </a:solidFill>
              </a:rPr>
              <a:t>Y</a:t>
            </a:r>
            <a:r>
              <a:rPr lang="tr-TR" dirty="0" smtClean="0">
                <a:solidFill>
                  <a:srgbClr val="FF0000"/>
                </a:solidFill>
              </a:rPr>
              <a:t>üklenme </a:t>
            </a:r>
            <a:r>
              <a:rPr lang="tr-TR" dirty="0">
                <a:solidFill>
                  <a:srgbClr val="FF0000"/>
                </a:solidFill>
              </a:rPr>
              <a:t>şiddetinin belirlenmesi</a:t>
            </a:r>
          </a:p>
        </p:txBody>
      </p:sp>
      <p:sp>
        <p:nvSpPr>
          <p:cNvPr id="3" name="İçerik Yer Tutucusu 2"/>
          <p:cNvSpPr>
            <a:spLocks noGrp="1"/>
          </p:cNvSpPr>
          <p:nvPr>
            <p:ph idx="1"/>
          </p:nvPr>
        </p:nvSpPr>
        <p:spPr>
          <a:xfrm>
            <a:off x="1981200" y="1600200"/>
            <a:ext cx="8229600" cy="4853136"/>
          </a:xfrm>
        </p:spPr>
        <p:txBody>
          <a:bodyPr>
            <a:normAutofit fontScale="70000" lnSpcReduction="20000"/>
          </a:bodyPr>
          <a:lstStyle/>
          <a:p>
            <a:pPr>
              <a:lnSpc>
                <a:spcPct val="160000"/>
              </a:lnSpc>
            </a:pPr>
            <a:r>
              <a:rPr lang="tr-TR" sz="3600" dirty="0"/>
              <a:t>Antrenman planında yüklenme şiddetinin belirlenmesi şu şekildedir.</a:t>
            </a:r>
          </a:p>
          <a:p>
            <a:pPr>
              <a:lnSpc>
                <a:spcPct val="160000"/>
              </a:lnSpc>
            </a:pPr>
            <a:r>
              <a:rPr lang="tr-TR" sz="3600" b="1" dirty="0">
                <a:solidFill>
                  <a:srgbClr val="FF0000"/>
                </a:solidFill>
              </a:rPr>
              <a:t>Sürat antrenmanlarında </a:t>
            </a:r>
            <a:r>
              <a:rPr lang="tr-TR" sz="3600" dirty="0"/>
              <a:t>süreye veya koşulan hıza göre: sporcu 50 metrelik mesafeyi maksimum olarak 6sn ve 8.4m/sn hızda koşuyorsa yüklenme şiddeti %80 olacaksa;</a:t>
            </a:r>
          </a:p>
          <a:p>
            <a:pPr>
              <a:lnSpc>
                <a:spcPct val="160000"/>
              </a:lnSpc>
            </a:pPr>
            <a:r>
              <a:rPr lang="tr-TR" sz="3600" dirty="0" err="1"/>
              <a:t>Y.Şiddeti</a:t>
            </a:r>
            <a:r>
              <a:rPr lang="tr-TR" sz="3600" dirty="0"/>
              <a:t> = %80 = 6sn x (%100-80) / 100 + 6sn = 7.2sn.dir.</a:t>
            </a:r>
          </a:p>
          <a:p>
            <a:pPr>
              <a:lnSpc>
                <a:spcPct val="160000"/>
              </a:lnSpc>
            </a:pPr>
            <a:r>
              <a:rPr lang="tr-TR" sz="3600" dirty="0" err="1"/>
              <a:t>Y.Şiddeti</a:t>
            </a:r>
            <a:r>
              <a:rPr lang="tr-TR" sz="3600" dirty="0"/>
              <a:t> = %80 = 8.4m / </a:t>
            </a:r>
            <a:r>
              <a:rPr lang="tr-TR" sz="3600" dirty="0" err="1"/>
              <a:t>sn</a:t>
            </a:r>
            <a:r>
              <a:rPr lang="tr-TR" sz="3600" dirty="0"/>
              <a:t> x %80/100 = 6.72m/sn.dir.</a:t>
            </a:r>
          </a:p>
          <a:p>
            <a:endParaRPr lang="tr-TR" dirty="0"/>
          </a:p>
        </p:txBody>
      </p:sp>
    </p:spTree>
    <p:extLst>
      <p:ext uri="{BB962C8B-B14F-4D97-AF65-F5344CB8AC3E}">
        <p14:creationId xmlns:p14="http://schemas.microsoft.com/office/powerpoint/2010/main" val="41897173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rgbClr val="FF0000"/>
                </a:solidFill>
              </a:rPr>
              <a:t>yüklenme şiddetinin belirlenmesi</a:t>
            </a:r>
          </a:p>
        </p:txBody>
      </p:sp>
      <p:sp>
        <p:nvSpPr>
          <p:cNvPr id="3" name="İçerik Yer Tutucusu 2"/>
          <p:cNvSpPr>
            <a:spLocks noGrp="1"/>
          </p:cNvSpPr>
          <p:nvPr>
            <p:ph idx="1"/>
          </p:nvPr>
        </p:nvSpPr>
        <p:spPr/>
        <p:txBody>
          <a:bodyPr>
            <a:normAutofit/>
          </a:bodyPr>
          <a:lstStyle/>
          <a:p>
            <a:pPr algn="just">
              <a:lnSpc>
                <a:spcPct val="150000"/>
              </a:lnSpc>
            </a:pPr>
            <a:r>
              <a:rPr lang="tr-TR" b="1" dirty="0">
                <a:solidFill>
                  <a:srgbClr val="FF0000"/>
                </a:solidFill>
              </a:rPr>
              <a:t>Kuvvet antrenmanlarında </a:t>
            </a:r>
            <a:r>
              <a:rPr lang="tr-TR" dirty="0"/>
              <a:t>kaldırılan ağırlığa göre, </a:t>
            </a:r>
            <a:r>
              <a:rPr lang="tr-TR" dirty="0" smtClean="0"/>
              <a:t>sporcu </a:t>
            </a:r>
            <a:r>
              <a:rPr lang="tr-TR" dirty="0" err="1"/>
              <a:t>benç</a:t>
            </a:r>
            <a:r>
              <a:rPr lang="tr-TR" dirty="0"/>
              <a:t> </a:t>
            </a:r>
            <a:r>
              <a:rPr lang="tr-TR" dirty="0" err="1"/>
              <a:t>press</a:t>
            </a:r>
            <a:r>
              <a:rPr lang="tr-TR" dirty="0"/>
              <a:t> kaldırırken, 100 kg maksimum ağırlığı presliyorsa antrenmanda da %80 şiddetle çalışma planlanmış ise;</a:t>
            </a:r>
          </a:p>
          <a:p>
            <a:pPr algn="just">
              <a:lnSpc>
                <a:spcPct val="150000"/>
              </a:lnSpc>
            </a:pPr>
            <a:r>
              <a:rPr lang="tr-TR" dirty="0" err="1"/>
              <a:t>Y.Şiddeti</a:t>
            </a:r>
            <a:r>
              <a:rPr lang="tr-TR" dirty="0"/>
              <a:t> =  %80 = kaldırılan ağırlık x 80/100 = 100x80/100=80 kg’dır</a:t>
            </a:r>
          </a:p>
          <a:p>
            <a:pPr marL="0" indent="0">
              <a:buNone/>
            </a:pPr>
            <a:endParaRPr lang="tr-TR" dirty="0"/>
          </a:p>
        </p:txBody>
      </p:sp>
    </p:spTree>
    <p:extLst>
      <p:ext uri="{BB962C8B-B14F-4D97-AF65-F5344CB8AC3E}">
        <p14:creationId xmlns:p14="http://schemas.microsoft.com/office/powerpoint/2010/main" val="23295197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Yüklenme şiddeti</a:t>
            </a:r>
            <a:endParaRPr lang="tr-TR" dirty="0">
              <a:solidFill>
                <a:srgbClr val="FF0000"/>
              </a:solidFill>
            </a:endParaRPr>
          </a:p>
        </p:txBody>
      </p:sp>
      <p:sp>
        <p:nvSpPr>
          <p:cNvPr id="3" name="İçerik Yer Tutucusu 2"/>
          <p:cNvSpPr>
            <a:spLocks noGrp="1"/>
          </p:cNvSpPr>
          <p:nvPr>
            <p:ph idx="1"/>
          </p:nvPr>
        </p:nvSpPr>
        <p:spPr>
          <a:xfrm>
            <a:off x="1981200" y="1600200"/>
            <a:ext cx="8229600" cy="4997152"/>
          </a:xfrm>
        </p:spPr>
        <p:txBody>
          <a:bodyPr>
            <a:normAutofit fontScale="92500" lnSpcReduction="20000"/>
          </a:bodyPr>
          <a:lstStyle/>
          <a:p>
            <a:pPr algn="just">
              <a:lnSpc>
                <a:spcPct val="160000"/>
              </a:lnSpc>
            </a:pPr>
            <a:r>
              <a:rPr lang="tr-TR" b="1" dirty="0">
                <a:solidFill>
                  <a:srgbClr val="FF0000"/>
                </a:solidFill>
              </a:rPr>
              <a:t>Dayanıklılık antrenmanın </a:t>
            </a:r>
            <a:r>
              <a:rPr lang="tr-TR" dirty="0"/>
              <a:t>şiddeti süreye, </a:t>
            </a:r>
            <a:r>
              <a:rPr lang="tr-TR" dirty="0" smtClean="0"/>
              <a:t>kalp atım hızına (nabız) </a:t>
            </a:r>
            <a:r>
              <a:rPr lang="tr-TR" dirty="0"/>
              <a:t>ve </a:t>
            </a:r>
            <a:r>
              <a:rPr lang="tr-TR" dirty="0" err="1"/>
              <a:t>max</a:t>
            </a:r>
            <a:r>
              <a:rPr lang="tr-TR" dirty="0"/>
              <a:t> V02 (aerobik güce)'ye göre belirlenmektedir. Süreye göre </a:t>
            </a:r>
            <a:r>
              <a:rPr lang="tr-TR" dirty="0" smtClean="0"/>
              <a:t>sporcu </a:t>
            </a:r>
            <a:r>
              <a:rPr lang="tr-TR" dirty="0"/>
              <a:t>3 km'lik mesafeyi 12 dakikada </a:t>
            </a:r>
            <a:r>
              <a:rPr lang="tr-TR" dirty="0" smtClean="0"/>
              <a:t>koşabiliyorsa</a:t>
            </a:r>
            <a:r>
              <a:rPr lang="tr-TR" dirty="0"/>
              <a:t>, koşu şiddeti antrenmanda %80 yüklenme şiddetine göre;</a:t>
            </a:r>
          </a:p>
          <a:p>
            <a:pPr algn="just">
              <a:lnSpc>
                <a:spcPct val="160000"/>
              </a:lnSpc>
            </a:pPr>
            <a:r>
              <a:rPr lang="tr-TR" dirty="0"/>
              <a:t>Y.Şiddeti %80 = 12 x (%100-%80) + 12dk = 3km’lik mesafeyi = 14.4dk</a:t>
            </a:r>
            <a:r>
              <a:rPr lang="tr-TR" dirty="0" smtClean="0"/>
              <a:t>.’da koşmak şeklinde olacaktır.</a:t>
            </a:r>
            <a:endParaRPr lang="tr-TR" dirty="0"/>
          </a:p>
          <a:p>
            <a:pPr algn="just">
              <a:lnSpc>
                <a:spcPct val="160000"/>
              </a:lnSpc>
            </a:pPr>
            <a:r>
              <a:rPr lang="tr-TR" dirty="0" err="1"/>
              <a:t>Nabıza</a:t>
            </a:r>
            <a:r>
              <a:rPr lang="tr-TR" dirty="0"/>
              <a:t> göre = (220 - yaş)/100x80 = 220-20x80/100=160</a:t>
            </a:r>
          </a:p>
          <a:p>
            <a:pPr algn="just">
              <a:lnSpc>
                <a:spcPct val="160000"/>
              </a:lnSpc>
            </a:pPr>
            <a:r>
              <a:rPr lang="tr-TR" dirty="0"/>
              <a:t>Burada sporcu 20 yaşında kabul edilmiştir. Sporcunun nabzının koşu esnasında 160 atım/</a:t>
            </a:r>
            <a:r>
              <a:rPr lang="tr-TR" dirty="0" err="1"/>
              <a:t>dk</a:t>
            </a:r>
            <a:r>
              <a:rPr lang="tr-TR" dirty="0"/>
              <a:t> olması sağlanmalıdır</a:t>
            </a:r>
          </a:p>
        </p:txBody>
      </p:sp>
    </p:spTree>
    <p:extLst>
      <p:ext uri="{BB962C8B-B14F-4D97-AF65-F5344CB8AC3E}">
        <p14:creationId xmlns:p14="http://schemas.microsoft.com/office/powerpoint/2010/main" val="147668459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Yüklenme şiddeti</a:t>
            </a:r>
            <a:endParaRPr lang="tr-TR" dirty="0">
              <a:solidFill>
                <a:srgbClr val="FF0000"/>
              </a:solidFill>
            </a:endParaRPr>
          </a:p>
        </p:txBody>
      </p:sp>
      <p:sp>
        <p:nvSpPr>
          <p:cNvPr id="3" name="İçerik Yer Tutucusu 2"/>
          <p:cNvSpPr>
            <a:spLocks noGrp="1"/>
          </p:cNvSpPr>
          <p:nvPr>
            <p:ph idx="1"/>
          </p:nvPr>
        </p:nvSpPr>
        <p:spPr/>
        <p:txBody>
          <a:bodyPr>
            <a:normAutofit/>
          </a:bodyPr>
          <a:lstStyle/>
          <a:p>
            <a:pPr>
              <a:lnSpc>
                <a:spcPct val="150000"/>
              </a:lnSpc>
            </a:pPr>
            <a:r>
              <a:rPr lang="tr-TR" dirty="0" smtClean="0"/>
              <a:t>Dayanıklılık antrenmanı için kalp atım rezervi yöntemi daha doğru sonuç verir.</a:t>
            </a:r>
          </a:p>
          <a:p>
            <a:pPr>
              <a:lnSpc>
                <a:spcPct val="150000"/>
              </a:lnSpc>
            </a:pPr>
            <a:r>
              <a:rPr lang="tr-TR" dirty="0" smtClean="0"/>
              <a:t>Ant </a:t>
            </a:r>
            <a:r>
              <a:rPr lang="tr-TR" dirty="0" err="1" smtClean="0"/>
              <a:t>şid</a:t>
            </a:r>
            <a:r>
              <a:rPr lang="tr-TR" dirty="0" smtClean="0"/>
              <a:t>= ((220 – yaş)-istirahat nabzı) x istenilen % ant şiddeti)+</a:t>
            </a:r>
            <a:r>
              <a:rPr lang="tr-TR" dirty="0"/>
              <a:t> istirahat nabzı </a:t>
            </a:r>
            <a:endParaRPr lang="tr-TR" dirty="0" smtClean="0"/>
          </a:p>
          <a:p>
            <a:pPr>
              <a:lnSpc>
                <a:spcPct val="150000"/>
              </a:lnSpc>
            </a:pPr>
            <a:r>
              <a:rPr lang="tr-TR" dirty="0" smtClean="0"/>
              <a:t>Örnek = </a:t>
            </a:r>
            <a:r>
              <a:rPr lang="tr-TR" dirty="0" smtClean="0">
                <a:sym typeface="Wingdings" panose="05000000000000000000" pitchFamily="2" charset="2"/>
              </a:rPr>
              <a:t>(220-20)-60X %80+60=112+60=172 nabızdır.</a:t>
            </a:r>
          </a:p>
        </p:txBody>
      </p:sp>
    </p:spTree>
    <p:extLst>
      <p:ext uri="{BB962C8B-B14F-4D97-AF65-F5344CB8AC3E}">
        <p14:creationId xmlns:p14="http://schemas.microsoft.com/office/powerpoint/2010/main" val="7753048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 name="Tablo 57"/>
          <p:cNvGraphicFramePr>
            <a:graphicFrameLocks noGrp="1"/>
          </p:cNvGraphicFramePr>
          <p:nvPr>
            <p:extLst/>
          </p:nvPr>
        </p:nvGraphicFramePr>
        <p:xfrm>
          <a:off x="2279575" y="476672"/>
          <a:ext cx="7194741" cy="2232250"/>
        </p:xfrm>
        <a:graphic>
          <a:graphicData uri="http://schemas.openxmlformats.org/drawingml/2006/table">
            <a:tbl>
              <a:tblPr/>
              <a:tblGrid>
                <a:gridCol w="1107631">
                  <a:extLst>
                    <a:ext uri="{9D8B030D-6E8A-4147-A177-3AD203B41FA5}">
                      <a16:colId xmlns:a16="http://schemas.microsoft.com/office/drawing/2014/main" val="20000"/>
                    </a:ext>
                  </a:extLst>
                </a:gridCol>
                <a:gridCol w="109791">
                  <a:extLst>
                    <a:ext uri="{9D8B030D-6E8A-4147-A177-3AD203B41FA5}">
                      <a16:colId xmlns:a16="http://schemas.microsoft.com/office/drawing/2014/main" val="20001"/>
                    </a:ext>
                  </a:extLst>
                </a:gridCol>
                <a:gridCol w="1107631">
                  <a:extLst>
                    <a:ext uri="{9D8B030D-6E8A-4147-A177-3AD203B41FA5}">
                      <a16:colId xmlns:a16="http://schemas.microsoft.com/office/drawing/2014/main" val="20002"/>
                    </a:ext>
                  </a:extLst>
                </a:gridCol>
                <a:gridCol w="109791">
                  <a:extLst>
                    <a:ext uri="{9D8B030D-6E8A-4147-A177-3AD203B41FA5}">
                      <a16:colId xmlns:a16="http://schemas.microsoft.com/office/drawing/2014/main" val="20003"/>
                    </a:ext>
                  </a:extLst>
                </a:gridCol>
                <a:gridCol w="1107631">
                  <a:extLst>
                    <a:ext uri="{9D8B030D-6E8A-4147-A177-3AD203B41FA5}">
                      <a16:colId xmlns:a16="http://schemas.microsoft.com/office/drawing/2014/main" val="20004"/>
                    </a:ext>
                  </a:extLst>
                </a:gridCol>
                <a:gridCol w="109791">
                  <a:extLst>
                    <a:ext uri="{9D8B030D-6E8A-4147-A177-3AD203B41FA5}">
                      <a16:colId xmlns:a16="http://schemas.microsoft.com/office/drawing/2014/main" val="20005"/>
                    </a:ext>
                  </a:extLst>
                </a:gridCol>
                <a:gridCol w="1107631">
                  <a:extLst>
                    <a:ext uri="{9D8B030D-6E8A-4147-A177-3AD203B41FA5}">
                      <a16:colId xmlns:a16="http://schemas.microsoft.com/office/drawing/2014/main" val="20006"/>
                    </a:ext>
                  </a:extLst>
                </a:gridCol>
                <a:gridCol w="109791">
                  <a:extLst>
                    <a:ext uri="{9D8B030D-6E8A-4147-A177-3AD203B41FA5}">
                      <a16:colId xmlns:a16="http://schemas.microsoft.com/office/drawing/2014/main" val="20007"/>
                    </a:ext>
                  </a:extLst>
                </a:gridCol>
                <a:gridCol w="1107631">
                  <a:extLst>
                    <a:ext uri="{9D8B030D-6E8A-4147-A177-3AD203B41FA5}">
                      <a16:colId xmlns:a16="http://schemas.microsoft.com/office/drawing/2014/main" val="20008"/>
                    </a:ext>
                  </a:extLst>
                </a:gridCol>
                <a:gridCol w="109791">
                  <a:extLst>
                    <a:ext uri="{9D8B030D-6E8A-4147-A177-3AD203B41FA5}">
                      <a16:colId xmlns:a16="http://schemas.microsoft.com/office/drawing/2014/main" val="20009"/>
                    </a:ext>
                  </a:extLst>
                </a:gridCol>
                <a:gridCol w="1107631">
                  <a:extLst>
                    <a:ext uri="{9D8B030D-6E8A-4147-A177-3AD203B41FA5}">
                      <a16:colId xmlns:a16="http://schemas.microsoft.com/office/drawing/2014/main" val="20010"/>
                    </a:ext>
                  </a:extLst>
                </a:gridCol>
              </a:tblGrid>
              <a:tr h="446450">
                <a:tc>
                  <a:txBody>
                    <a:bodyPr/>
                    <a:lstStyle/>
                    <a:p>
                      <a:pPr algn="ctr">
                        <a:lnSpc>
                          <a:spcPts val="1400"/>
                        </a:lnSpc>
                        <a:spcBef>
                          <a:spcPts val="300"/>
                        </a:spcBef>
                        <a:spcAft>
                          <a:spcPts val="300"/>
                        </a:spcAft>
                      </a:pPr>
                      <a:r>
                        <a:rPr lang="tr-TR" sz="1050" dirty="0">
                          <a:effectLst/>
                          <a:latin typeface="Times New Roman"/>
                          <a:ea typeface="Times New Roman"/>
                        </a:rPr>
                        <a:t>Anatomi</a:t>
                      </a:r>
                      <a:endParaRPr lang="tr-TR" sz="11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spcBef>
                          <a:spcPts val="300"/>
                        </a:spcBef>
                        <a:spcAft>
                          <a:spcPts val="300"/>
                        </a:spcAft>
                      </a:pPr>
                      <a:r>
                        <a:rPr lang="tr-TR" sz="1050">
                          <a:effectLst/>
                          <a:latin typeface="Times New Roman"/>
                          <a:ea typeface="Times New Roman"/>
                        </a:rPr>
                        <a:t>Fizyoloji</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spcBef>
                          <a:spcPts val="300"/>
                        </a:spcBef>
                        <a:spcAft>
                          <a:spcPts val="300"/>
                        </a:spcAft>
                      </a:pPr>
                      <a:r>
                        <a:rPr lang="tr-TR" sz="1050">
                          <a:effectLst/>
                          <a:latin typeface="Times New Roman"/>
                          <a:ea typeface="Times New Roman"/>
                        </a:rPr>
                        <a:t>Biomekanik</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spcBef>
                          <a:spcPts val="300"/>
                        </a:spcBef>
                        <a:spcAft>
                          <a:spcPts val="300"/>
                        </a:spcAft>
                      </a:pPr>
                      <a:r>
                        <a:rPr lang="tr-TR" sz="1050">
                          <a:effectLst/>
                          <a:latin typeface="Times New Roman"/>
                          <a:ea typeface="Times New Roman"/>
                        </a:rPr>
                        <a:t>İstatistik</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spcBef>
                          <a:spcPts val="300"/>
                        </a:spcBef>
                        <a:spcAft>
                          <a:spcPts val="300"/>
                        </a:spcAft>
                      </a:pPr>
                      <a:r>
                        <a:rPr lang="tr-TR" sz="1050">
                          <a:effectLst/>
                          <a:latin typeface="Times New Roman"/>
                          <a:ea typeface="Times New Roman"/>
                        </a:rPr>
                        <a:t>Testler ve Ölçümler</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spcBef>
                          <a:spcPts val="300"/>
                        </a:spcBef>
                        <a:spcAft>
                          <a:spcPts val="300"/>
                        </a:spcAft>
                      </a:pPr>
                      <a:r>
                        <a:rPr lang="tr-TR" sz="1050">
                          <a:effectLst/>
                          <a:latin typeface="Times New Roman"/>
                          <a:ea typeface="Times New Roman"/>
                        </a:rPr>
                        <a:t>Spor Hekimliği</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46450">
                <a:tc>
                  <a:txBody>
                    <a:bodyPr/>
                    <a:lstStyle/>
                    <a:p>
                      <a:pPr algn="ctr">
                        <a:lnSpc>
                          <a:spcPts val="1400"/>
                        </a:lnSpc>
                        <a:spcBef>
                          <a:spcPts val="300"/>
                        </a:spcBef>
                        <a:spcAft>
                          <a:spcPts val="300"/>
                        </a:spcAft>
                      </a:pPr>
                      <a:endParaRPr lang="tr-TR" sz="1050">
                        <a:effectLst/>
                        <a:latin typeface="Times New Roman"/>
                        <a:ea typeface="Times New Roman"/>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300"/>
                        </a:spcBef>
                        <a:spcAft>
                          <a:spcPts val="300"/>
                        </a:spcAft>
                      </a:pPr>
                      <a:endParaRPr lang="tr-TR" sz="1050" dirty="0">
                        <a:effectLst/>
                        <a:latin typeface="Times New Roman"/>
                        <a:ea typeface="Times New Roman"/>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300"/>
                        </a:spcBef>
                        <a:spcAft>
                          <a:spcPts val="300"/>
                        </a:spcAft>
                      </a:pPr>
                      <a:endParaRPr lang="tr-TR" sz="1050">
                        <a:effectLst/>
                        <a:latin typeface="Times New Roman"/>
                        <a:ea typeface="Times New Roman"/>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446450">
                <a:tc>
                  <a:txBody>
                    <a:bodyPr/>
                    <a:lstStyle/>
                    <a:p>
                      <a:pPr algn="ctr">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just">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just">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algn="ctr">
                        <a:lnSpc>
                          <a:spcPts val="1400"/>
                        </a:lnSpc>
                        <a:spcBef>
                          <a:spcPts val="300"/>
                        </a:spcBef>
                        <a:spcAft>
                          <a:spcPts val="300"/>
                        </a:spcAft>
                      </a:pPr>
                      <a:r>
                        <a:rPr lang="tr-TR" sz="1050" dirty="0">
                          <a:effectLst/>
                          <a:latin typeface="Times New Roman"/>
                          <a:ea typeface="Times New Roman"/>
                        </a:rPr>
                        <a:t>Antrenman Teori ve Metodolojisi</a:t>
                      </a:r>
                      <a:endParaRPr lang="tr-TR" sz="11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lgn="just">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just">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extLst>
                  <a:ext uri="{0D108BD9-81ED-4DB2-BD59-A6C34878D82A}">
                    <a16:rowId xmlns:a16="http://schemas.microsoft.com/office/drawing/2014/main" val="10002"/>
                  </a:ext>
                </a:extLst>
              </a:tr>
              <a:tr h="446450">
                <a:tc>
                  <a:txBody>
                    <a:bodyPr/>
                    <a:lstStyle/>
                    <a:p>
                      <a:pPr algn="ctr">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300"/>
                        </a:spcBef>
                        <a:spcAft>
                          <a:spcPts val="300"/>
                        </a:spcAft>
                      </a:pPr>
                      <a:endParaRPr lang="tr-TR" sz="1050">
                        <a:effectLst/>
                        <a:latin typeface="Times New Roman"/>
                        <a:ea typeface="Times New Roman"/>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a:txBody>
                    <a:bodyPr/>
                    <a:lstStyle/>
                    <a:p>
                      <a:pPr algn="ctr">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46450">
                <a:tc>
                  <a:txBody>
                    <a:bodyPr/>
                    <a:lstStyle/>
                    <a:p>
                      <a:pPr algn="ctr">
                        <a:lnSpc>
                          <a:spcPts val="1400"/>
                        </a:lnSpc>
                        <a:spcBef>
                          <a:spcPts val="300"/>
                        </a:spcBef>
                        <a:spcAft>
                          <a:spcPts val="300"/>
                        </a:spcAft>
                      </a:pPr>
                      <a:r>
                        <a:rPr lang="tr-TR" sz="1050">
                          <a:effectLst/>
                          <a:latin typeface="Times New Roman"/>
                          <a:ea typeface="Times New Roman"/>
                        </a:rPr>
                        <a:t>Psikoloji</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spcBef>
                          <a:spcPts val="300"/>
                        </a:spcBef>
                        <a:spcAft>
                          <a:spcPts val="300"/>
                        </a:spcAft>
                      </a:pPr>
                      <a:r>
                        <a:rPr lang="tr-TR" sz="1050" dirty="0">
                          <a:effectLst/>
                          <a:latin typeface="Times New Roman"/>
                          <a:ea typeface="Times New Roman"/>
                        </a:rPr>
                        <a:t>Beceri Öğrenimi</a:t>
                      </a:r>
                      <a:endParaRPr lang="tr-TR" sz="11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spcBef>
                          <a:spcPts val="300"/>
                        </a:spcBef>
                        <a:spcAft>
                          <a:spcPts val="300"/>
                        </a:spcAft>
                      </a:pPr>
                      <a:r>
                        <a:rPr lang="tr-TR" sz="1050">
                          <a:effectLst/>
                          <a:latin typeface="Times New Roman"/>
                          <a:ea typeface="Times New Roman"/>
                        </a:rPr>
                        <a:t>Pedagoji</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spcBef>
                          <a:spcPts val="300"/>
                        </a:spcBef>
                        <a:spcAft>
                          <a:spcPts val="300"/>
                        </a:spcAft>
                      </a:pPr>
                      <a:r>
                        <a:rPr lang="tr-TR" sz="1050">
                          <a:effectLst/>
                          <a:latin typeface="Times New Roman"/>
                          <a:ea typeface="Times New Roman"/>
                        </a:rPr>
                        <a:t>Beslenme</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spcBef>
                          <a:spcPts val="300"/>
                        </a:spcBef>
                        <a:spcAft>
                          <a:spcPts val="300"/>
                        </a:spcAft>
                      </a:pPr>
                      <a:r>
                        <a:rPr lang="tr-TR" sz="1050">
                          <a:effectLst/>
                          <a:latin typeface="Times New Roman"/>
                          <a:ea typeface="Times New Roman"/>
                        </a:rPr>
                        <a:t>Tarih</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1400"/>
                        </a:lnSpc>
                        <a:spcBef>
                          <a:spcPts val="300"/>
                        </a:spcBef>
                        <a:spcAft>
                          <a:spcPts val="300"/>
                        </a:spcAft>
                      </a:pPr>
                      <a:r>
                        <a:rPr lang="tr-TR" sz="1050" dirty="0">
                          <a:effectLst/>
                          <a:latin typeface="Times New Roman"/>
                          <a:ea typeface="Times New Roman"/>
                        </a:rPr>
                        <a:t>Sosyoloji</a:t>
                      </a:r>
                      <a:endParaRPr lang="tr-TR" sz="11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pSp>
        <p:nvGrpSpPr>
          <p:cNvPr id="59" name="Grup 58"/>
          <p:cNvGrpSpPr>
            <a:grpSpLocks/>
          </p:cNvGrpSpPr>
          <p:nvPr/>
        </p:nvGrpSpPr>
        <p:grpSpPr bwMode="auto">
          <a:xfrm>
            <a:off x="3287688" y="1196752"/>
            <a:ext cx="1281112" cy="731838"/>
            <a:chOff x="2736" y="5616"/>
            <a:chExt cx="2016" cy="1152"/>
          </a:xfrm>
        </p:grpSpPr>
        <p:cxnSp>
          <p:nvCxnSpPr>
            <p:cNvPr id="60" name="Line 3"/>
            <p:cNvCxnSpPr/>
            <p:nvPr/>
          </p:nvCxnSpPr>
          <p:spPr bwMode="auto">
            <a:xfrm>
              <a:off x="2736" y="5616"/>
              <a:ext cx="2016" cy="57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61" name="Line 4"/>
            <p:cNvCxnSpPr/>
            <p:nvPr/>
          </p:nvCxnSpPr>
          <p:spPr bwMode="auto">
            <a:xfrm>
              <a:off x="3888" y="5616"/>
              <a:ext cx="864" cy="57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62" name="Line 5"/>
            <p:cNvCxnSpPr/>
            <p:nvPr/>
          </p:nvCxnSpPr>
          <p:spPr bwMode="auto">
            <a:xfrm flipV="1">
              <a:off x="2880" y="6192"/>
              <a:ext cx="1872" cy="57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63" name="Line 6"/>
            <p:cNvCxnSpPr/>
            <p:nvPr/>
          </p:nvCxnSpPr>
          <p:spPr bwMode="auto">
            <a:xfrm flipV="1">
              <a:off x="4032" y="6192"/>
              <a:ext cx="720" cy="57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grpSp>
        <p:nvGrpSpPr>
          <p:cNvPr id="64" name="Grup 63"/>
          <p:cNvGrpSpPr>
            <a:grpSpLocks/>
          </p:cNvGrpSpPr>
          <p:nvPr/>
        </p:nvGrpSpPr>
        <p:grpSpPr bwMode="auto">
          <a:xfrm>
            <a:off x="5159897" y="1124745"/>
            <a:ext cx="1146175" cy="252413"/>
            <a:chOff x="5366" y="9199"/>
            <a:chExt cx="1152" cy="232"/>
          </a:xfrm>
        </p:grpSpPr>
        <p:cxnSp>
          <p:nvCxnSpPr>
            <p:cNvPr id="65" name="Line 8"/>
            <p:cNvCxnSpPr/>
            <p:nvPr/>
          </p:nvCxnSpPr>
          <p:spPr bwMode="auto">
            <a:xfrm>
              <a:off x="5366" y="9199"/>
              <a:ext cx="576" cy="2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66" name="Line 9"/>
            <p:cNvCxnSpPr/>
            <p:nvPr/>
          </p:nvCxnSpPr>
          <p:spPr bwMode="auto">
            <a:xfrm flipV="1">
              <a:off x="5942" y="9199"/>
              <a:ext cx="576" cy="2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grpSp>
        <p:nvGrpSpPr>
          <p:cNvPr id="67" name="Grup 66"/>
          <p:cNvGrpSpPr>
            <a:grpSpLocks/>
          </p:cNvGrpSpPr>
          <p:nvPr/>
        </p:nvGrpSpPr>
        <p:grpSpPr bwMode="auto">
          <a:xfrm>
            <a:off x="5231904" y="1916833"/>
            <a:ext cx="1143000" cy="269875"/>
            <a:chOff x="5211" y="10141"/>
            <a:chExt cx="1440" cy="232"/>
          </a:xfrm>
        </p:grpSpPr>
        <p:cxnSp>
          <p:nvCxnSpPr>
            <p:cNvPr id="68" name="Line 11"/>
            <p:cNvCxnSpPr/>
            <p:nvPr/>
          </p:nvCxnSpPr>
          <p:spPr bwMode="auto">
            <a:xfrm flipV="1">
              <a:off x="5211" y="10141"/>
              <a:ext cx="720" cy="2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69" name="Line 12"/>
            <p:cNvCxnSpPr/>
            <p:nvPr/>
          </p:nvCxnSpPr>
          <p:spPr bwMode="auto">
            <a:xfrm rot="420000">
              <a:off x="5931" y="10177"/>
              <a:ext cx="72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grpSp>
        <p:nvGrpSpPr>
          <p:cNvPr id="70" name="Grup 69"/>
          <p:cNvGrpSpPr>
            <a:grpSpLocks/>
          </p:cNvGrpSpPr>
          <p:nvPr/>
        </p:nvGrpSpPr>
        <p:grpSpPr bwMode="auto">
          <a:xfrm flipH="1">
            <a:off x="7248128" y="1196752"/>
            <a:ext cx="1309688" cy="731838"/>
            <a:chOff x="2736" y="5616"/>
            <a:chExt cx="2016" cy="1152"/>
          </a:xfrm>
        </p:grpSpPr>
        <p:cxnSp>
          <p:nvCxnSpPr>
            <p:cNvPr id="71" name="Line 14"/>
            <p:cNvCxnSpPr/>
            <p:nvPr/>
          </p:nvCxnSpPr>
          <p:spPr bwMode="auto">
            <a:xfrm>
              <a:off x="2736" y="5616"/>
              <a:ext cx="2016" cy="57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72" name="Line 15"/>
            <p:cNvCxnSpPr/>
            <p:nvPr/>
          </p:nvCxnSpPr>
          <p:spPr bwMode="auto">
            <a:xfrm>
              <a:off x="3888" y="5616"/>
              <a:ext cx="864" cy="57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73" name="Line 16"/>
            <p:cNvCxnSpPr/>
            <p:nvPr/>
          </p:nvCxnSpPr>
          <p:spPr bwMode="auto">
            <a:xfrm flipV="1">
              <a:off x="2880" y="6192"/>
              <a:ext cx="1872" cy="57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74" name="Line 17"/>
            <p:cNvCxnSpPr/>
            <p:nvPr/>
          </p:nvCxnSpPr>
          <p:spPr bwMode="auto">
            <a:xfrm flipV="1">
              <a:off x="4032" y="6192"/>
              <a:ext cx="720" cy="57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sp>
        <p:nvSpPr>
          <p:cNvPr id="75" name="Dikdörtgen 74"/>
          <p:cNvSpPr/>
          <p:nvPr/>
        </p:nvSpPr>
        <p:spPr>
          <a:xfrm>
            <a:off x="3936307" y="3140968"/>
            <a:ext cx="3886128" cy="369332"/>
          </a:xfrm>
          <a:prstGeom prst="rect">
            <a:avLst/>
          </a:prstGeom>
        </p:spPr>
        <p:txBody>
          <a:bodyPr wrap="none">
            <a:spAutoFit/>
          </a:bodyPr>
          <a:lstStyle/>
          <a:p>
            <a:r>
              <a:rPr lang="tr-TR" i="1" dirty="0"/>
              <a:t>Antrenman Metodolojisi ile İlgili Alanlar</a:t>
            </a:r>
            <a:endParaRPr lang="tr-TR" dirty="0"/>
          </a:p>
        </p:txBody>
      </p:sp>
      <p:sp>
        <p:nvSpPr>
          <p:cNvPr id="76" name="Dikdörtgen 75"/>
          <p:cNvSpPr/>
          <p:nvPr/>
        </p:nvSpPr>
        <p:spPr>
          <a:xfrm>
            <a:off x="2135560" y="3717032"/>
            <a:ext cx="7488832" cy="2862322"/>
          </a:xfrm>
          <a:prstGeom prst="rect">
            <a:avLst/>
          </a:prstGeom>
        </p:spPr>
        <p:txBody>
          <a:bodyPr wrap="square">
            <a:spAutoFit/>
          </a:bodyPr>
          <a:lstStyle/>
          <a:p>
            <a:r>
              <a:rPr lang="tr-TR" b="1" dirty="0"/>
              <a:t>Antrenmanın Amaçları :</a:t>
            </a:r>
            <a:endParaRPr lang="tr-TR" i="1" dirty="0"/>
          </a:p>
          <a:p>
            <a:pPr marL="285750" indent="-285750" algn="just">
              <a:buFont typeface="Arial" panose="020B0604020202020204" pitchFamily="34" charset="0"/>
              <a:buChar char="•"/>
            </a:pPr>
            <a:r>
              <a:rPr lang="tr-TR" dirty="0"/>
              <a:t>Her bir amaç mümkün olduğunca ölçülebilir ve kesin olmalıdır. Kısa ya da uzun dönem amaçlara mutlaka kararlaştırılan zamanda ulaşılmalıdır. Kısaca amaçlar;</a:t>
            </a:r>
          </a:p>
          <a:p>
            <a:pPr marL="285750" indent="-285750" algn="just">
              <a:buFont typeface="Arial" panose="020B0604020202020204" pitchFamily="34" charset="0"/>
              <a:buChar char="•"/>
            </a:pPr>
            <a:r>
              <a:rPr lang="tr-TR" dirty="0"/>
              <a:t>Çok yönlü fiziksel gelişimin sağlanması;</a:t>
            </a:r>
          </a:p>
          <a:p>
            <a:pPr marL="285750" indent="-285750" algn="just">
              <a:buFont typeface="Arial" panose="020B0604020202020204" pitchFamily="34" charset="0"/>
              <a:buChar char="•"/>
            </a:pPr>
            <a:r>
              <a:rPr lang="tr-TR" dirty="0"/>
              <a:t>Genel dayanıklılık, genel kuvvet, Sürat, esneklik, koordinasyon ve son olarak dengeli gelişmiş vücut. Seçilen spor dalına özgü fiziksel gelişimin sağlanması ve korunması.</a:t>
            </a:r>
          </a:p>
          <a:p>
            <a:pPr marL="285750" indent="-285750" algn="just">
              <a:buFont typeface="Arial" panose="020B0604020202020204" pitchFamily="34" charset="0"/>
              <a:buChar char="•"/>
            </a:pPr>
            <a:r>
              <a:rPr lang="tr-TR" dirty="0"/>
              <a:t>Özel kuvvet (güç ya da kas dayanıklılığı)</a:t>
            </a:r>
          </a:p>
          <a:p>
            <a:pPr marL="285750" indent="-285750" algn="just">
              <a:buFont typeface="Arial" panose="020B0604020202020204" pitchFamily="34" charset="0"/>
              <a:buChar char="•"/>
            </a:pPr>
            <a:endParaRPr lang="tr-TR" dirty="0"/>
          </a:p>
        </p:txBody>
      </p:sp>
    </p:spTree>
    <p:extLst>
      <p:ext uri="{BB962C8B-B14F-4D97-AF65-F5344CB8AC3E}">
        <p14:creationId xmlns:p14="http://schemas.microsoft.com/office/powerpoint/2010/main" val="16470575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Yüklenme şiddeti</a:t>
            </a:r>
            <a:endParaRPr lang="tr-TR" dirty="0"/>
          </a:p>
        </p:txBody>
      </p:sp>
      <p:sp>
        <p:nvSpPr>
          <p:cNvPr id="3" name="2 İçerik Yer Tutucusu"/>
          <p:cNvSpPr>
            <a:spLocks noGrp="1"/>
          </p:cNvSpPr>
          <p:nvPr>
            <p:ph idx="1"/>
          </p:nvPr>
        </p:nvSpPr>
        <p:spPr/>
        <p:txBody>
          <a:bodyPr>
            <a:normAutofit fontScale="77500" lnSpcReduction="20000"/>
          </a:bodyPr>
          <a:lstStyle/>
          <a:p>
            <a:pPr>
              <a:lnSpc>
                <a:spcPct val="150000"/>
              </a:lnSpc>
            </a:pPr>
            <a:r>
              <a:rPr lang="tr-TR" dirty="0" smtClean="0">
                <a:sym typeface="Wingdings" panose="05000000000000000000" pitchFamily="2" charset="2"/>
              </a:rPr>
              <a:t>Daha basitçe şu şekilde hesaplayabiliriz : </a:t>
            </a:r>
          </a:p>
          <a:p>
            <a:pPr marL="514350" indent="-514350">
              <a:lnSpc>
                <a:spcPct val="150000"/>
              </a:lnSpc>
              <a:buAutoNum type="arabicPeriod"/>
            </a:pPr>
            <a:r>
              <a:rPr lang="tr-TR" dirty="0" smtClean="0">
                <a:sym typeface="Wingdings" panose="05000000000000000000" pitchFamily="2" charset="2"/>
              </a:rPr>
              <a:t>Önce </a:t>
            </a:r>
            <a:r>
              <a:rPr lang="tr-TR" dirty="0" err="1" smtClean="0">
                <a:sym typeface="Wingdings" panose="05000000000000000000" pitchFamily="2" charset="2"/>
              </a:rPr>
              <a:t>max</a:t>
            </a:r>
            <a:r>
              <a:rPr lang="tr-TR" dirty="0" smtClean="0">
                <a:sym typeface="Wingdings" panose="05000000000000000000" pitchFamily="2" charset="2"/>
              </a:rPr>
              <a:t> kalp atım hızı </a:t>
            </a:r>
            <a:r>
              <a:rPr lang="tr-TR" dirty="0" err="1" smtClean="0">
                <a:sym typeface="Wingdings" panose="05000000000000000000" pitchFamily="2" charset="2"/>
              </a:rPr>
              <a:t>aralıgı</a:t>
            </a:r>
            <a:r>
              <a:rPr lang="tr-TR" dirty="0" smtClean="0">
                <a:sym typeface="Wingdings" panose="05000000000000000000" pitchFamily="2" charset="2"/>
              </a:rPr>
              <a:t> ( 220 –yaş) – istirahat kalp atım hızı ile  bulunur . 	</a:t>
            </a:r>
          </a:p>
          <a:p>
            <a:pPr marL="514350" indent="-514350">
              <a:lnSpc>
                <a:spcPct val="150000"/>
              </a:lnSpc>
              <a:buNone/>
            </a:pPr>
            <a:r>
              <a:rPr lang="tr-TR" dirty="0" smtClean="0">
                <a:sym typeface="Wingdings" panose="05000000000000000000" pitchFamily="2" charset="2"/>
              </a:rPr>
              <a:t>		(220-20) -60=140 ‘tır.</a:t>
            </a:r>
          </a:p>
          <a:p>
            <a:pPr>
              <a:lnSpc>
                <a:spcPct val="150000"/>
              </a:lnSpc>
              <a:buNone/>
            </a:pPr>
            <a:r>
              <a:rPr lang="tr-TR" dirty="0" smtClean="0">
                <a:sym typeface="Wingdings" panose="05000000000000000000" pitchFamily="2" charset="2"/>
              </a:rPr>
              <a:t>2.Daha sonra bulunan </a:t>
            </a:r>
            <a:r>
              <a:rPr lang="tr-TR" dirty="0" err="1" smtClean="0">
                <a:sym typeface="Wingdings" panose="05000000000000000000" pitchFamily="2" charset="2"/>
              </a:rPr>
              <a:t>max</a:t>
            </a:r>
            <a:r>
              <a:rPr lang="tr-TR" dirty="0" smtClean="0">
                <a:sym typeface="Wingdings" panose="05000000000000000000" pitchFamily="2" charset="2"/>
              </a:rPr>
              <a:t> kalp atım hızı </a:t>
            </a:r>
            <a:r>
              <a:rPr lang="tr-TR" dirty="0" err="1" smtClean="0">
                <a:sym typeface="Wingdings" panose="05000000000000000000" pitchFamily="2" charset="2"/>
              </a:rPr>
              <a:t>aralıgının</a:t>
            </a:r>
            <a:r>
              <a:rPr lang="tr-TR" dirty="0" smtClean="0">
                <a:sym typeface="Wingdings" panose="05000000000000000000" pitchFamily="2" charset="2"/>
              </a:rPr>
              <a:t> % 80 alınır. </a:t>
            </a:r>
          </a:p>
          <a:p>
            <a:pPr>
              <a:lnSpc>
                <a:spcPct val="150000"/>
              </a:lnSpc>
              <a:buNone/>
            </a:pPr>
            <a:r>
              <a:rPr lang="tr-TR" dirty="0" smtClean="0">
                <a:sym typeface="Wingdings" panose="05000000000000000000" pitchFamily="2" charset="2"/>
              </a:rPr>
              <a:t>	</a:t>
            </a:r>
            <a:r>
              <a:rPr lang="tr-TR" smtClean="0">
                <a:sym typeface="Wingdings" panose="05000000000000000000" pitchFamily="2" charset="2"/>
              </a:rPr>
              <a:t>	140x 0,8=112  </a:t>
            </a:r>
            <a:endParaRPr lang="tr-TR" dirty="0" smtClean="0">
              <a:sym typeface="Wingdings" panose="05000000000000000000" pitchFamily="2" charset="2"/>
            </a:endParaRPr>
          </a:p>
          <a:p>
            <a:pPr>
              <a:lnSpc>
                <a:spcPct val="150000"/>
              </a:lnSpc>
              <a:buNone/>
            </a:pPr>
            <a:r>
              <a:rPr lang="tr-TR" dirty="0" smtClean="0">
                <a:sym typeface="Wingdings" panose="05000000000000000000" pitchFamily="2" charset="2"/>
              </a:rPr>
              <a:t>3.Hedef kalp atım hızı bu sayıyla istirahat nabzının toplamıdır.</a:t>
            </a:r>
          </a:p>
          <a:p>
            <a:pPr>
              <a:lnSpc>
                <a:spcPct val="150000"/>
              </a:lnSpc>
              <a:buNone/>
            </a:pPr>
            <a:r>
              <a:rPr lang="tr-TR" dirty="0" smtClean="0">
                <a:sym typeface="Wingdings" panose="05000000000000000000" pitchFamily="2" charset="2"/>
              </a:rPr>
              <a:t>	Ant şiddeti =112 + 60 = 172 ‘</a:t>
            </a:r>
            <a:r>
              <a:rPr lang="tr-TR" dirty="0" err="1" smtClean="0">
                <a:sym typeface="Wingdings" panose="05000000000000000000" pitchFamily="2" charset="2"/>
              </a:rPr>
              <a:t>dir</a:t>
            </a:r>
            <a:r>
              <a:rPr lang="tr-TR" dirty="0" smtClean="0">
                <a:sym typeface="Wingdings" panose="05000000000000000000" pitchFamily="2" charset="2"/>
              </a:rPr>
              <a:t>.</a:t>
            </a:r>
            <a:endParaRPr lang="tr-TR" dirty="0"/>
          </a:p>
        </p:txBody>
      </p:sp>
    </p:spTree>
    <p:extLst>
      <p:ext uri="{BB962C8B-B14F-4D97-AF65-F5344CB8AC3E}">
        <p14:creationId xmlns:p14="http://schemas.microsoft.com/office/powerpoint/2010/main" val="178760722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Yüklenme </a:t>
            </a:r>
            <a:r>
              <a:rPr lang="tr-TR" dirty="0" smtClean="0">
                <a:solidFill>
                  <a:srgbClr val="FF0000"/>
                </a:solidFill>
              </a:rPr>
              <a:t>şiddeti</a:t>
            </a:r>
            <a:endParaRPr lang="tr-TR" dirty="0">
              <a:solidFill>
                <a:srgbClr val="FF0000"/>
              </a:solidFill>
            </a:endParaRPr>
          </a:p>
        </p:txBody>
      </p:sp>
      <p:sp>
        <p:nvSpPr>
          <p:cNvPr id="3" name="İçerik Yer Tutucusu 2"/>
          <p:cNvSpPr>
            <a:spLocks noGrp="1"/>
          </p:cNvSpPr>
          <p:nvPr>
            <p:ph idx="1"/>
          </p:nvPr>
        </p:nvSpPr>
        <p:spPr>
          <a:xfrm>
            <a:off x="1981200" y="1412776"/>
            <a:ext cx="8229600" cy="5445224"/>
          </a:xfrm>
        </p:spPr>
        <p:txBody>
          <a:bodyPr>
            <a:normAutofit fontScale="25000" lnSpcReduction="20000"/>
          </a:bodyPr>
          <a:lstStyle/>
          <a:p>
            <a:pPr algn="just">
              <a:lnSpc>
                <a:spcPct val="170000"/>
              </a:lnSpc>
            </a:pPr>
            <a:r>
              <a:rPr lang="tr-TR" sz="8000" dirty="0"/>
              <a:t>Yüklenme şiddetinin belirli aralıklarla artırılması gereklidir. sporcu 100 kg'lık ağırlıkla </a:t>
            </a:r>
            <a:r>
              <a:rPr lang="tr-TR" sz="8000" dirty="0" err="1"/>
              <a:t>benç</a:t>
            </a:r>
            <a:r>
              <a:rPr lang="tr-TR" sz="8000" dirty="0"/>
              <a:t> </a:t>
            </a:r>
            <a:r>
              <a:rPr lang="tr-TR" sz="8000" dirty="0" err="1"/>
              <a:t>press</a:t>
            </a:r>
            <a:r>
              <a:rPr lang="tr-TR" sz="8000" dirty="0"/>
              <a:t> yaparken antrenmana uyum sonrası 120 kg'lık ağırlığı kaldırabilecek duruma erişmiş ise yüklenme şiddeti yeniden düzenlenmelidir.</a:t>
            </a:r>
          </a:p>
          <a:p>
            <a:pPr algn="just">
              <a:lnSpc>
                <a:spcPct val="170000"/>
              </a:lnSpc>
            </a:pPr>
            <a:r>
              <a:rPr lang="tr-TR" sz="8000" dirty="0"/>
              <a:t>Şiddet ile verim özelliği arasında şu bağlantılar vardır. Artan verim özelliği ile etkili yoğunluk alanın eşik çizgisi yükselir. Spor tekniği yetilerinden yüksek beklentileri olan spor disiplinlerinde yükleme şiddetinin tespitinde morfolojik ve genel fonksiyonel uyum derecesinin yanı sıra spor tekniği özelliği göz önünde bulundurulmalıdır. Karmaşık antrenman hedeflerinde ise zorluk şiddeti öyle ayarlanmalıdır ki müsabaka çalışmasına rağmen hatasız bir hareket yönetimi gerçekleşsin.</a:t>
            </a:r>
          </a:p>
          <a:p>
            <a:endParaRPr lang="tr-TR" dirty="0"/>
          </a:p>
        </p:txBody>
      </p:sp>
    </p:spTree>
    <p:extLst>
      <p:ext uri="{BB962C8B-B14F-4D97-AF65-F5344CB8AC3E}">
        <p14:creationId xmlns:p14="http://schemas.microsoft.com/office/powerpoint/2010/main" val="403071616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i="1" dirty="0">
                <a:solidFill>
                  <a:srgbClr val="FF0000"/>
                </a:solidFill>
              </a:rPr>
              <a:t>Yüklenme Şiddeti</a:t>
            </a:r>
            <a:endParaRPr lang="tr-TR" dirty="0">
              <a:solidFill>
                <a:srgbClr val="FF0000"/>
              </a:solidFill>
            </a:endParaRPr>
          </a:p>
        </p:txBody>
      </p:sp>
      <p:graphicFrame>
        <p:nvGraphicFramePr>
          <p:cNvPr id="4" name="İçerik Yer Tutucusu 3"/>
          <p:cNvGraphicFramePr>
            <a:graphicFrameLocks noGrp="1"/>
          </p:cNvGraphicFramePr>
          <p:nvPr>
            <p:ph idx="1"/>
            <p:extLst/>
          </p:nvPr>
        </p:nvGraphicFramePr>
        <p:xfrm>
          <a:off x="2999656" y="2420885"/>
          <a:ext cx="6048672" cy="3312371"/>
        </p:xfrm>
        <a:graphic>
          <a:graphicData uri="http://schemas.openxmlformats.org/drawingml/2006/table">
            <a:tbl>
              <a:tblPr/>
              <a:tblGrid>
                <a:gridCol w="1620056">
                  <a:extLst>
                    <a:ext uri="{9D8B030D-6E8A-4147-A177-3AD203B41FA5}">
                      <a16:colId xmlns:a16="http://schemas.microsoft.com/office/drawing/2014/main" val="20000"/>
                    </a:ext>
                  </a:extLst>
                </a:gridCol>
                <a:gridCol w="3234159">
                  <a:extLst>
                    <a:ext uri="{9D8B030D-6E8A-4147-A177-3AD203B41FA5}">
                      <a16:colId xmlns:a16="http://schemas.microsoft.com/office/drawing/2014/main" val="20001"/>
                    </a:ext>
                  </a:extLst>
                </a:gridCol>
                <a:gridCol w="1194457">
                  <a:extLst>
                    <a:ext uri="{9D8B030D-6E8A-4147-A177-3AD203B41FA5}">
                      <a16:colId xmlns:a16="http://schemas.microsoft.com/office/drawing/2014/main" val="20002"/>
                    </a:ext>
                  </a:extLst>
                </a:gridCol>
              </a:tblGrid>
              <a:tr h="946391">
                <a:tc>
                  <a:txBody>
                    <a:bodyPr/>
                    <a:lstStyle/>
                    <a:p>
                      <a:pPr algn="ctr">
                        <a:lnSpc>
                          <a:spcPts val="1350"/>
                        </a:lnSpc>
                        <a:spcBef>
                          <a:spcPts val="50"/>
                        </a:spcBef>
                        <a:spcAft>
                          <a:spcPts val="50"/>
                        </a:spcAft>
                      </a:pPr>
                      <a:endParaRPr lang="tr-TR" sz="1400" b="1" dirty="0" smtClean="0">
                        <a:effectLst/>
                        <a:latin typeface="Times New Roman"/>
                        <a:ea typeface="Times New Roman"/>
                      </a:endParaRPr>
                    </a:p>
                    <a:p>
                      <a:pPr algn="ctr">
                        <a:lnSpc>
                          <a:spcPts val="1350"/>
                        </a:lnSpc>
                        <a:spcBef>
                          <a:spcPts val="50"/>
                        </a:spcBef>
                        <a:spcAft>
                          <a:spcPts val="50"/>
                        </a:spcAft>
                      </a:pPr>
                      <a:r>
                        <a:rPr lang="tr-TR" sz="1400" b="1" dirty="0" smtClean="0">
                          <a:effectLst/>
                          <a:latin typeface="Times New Roman"/>
                          <a:ea typeface="Times New Roman"/>
                        </a:rPr>
                        <a:t>Yüklenme </a:t>
                      </a:r>
                      <a:r>
                        <a:rPr lang="tr-TR" sz="1400" b="1" dirty="0">
                          <a:effectLst/>
                          <a:latin typeface="Times New Roman"/>
                          <a:ea typeface="Times New Roman"/>
                        </a:rPr>
                        <a:t>Şiddeti Derecesi</a:t>
                      </a:r>
                      <a:endParaRPr lang="tr-TR" sz="1600" b="1"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50"/>
                        </a:lnSpc>
                        <a:spcBef>
                          <a:spcPts val="50"/>
                        </a:spcBef>
                        <a:spcAft>
                          <a:spcPts val="50"/>
                        </a:spcAft>
                      </a:pPr>
                      <a:endParaRPr lang="tr-TR" sz="1400" b="1" dirty="0" smtClean="0">
                        <a:effectLst/>
                        <a:latin typeface="Times New Roman"/>
                        <a:ea typeface="Times New Roman"/>
                      </a:endParaRPr>
                    </a:p>
                    <a:p>
                      <a:pPr algn="ctr">
                        <a:lnSpc>
                          <a:spcPts val="1350"/>
                        </a:lnSpc>
                        <a:spcBef>
                          <a:spcPts val="50"/>
                        </a:spcBef>
                        <a:spcAft>
                          <a:spcPts val="50"/>
                        </a:spcAft>
                      </a:pPr>
                      <a:r>
                        <a:rPr lang="tr-TR" sz="1400" b="1" dirty="0" smtClean="0">
                          <a:effectLst/>
                          <a:latin typeface="Times New Roman"/>
                          <a:ea typeface="Times New Roman"/>
                        </a:rPr>
                        <a:t>Maksimum </a:t>
                      </a:r>
                      <a:r>
                        <a:rPr lang="tr-TR" sz="1400" b="1" dirty="0">
                          <a:effectLst/>
                          <a:latin typeface="Times New Roman"/>
                          <a:ea typeface="Times New Roman"/>
                        </a:rPr>
                        <a:t>Verimin Yüzdelik Derecesi (Güç ve Sürat Antrenmanı)</a:t>
                      </a:r>
                      <a:endParaRPr lang="tr-TR" sz="1600" b="1"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50"/>
                        </a:lnSpc>
                        <a:spcBef>
                          <a:spcPts val="50"/>
                        </a:spcBef>
                        <a:spcAft>
                          <a:spcPts val="50"/>
                        </a:spcAft>
                      </a:pPr>
                      <a:endParaRPr lang="tr-TR" sz="1400" b="1" dirty="0" smtClean="0">
                        <a:effectLst/>
                        <a:latin typeface="Times New Roman"/>
                        <a:ea typeface="Times New Roman"/>
                      </a:endParaRPr>
                    </a:p>
                    <a:p>
                      <a:pPr algn="ctr">
                        <a:lnSpc>
                          <a:spcPts val="1350"/>
                        </a:lnSpc>
                        <a:spcBef>
                          <a:spcPts val="50"/>
                        </a:spcBef>
                        <a:spcAft>
                          <a:spcPts val="50"/>
                        </a:spcAft>
                      </a:pPr>
                      <a:r>
                        <a:rPr lang="tr-TR" sz="1400" b="1" dirty="0" smtClean="0">
                          <a:effectLst/>
                          <a:latin typeface="Times New Roman"/>
                          <a:ea typeface="Times New Roman"/>
                        </a:rPr>
                        <a:t>Nabız </a:t>
                      </a:r>
                      <a:r>
                        <a:rPr lang="tr-TR" sz="1400" b="1" dirty="0">
                          <a:effectLst/>
                          <a:latin typeface="Times New Roman"/>
                          <a:ea typeface="Times New Roman"/>
                        </a:rPr>
                        <a:t>Sayısı Atım/</a:t>
                      </a:r>
                      <a:r>
                        <a:rPr lang="tr-TR" sz="1400" b="1" dirty="0" err="1">
                          <a:effectLst/>
                          <a:latin typeface="Times New Roman"/>
                          <a:ea typeface="Times New Roman"/>
                        </a:rPr>
                        <a:t>dk</a:t>
                      </a:r>
                      <a:endParaRPr lang="tr-TR" sz="1600" b="1"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73196">
                <a:tc>
                  <a:txBody>
                    <a:bodyPr/>
                    <a:lstStyle/>
                    <a:p>
                      <a:pPr marL="107950" algn="ctr">
                        <a:lnSpc>
                          <a:spcPts val="1350"/>
                        </a:lnSpc>
                        <a:spcBef>
                          <a:spcPts val="50"/>
                        </a:spcBef>
                        <a:spcAft>
                          <a:spcPts val="50"/>
                        </a:spcAft>
                      </a:pPr>
                      <a:r>
                        <a:rPr lang="tr-TR" sz="1400" b="1">
                          <a:effectLst/>
                          <a:latin typeface="Times New Roman"/>
                          <a:ea typeface="Times New Roman"/>
                        </a:rPr>
                        <a:t>Aerob</a:t>
                      </a:r>
                      <a:endParaRPr lang="tr-TR" sz="1600" b="1">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7950" algn="ctr">
                        <a:lnSpc>
                          <a:spcPts val="1350"/>
                        </a:lnSpc>
                        <a:spcBef>
                          <a:spcPts val="50"/>
                        </a:spcBef>
                        <a:spcAft>
                          <a:spcPts val="50"/>
                        </a:spcAft>
                      </a:pPr>
                      <a:r>
                        <a:rPr lang="tr-TR" sz="1400" b="1">
                          <a:effectLst/>
                          <a:latin typeface="Times New Roman"/>
                          <a:ea typeface="Times New Roman"/>
                        </a:rPr>
                        <a:t>30-50</a:t>
                      </a:r>
                      <a:endParaRPr lang="tr-TR" sz="1600" b="1">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7950" algn="ctr">
                        <a:lnSpc>
                          <a:spcPts val="1350"/>
                        </a:lnSpc>
                        <a:spcBef>
                          <a:spcPts val="50"/>
                        </a:spcBef>
                        <a:spcAft>
                          <a:spcPts val="50"/>
                        </a:spcAft>
                      </a:pPr>
                      <a:r>
                        <a:rPr lang="tr-TR" sz="1400" b="1">
                          <a:effectLst/>
                          <a:latin typeface="Times New Roman"/>
                          <a:ea typeface="Times New Roman"/>
                        </a:rPr>
                        <a:t>130-140</a:t>
                      </a:r>
                      <a:endParaRPr lang="tr-TR" sz="1600" b="1">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73196">
                <a:tc>
                  <a:txBody>
                    <a:bodyPr/>
                    <a:lstStyle/>
                    <a:p>
                      <a:pPr marL="107950" algn="ctr">
                        <a:lnSpc>
                          <a:spcPts val="1350"/>
                        </a:lnSpc>
                        <a:spcBef>
                          <a:spcPts val="50"/>
                        </a:spcBef>
                        <a:spcAft>
                          <a:spcPts val="50"/>
                        </a:spcAft>
                      </a:pPr>
                      <a:r>
                        <a:rPr lang="tr-TR" sz="1400" b="1">
                          <a:effectLst/>
                          <a:latin typeface="Times New Roman"/>
                          <a:ea typeface="Times New Roman"/>
                        </a:rPr>
                        <a:t>Hafif</a:t>
                      </a:r>
                      <a:endParaRPr lang="tr-TR" sz="1600" b="1">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7950" algn="ctr">
                        <a:lnSpc>
                          <a:spcPts val="1350"/>
                        </a:lnSpc>
                        <a:spcBef>
                          <a:spcPts val="50"/>
                        </a:spcBef>
                        <a:spcAft>
                          <a:spcPts val="50"/>
                        </a:spcAft>
                      </a:pPr>
                      <a:r>
                        <a:rPr lang="tr-TR" sz="1400" b="1">
                          <a:effectLst/>
                          <a:latin typeface="Times New Roman"/>
                          <a:ea typeface="Times New Roman"/>
                        </a:rPr>
                        <a:t>50-70</a:t>
                      </a:r>
                      <a:endParaRPr lang="tr-TR" sz="1600" b="1">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7950" algn="ctr">
                        <a:lnSpc>
                          <a:spcPts val="1350"/>
                        </a:lnSpc>
                        <a:spcBef>
                          <a:spcPts val="50"/>
                        </a:spcBef>
                        <a:spcAft>
                          <a:spcPts val="50"/>
                        </a:spcAft>
                      </a:pPr>
                      <a:r>
                        <a:rPr lang="tr-TR" sz="1400" b="1">
                          <a:effectLst/>
                          <a:latin typeface="Times New Roman"/>
                          <a:ea typeface="Times New Roman"/>
                        </a:rPr>
                        <a:t>140-150</a:t>
                      </a:r>
                      <a:endParaRPr lang="tr-TR" sz="1600" b="1">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73196">
                <a:tc>
                  <a:txBody>
                    <a:bodyPr/>
                    <a:lstStyle/>
                    <a:p>
                      <a:pPr marL="107950" algn="ctr">
                        <a:lnSpc>
                          <a:spcPts val="1350"/>
                        </a:lnSpc>
                        <a:spcBef>
                          <a:spcPts val="50"/>
                        </a:spcBef>
                        <a:spcAft>
                          <a:spcPts val="50"/>
                        </a:spcAft>
                      </a:pPr>
                      <a:r>
                        <a:rPr lang="tr-TR" sz="1400" b="1">
                          <a:effectLst/>
                          <a:latin typeface="Times New Roman"/>
                          <a:ea typeface="Times New Roman"/>
                        </a:rPr>
                        <a:t>Orta</a:t>
                      </a:r>
                      <a:endParaRPr lang="tr-TR" sz="1600" b="1">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7950" algn="ctr">
                        <a:lnSpc>
                          <a:spcPts val="1350"/>
                        </a:lnSpc>
                        <a:spcBef>
                          <a:spcPts val="50"/>
                        </a:spcBef>
                        <a:spcAft>
                          <a:spcPts val="50"/>
                        </a:spcAft>
                      </a:pPr>
                      <a:r>
                        <a:rPr lang="tr-TR" sz="1400" b="1">
                          <a:effectLst/>
                          <a:latin typeface="Times New Roman"/>
                          <a:ea typeface="Times New Roman"/>
                        </a:rPr>
                        <a:t>70-80</a:t>
                      </a:r>
                      <a:endParaRPr lang="tr-TR" sz="1600" b="1">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7950" algn="ctr">
                        <a:lnSpc>
                          <a:spcPts val="1350"/>
                        </a:lnSpc>
                        <a:spcBef>
                          <a:spcPts val="50"/>
                        </a:spcBef>
                        <a:spcAft>
                          <a:spcPts val="50"/>
                        </a:spcAft>
                      </a:pPr>
                      <a:r>
                        <a:rPr lang="tr-TR" sz="1400" b="1">
                          <a:effectLst/>
                          <a:latin typeface="Times New Roman"/>
                          <a:ea typeface="Times New Roman"/>
                        </a:rPr>
                        <a:t>150-165</a:t>
                      </a:r>
                      <a:endParaRPr lang="tr-TR" sz="1600" b="1">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73196">
                <a:tc>
                  <a:txBody>
                    <a:bodyPr/>
                    <a:lstStyle/>
                    <a:p>
                      <a:pPr marL="107950" algn="ctr">
                        <a:lnSpc>
                          <a:spcPts val="1350"/>
                        </a:lnSpc>
                        <a:spcBef>
                          <a:spcPts val="50"/>
                        </a:spcBef>
                        <a:spcAft>
                          <a:spcPts val="50"/>
                        </a:spcAft>
                      </a:pPr>
                      <a:r>
                        <a:rPr lang="tr-TR" sz="1400" b="1">
                          <a:effectLst/>
                          <a:latin typeface="Times New Roman"/>
                          <a:ea typeface="Times New Roman"/>
                        </a:rPr>
                        <a:t>Submaksimal</a:t>
                      </a:r>
                      <a:endParaRPr lang="tr-TR" sz="1600" b="1">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7950" algn="ctr">
                        <a:lnSpc>
                          <a:spcPts val="1350"/>
                        </a:lnSpc>
                        <a:spcBef>
                          <a:spcPts val="50"/>
                        </a:spcBef>
                        <a:spcAft>
                          <a:spcPts val="50"/>
                        </a:spcAft>
                      </a:pPr>
                      <a:r>
                        <a:rPr lang="tr-TR" sz="1400" b="1">
                          <a:effectLst/>
                          <a:latin typeface="Times New Roman"/>
                          <a:ea typeface="Times New Roman"/>
                        </a:rPr>
                        <a:t>80-90</a:t>
                      </a:r>
                      <a:endParaRPr lang="tr-TR" sz="1600" b="1">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7950" algn="ctr">
                        <a:lnSpc>
                          <a:spcPts val="1350"/>
                        </a:lnSpc>
                        <a:spcBef>
                          <a:spcPts val="50"/>
                        </a:spcBef>
                        <a:spcAft>
                          <a:spcPts val="50"/>
                        </a:spcAft>
                      </a:pPr>
                      <a:r>
                        <a:rPr lang="tr-TR" sz="1400" b="1">
                          <a:effectLst/>
                          <a:latin typeface="Times New Roman"/>
                          <a:ea typeface="Times New Roman"/>
                        </a:rPr>
                        <a:t>165-180</a:t>
                      </a:r>
                      <a:endParaRPr lang="tr-TR" sz="1600" b="1">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73196">
                <a:tc>
                  <a:txBody>
                    <a:bodyPr/>
                    <a:lstStyle/>
                    <a:p>
                      <a:pPr marL="107950" algn="ctr">
                        <a:lnSpc>
                          <a:spcPts val="1350"/>
                        </a:lnSpc>
                        <a:spcBef>
                          <a:spcPts val="50"/>
                        </a:spcBef>
                        <a:spcAft>
                          <a:spcPts val="50"/>
                        </a:spcAft>
                      </a:pPr>
                      <a:r>
                        <a:rPr lang="tr-TR" sz="1400" b="1">
                          <a:effectLst/>
                          <a:latin typeface="Times New Roman"/>
                          <a:ea typeface="Times New Roman"/>
                        </a:rPr>
                        <a:t>Maksimal</a:t>
                      </a:r>
                      <a:endParaRPr lang="tr-TR" sz="1600" b="1">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7950" algn="ctr">
                        <a:lnSpc>
                          <a:spcPts val="1350"/>
                        </a:lnSpc>
                        <a:spcBef>
                          <a:spcPts val="50"/>
                        </a:spcBef>
                        <a:spcAft>
                          <a:spcPts val="50"/>
                        </a:spcAft>
                      </a:pPr>
                      <a:r>
                        <a:rPr lang="tr-TR" sz="1400" b="1">
                          <a:effectLst/>
                          <a:latin typeface="Times New Roman"/>
                          <a:ea typeface="Times New Roman"/>
                        </a:rPr>
                        <a:t>90-100</a:t>
                      </a:r>
                      <a:endParaRPr lang="tr-TR" sz="1600" b="1">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7950" algn="ctr">
                        <a:lnSpc>
                          <a:spcPts val="1350"/>
                        </a:lnSpc>
                        <a:spcBef>
                          <a:spcPts val="50"/>
                        </a:spcBef>
                        <a:spcAft>
                          <a:spcPts val="50"/>
                        </a:spcAft>
                      </a:pPr>
                      <a:r>
                        <a:rPr lang="tr-TR" sz="1400" b="1" dirty="0">
                          <a:effectLst/>
                          <a:latin typeface="Times New Roman"/>
                          <a:ea typeface="Times New Roman"/>
                        </a:rPr>
                        <a:t>180-Üstü</a:t>
                      </a:r>
                      <a:endParaRPr lang="tr-TR" sz="1600" b="1"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5" name="Dikdörtgen 4"/>
          <p:cNvSpPr/>
          <p:nvPr/>
        </p:nvSpPr>
        <p:spPr>
          <a:xfrm>
            <a:off x="3863752" y="1628800"/>
            <a:ext cx="4134080" cy="369332"/>
          </a:xfrm>
          <a:prstGeom prst="rect">
            <a:avLst/>
          </a:prstGeom>
        </p:spPr>
        <p:txBody>
          <a:bodyPr wrap="none">
            <a:spAutoFit/>
          </a:bodyPr>
          <a:lstStyle/>
          <a:p>
            <a:r>
              <a:rPr lang="tr-TR" b="1" i="1" dirty="0"/>
              <a:t>Tablo 2.</a:t>
            </a:r>
            <a:r>
              <a:rPr lang="tr-TR" i="1" dirty="0"/>
              <a:t> Yüklenme Şiddeti (</a:t>
            </a:r>
            <a:r>
              <a:rPr lang="tr-TR" i="1" dirty="0" err="1"/>
              <a:t>Weineck</a:t>
            </a:r>
            <a:r>
              <a:rPr lang="tr-TR" i="1" dirty="0"/>
              <a:t>, 1988)</a:t>
            </a:r>
            <a:endParaRPr lang="tr-TR" dirty="0"/>
          </a:p>
        </p:txBody>
      </p:sp>
    </p:spTree>
    <p:extLst>
      <p:ext uri="{BB962C8B-B14F-4D97-AF65-F5344CB8AC3E}">
        <p14:creationId xmlns:p14="http://schemas.microsoft.com/office/powerpoint/2010/main" val="23483296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stretch>
            <a:fillRect/>
          </a:stretch>
        </p:blipFill>
        <p:spPr>
          <a:xfrm>
            <a:off x="4271749" y="682388"/>
            <a:ext cx="4053385" cy="5379587"/>
          </a:xfrm>
          <a:prstGeom prst="rect">
            <a:avLst/>
          </a:prstGeom>
        </p:spPr>
      </p:pic>
    </p:spTree>
    <p:extLst>
      <p:ext uri="{BB962C8B-B14F-4D97-AF65-F5344CB8AC3E}">
        <p14:creationId xmlns:p14="http://schemas.microsoft.com/office/powerpoint/2010/main" val="52519300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6"/>
          <p:cNvSpPr/>
          <p:nvPr/>
        </p:nvSpPr>
        <p:spPr>
          <a:xfrm>
            <a:off x="1977957" y="498263"/>
            <a:ext cx="1776095" cy="349250"/>
          </a:xfrm>
          <a:custGeom>
            <a:avLst/>
            <a:gdLst/>
            <a:ahLst/>
            <a:cxnLst/>
            <a:rect l="l" t="t" r="r" b="b"/>
            <a:pathLst>
              <a:path w="1776095" h="349250">
                <a:moveTo>
                  <a:pt x="0" y="0"/>
                </a:moveTo>
                <a:lnTo>
                  <a:pt x="1776069" y="0"/>
                </a:lnTo>
                <a:lnTo>
                  <a:pt x="1776069" y="349199"/>
                </a:lnTo>
                <a:lnTo>
                  <a:pt x="0" y="349199"/>
                </a:lnTo>
                <a:lnTo>
                  <a:pt x="0" y="0"/>
                </a:lnTo>
                <a:close/>
              </a:path>
            </a:pathLst>
          </a:custGeom>
          <a:solidFill>
            <a:srgbClr val="636466"/>
          </a:solidFill>
        </p:spPr>
        <p:txBody>
          <a:bodyPr wrap="square" lIns="0" tIns="0" rIns="0" bIns="0" rtlCol="0"/>
          <a:lstStyle/>
          <a:p>
            <a:endParaRPr sz="3200">
              <a:latin typeface="+mj-lt"/>
            </a:endParaRPr>
          </a:p>
        </p:txBody>
      </p:sp>
      <p:sp>
        <p:nvSpPr>
          <p:cNvPr id="12" name="object 9"/>
          <p:cNvSpPr txBox="1"/>
          <p:nvPr/>
        </p:nvSpPr>
        <p:spPr>
          <a:xfrm>
            <a:off x="1977957" y="498263"/>
            <a:ext cx="1892934" cy="359842"/>
          </a:xfrm>
          <a:prstGeom prst="rect">
            <a:avLst/>
          </a:prstGeom>
        </p:spPr>
        <p:txBody>
          <a:bodyPr vert="horz" wrap="square" lIns="0" tIns="7620" rIns="0" bIns="0" rtlCol="0">
            <a:spAutoFit/>
          </a:bodyPr>
          <a:lstStyle/>
          <a:p>
            <a:pPr marL="12700" marR="5080" indent="217804">
              <a:lnSpc>
                <a:spcPct val="104200"/>
              </a:lnSpc>
              <a:spcBef>
                <a:spcPts val="60"/>
              </a:spcBef>
            </a:pPr>
            <a:r>
              <a:rPr sz="1100" spc="0" dirty="0">
                <a:solidFill>
                  <a:srgbClr val="FFFFFF"/>
                </a:solidFill>
                <a:latin typeface="+mj-lt"/>
                <a:cs typeface="HelveticaNeueLT Pro 55 Roman"/>
              </a:rPr>
              <a:t>Her Antrenman </a:t>
            </a:r>
            <a:r>
              <a:rPr sz="1100" spc="5" dirty="0">
                <a:solidFill>
                  <a:srgbClr val="FFFFFF"/>
                </a:solidFill>
                <a:latin typeface="+mj-lt"/>
                <a:cs typeface="HelveticaNeueLT Pro 55 Roman"/>
              </a:rPr>
              <a:t>Ünitesi  </a:t>
            </a:r>
            <a:r>
              <a:rPr sz="1100" spc="0" dirty="0">
                <a:solidFill>
                  <a:srgbClr val="FFFFFF"/>
                </a:solidFill>
                <a:latin typeface="+mj-lt"/>
                <a:cs typeface="HelveticaNeueLT Pro 55 Roman"/>
              </a:rPr>
              <a:t>Zorlanma-Şiddet Skalası</a:t>
            </a:r>
            <a:r>
              <a:rPr sz="1100" spc="-65" dirty="0">
                <a:solidFill>
                  <a:srgbClr val="FFFFFF"/>
                </a:solidFill>
                <a:latin typeface="+mj-lt"/>
                <a:cs typeface="HelveticaNeueLT Pro 55 Roman"/>
              </a:rPr>
              <a:t> </a:t>
            </a:r>
            <a:r>
              <a:rPr sz="1100" spc="5" dirty="0">
                <a:solidFill>
                  <a:srgbClr val="FFFFFF"/>
                </a:solidFill>
                <a:latin typeface="+mj-lt"/>
                <a:cs typeface="HelveticaNeueLT Pro 55 Roman"/>
              </a:rPr>
              <a:t>(sRPE)</a:t>
            </a:r>
            <a:endParaRPr sz="1100" dirty="0">
              <a:latin typeface="+mj-lt"/>
              <a:cs typeface="HelveticaNeueLT Pro 55 Roman"/>
            </a:endParaRPr>
          </a:p>
        </p:txBody>
      </p:sp>
      <p:graphicFrame>
        <p:nvGraphicFramePr>
          <p:cNvPr id="13" name="object 10"/>
          <p:cNvGraphicFramePr>
            <a:graphicFrameLocks noGrp="1"/>
          </p:cNvGraphicFramePr>
          <p:nvPr>
            <p:extLst>
              <p:ext uri="{D42A27DB-BD31-4B8C-83A1-F6EECF244321}">
                <p14:modId xmlns:p14="http://schemas.microsoft.com/office/powerpoint/2010/main" val="4276834519"/>
              </p:ext>
            </p:extLst>
          </p:nvPr>
        </p:nvGraphicFramePr>
        <p:xfrm>
          <a:off x="1909442" y="1050877"/>
          <a:ext cx="1961449" cy="2092325"/>
        </p:xfrm>
        <a:graphic>
          <a:graphicData uri="http://schemas.openxmlformats.org/drawingml/2006/table">
            <a:tbl>
              <a:tblPr firstRow="1" bandRow="1">
                <a:tableStyleId>{2D5ABB26-0587-4C30-8999-92F81FD0307C}</a:tableStyleId>
              </a:tblPr>
              <a:tblGrid>
                <a:gridCol w="354141">
                  <a:extLst>
                    <a:ext uri="{9D8B030D-6E8A-4147-A177-3AD203B41FA5}">
                      <a16:colId xmlns:a16="http://schemas.microsoft.com/office/drawing/2014/main" val="20000"/>
                    </a:ext>
                  </a:extLst>
                </a:gridCol>
                <a:gridCol w="1607308">
                  <a:extLst>
                    <a:ext uri="{9D8B030D-6E8A-4147-A177-3AD203B41FA5}">
                      <a16:colId xmlns:a16="http://schemas.microsoft.com/office/drawing/2014/main" val="20001"/>
                    </a:ext>
                  </a:extLst>
                </a:gridCol>
              </a:tblGrid>
              <a:tr h="64778">
                <a:tc>
                  <a:txBody>
                    <a:bodyPr/>
                    <a:lstStyle/>
                    <a:p>
                      <a:pPr algn="ctr">
                        <a:lnSpc>
                          <a:spcPts val="944"/>
                        </a:lnSpc>
                      </a:pPr>
                      <a:r>
                        <a:rPr sz="1100" b="0" dirty="0">
                          <a:solidFill>
                            <a:srgbClr val="231F20"/>
                          </a:solidFill>
                          <a:latin typeface="HelveticaNeueLT Pro 45 Lt"/>
                          <a:cs typeface="HelveticaNeueLT Pro 45 Lt"/>
                        </a:rPr>
                        <a:t>0</a:t>
                      </a:r>
                      <a:endParaRPr sz="1100" dirty="0">
                        <a:latin typeface="HelveticaNeueLT Pro 45 Lt"/>
                        <a:cs typeface="HelveticaNeueLT Pro 45 Lt"/>
                      </a:endParaRPr>
                    </a:p>
                  </a:txBody>
                  <a:tcPr marL="0" marR="0" marT="0" marB="0">
                    <a:lnR w="28575">
                      <a:solidFill>
                        <a:srgbClr val="FFFFFF"/>
                      </a:solidFill>
                      <a:prstDash val="solid"/>
                    </a:lnR>
                    <a:lnB w="28575">
                      <a:solidFill>
                        <a:srgbClr val="FFFFFF"/>
                      </a:solidFill>
                      <a:prstDash val="solid"/>
                    </a:lnB>
                    <a:solidFill>
                      <a:srgbClr val="E6E7E8"/>
                    </a:solidFill>
                  </a:tcPr>
                </a:tc>
                <a:tc>
                  <a:txBody>
                    <a:bodyPr/>
                    <a:lstStyle/>
                    <a:p>
                      <a:pPr marL="1905" algn="ctr">
                        <a:lnSpc>
                          <a:spcPts val="944"/>
                        </a:lnSpc>
                      </a:pPr>
                      <a:r>
                        <a:rPr sz="1100" b="0" spc="5" dirty="0">
                          <a:solidFill>
                            <a:srgbClr val="231F20"/>
                          </a:solidFill>
                          <a:latin typeface="HelveticaNeueLT Pro 45 Lt"/>
                          <a:cs typeface="HelveticaNeueLT Pro 45 Lt"/>
                        </a:rPr>
                        <a:t>Dinlenme</a:t>
                      </a:r>
                      <a:endParaRPr sz="1100">
                        <a:latin typeface="HelveticaNeueLT Pro 45 Lt"/>
                        <a:cs typeface="HelveticaNeueLT Pro 45 Lt"/>
                      </a:endParaRPr>
                    </a:p>
                  </a:txBody>
                  <a:tcPr marL="0" marR="0" marT="0" marB="0">
                    <a:lnL w="28575">
                      <a:solidFill>
                        <a:srgbClr val="FFFFFF"/>
                      </a:solidFill>
                      <a:prstDash val="solid"/>
                    </a:lnL>
                    <a:lnB w="28575">
                      <a:solidFill>
                        <a:srgbClr val="FFFFFF"/>
                      </a:solidFill>
                      <a:prstDash val="solid"/>
                    </a:lnB>
                    <a:solidFill>
                      <a:srgbClr val="E6E7E8"/>
                    </a:solidFill>
                  </a:tcPr>
                </a:tc>
                <a:extLst>
                  <a:ext uri="{0D108BD9-81ED-4DB2-BD59-A6C34878D82A}">
                    <a16:rowId xmlns:a16="http://schemas.microsoft.com/office/drawing/2014/main" val="10000"/>
                  </a:ext>
                </a:extLst>
              </a:tr>
              <a:tr h="178435">
                <a:tc>
                  <a:txBody>
                    <a:bodyPr/>
                    <a:lstStyle/>
                    <a:p>
                      <a:pPr algn="ctr">
                        <a:lnSpc>
                          <a:spcPct val="100000"/>
                        </a:lnSpc>
                        <a:spcBef>
                          <a:spcPts val="185"/>
                        </a:spcBef>
                      </a:pPr>
                      <a:r>
                        <a:rPr sz="1100" b="0" dirty="0">
                          <a:solidFill>
                            <a:srgbClr val="231F20"/>
                          </a:solidFill>
                          <a:latin typeface="HelveticaNeueLT Pro 45 Lt"/>
                          <a:cs typeface="HelveticaNeueLT Pro 45 Lt"/>
                        </a:rPr>
                        <a:t>1</a:t>
                      </a:r>
                      <a:endParaRPr sz="1100">
                        <a:latin typeface="HelveticaNeueLT Pro 45 Lt"/>
                        <a:cs typeface="HelveticaNeueLT Pro 45 Lt"/>
                      </a:endParaRPr>
                    </a:p>
                  </a:txBody>
                  <a:tcPr marL="0" marR="0" marT="23495" marB="0">
                    <a:lnR w="28575">
                      <a:solidFill>
                        <a:srgbClr val="FFFFFF"/>
                      </a:solidFill>
                      <a:prstDash val="solid"/>
                    </a:lnR>
                    <a:lnT w="28575">
                      <a:solidFill>
                        <a:srgbClr val="FFFFFF"/>
                      </a:solidFill>
                      <a:prstDash val="solid"/>
                    </a:lnT>
                    <a:lnB w="28575">
                      <a:solidFill>
                        <a:srgbClr val="FFFFFF"/>
                      </a:solidFill>
                      <a:prstDash val="solid"/>
                    </a:lnB>
                    <a:solidFill>
                      <a:srgbClr val="E6E7E8"/>
                    </a:solidFill>
                  </a:tcPr>
                </a:tc>
                <a:tc>
                  <a:txBody>
                    <a:bodyPr/>
                    <a:lstStyle/>
                    <a:p>
                      <a:pPr marL="1905" algn="ctr">
                        <a:lnSpc>
                          <a:spcPct val="100000"/>
                        </a:lnSpc>
                        <a:spcBef>
                          <a:spcPts val="185"/>
                        </a:spcBef>
                      </a:pPr>
                      <a:r>
                        <a:rPr sz="1100" b="0" spc="0" dirty="0">
                          <a:solidFill>
                            <a:srgbClr val="231F20"/>
                          </a:solidFill>
                          <a:latin typeface="HelveticaNeueLT Pro 45 Lt"/>
                          <a:cs typeface="HelveticaNeueLT Pro 45 Lt"/>
                        </a:rPr>
                        <a:t>Çok</a:t>
                      </a:r>
                      <a:r>
                        <a:rPr sz="1100" b="0" spc="25" dirty="0">
                          <a:solidFill>
                            <a:srgbClr val="231F20"/>
                          </a:solidFill>
                          <a:latin typeface="HelveticaNeueLT Pro 45 Lt"/>
                          <a:cs typeface="HelveticaNeueLT Pro 45 Lt"/>
                        </a:rPr>
                        <a:t> </a:t>
                      </a:r>
                      <a:r>
                        <a:rPr sz="1100" b="0" spc="5" dirty="0">
                          <a:solidFill>
                            <a:srgbClr val="231F20"/>
                          </a:solidFill>
                          <a:latin typeface="HelveticaNeueLT Pro 45 Lt"/>
                          <a:cs typeface="HelveticaNeueLT Pro 45 Lt"/>
                        </a:rPr>
                        <a:t>Kolay</a:t>
                      </a:r>
                      <a:endParaRPr sz="1100" dirty="0">
                        <a:latin typeface="HelveticaNeueLT Pro 45 Lt"/>
                        <a:cs typeface="HelveticaNeueLT Pro 45 Lt"/>
                      </a:endParaRPr>
                    </a:p>
                  </a:txBody>
                  <a:tcPr marL="0" marR="0" marT="23495" marB="0">
                    <a:lnL w="28575">
                      <a:solidFill>
                        <a:srgbClr val="FFFFFF"/>
                      </a:solidFill>
                      <a:prstDash val="solid"/>
                    </a:lnL>
                    <a:lnT w="28575">
                      <a:solidFill>
                        <a:srgbClr val="FFFFFF"/>
                      </a:solidFill>
                      <a:prstDash val="solid"/>
                    </a:lnT>
                    <a:lnB w="28575">
                      <a:solidFill>
                        <a:srgbClr val="FFFFFF"/>
                      </a:solidFill>
                      <a:prstDash val="solid"/>
                    </a:lnB>
                    <a:solidFill>
                      <a:srgbClr val="E6E7E8"/>
                    </a:solidFill>
                  </a:tcPr>
                </a:tc>
                <a:extLst>
                  <a:ext uri="{0D108BD9-81ED-4DB2-BD59-A6C34878D82A}">
                    <a16:rowId xmlns:a16="http://schemas.microsoft.com/office/drawing/2014/main" val="10001"/>
                  </a:ext>
                </a:extLst>
              </a:tr>
              <a:tr h="178435">
                <a:tc>
                  <a:txBody>
                    <a:bodyPr/>
                    <a:lstStyle/>
                    <a:p>
                      <a:pPr algn="ctr">
                        <a:lnSpc>
                          <a:spcPct val="100000"/>
                        </a:lnSpc>
                        <a:spcBef>
                          <a:spcPts val="185"/>
                        </a:spcBef>
                      </a:pPr>
                      <a:r>
                        <a:rPr sz="1100" b="0" dirty="0">
                          <a:solidFill>
                            <a:srgbClr val="231F20"/>
                          </a:solidFill>
                          <a:latin typeface="HelveticaNeueLT Pro 45 Lt"/>
                          <a:cs typeface="HelveticaNeueLT Pro 45 Lt"/>
                        </a:rPr>
                        <a:t>2</a:t>
                      </a:r>
                      <a:endParaRPr sz="1100">
                        <a:latin typeface="HelveticaNeueLT Pro 45 Lt"/>
                        <a:cs typeface="HelveticaNeueLT Pro 45 Lt"/>
                      </a:endParaRPr>
                    </a:p>
                  </a:txBody>
                  <a:tcPr marL="0" marR="0" marT="23495" marB="0">
                    <a:lnR w="28575">
                      <a:solidFill>
                        <a:srgbClr val="FFFFFF"/>
                      </a:solidFill>
                      <a:prstDash val="solid"/>
                    </a:lnR>
                    <a:lnT w="28575">
                      <a:solidFill>
                        <a:srgbClr val="FFFFFF"/>
                      </a:solidFill>
                      <a:prstDash val="solid"/>
                    </a:lnT>
                    <a:lnB w="28575">
                      <a:solidFill>
                        <a:srgbClr val="FFFFFF"/>
                      </a:solidFill>
                      <a:prstDash val="solid"/>
                    </a:lnB>
                    <a:solidFill>
                      <a:srgbClr val="E6E7E8"/>
                    </a:solidFill>
                  </a:tcPr>
                </a:tc>
                <a:tc>
                  <a:txBody>
                    <a:bodyPr/>
                    <a:lstStyle/>
                    <a:p>
                      <a:pPr marL="1905" algn="ctr">
                        <a:lnSpc>
                          <a:spcPct val="100000"/>
                        </a:lnSpc>
                        <a:spcBef>
                          <a:spcPts val="185"/>
                        </a:spcBef>
                      </a:pPr>
                      <a:r>
                        <a:rPr sz="1100" b="0" spc="5" dirty="0">
                          <a:solidFill>
                            <a:srgbClr val="231F20"/>
                          </a:solidFill>
                          <a:latin typeface="HelveticaNeueLT Pro 45 Lt"/>
                          <a:cs typeface="HelveticaNeueLT Pro 45 Lt"/>
                        </a:rPr>
                        <a:t>Kolay</a:t>
                      </a:r>
                      <a:endParaRPr sz="1100" dirty="0">
                        <a:latin typeface="HelveticaNeueLT Pro 45 Lt"/>
                        <a:cs typeface="HelveticaNeueLT Pro 45 Lt"/>
                      </a:endParaRPr>
                    </a:p>
                  </a:txBody>
                  <a:tcPr marL="0" marR="0" marT="23495" marB="0">
                    <a:lnL w="28575">
                      <a:solidFill>
                        <a:srgbClr val="FFFFFF"/>
                      </a:solidFill>
                      <a:prstDash val="solid"/>
                    </a:lnL>
                    <a:lnT w="28575">
                      <a:solidFill>
                        <a:srgbClr val="FFFFFF"/>
                      </a:solidFill>
                      <a:prstDash val="solid"/>
                    </a:lnT>
                    <a:lnB w="28575">
                      <a:solidFill>
                        <a:srgbClr val="FFFFFF"/>
                      </a:solidFill>
                      <a:prstDash val="solid"/>
                    </a:lnB>
                    <a:solidFill>
                      <a:srgbClr val="E6E7E8"/>
                    </a:solidFill>
                  </a:tcPr>
                </a:tc>
                <a:extLst>
                  <a:ext uri="{0D108BD9-81ED-4DB2-BD59-A6C34878D82A}">
                    <a16:rowId xmlns:a16="http://schemas.microsoft.com/office/drawing/2014/main" val="10002"/>
                  </a:ext>
                </a:extLst>
              </a:tr>
              <a:tr h="178435">
                <a:tc>
                  <a:txBody>
                    <a:bodyPr/>
                    <a:lstStyle/>
                    <a:p>
                      <a:pPr algn="ctr">
                        <a:lnSpc>
                          <a:spcPct val="100000"/>
                        </a:lnSpc>
                        <a:spcBef>
                          <a:spcPts val="185"/>
                        </a:spcBef>
                      </a:pPr>
                      <a:r>
                        <a:rPr sz="1100" b="0" dirty="0">
                          <a:solidFill>
                            <a:srgbClr val="231F20"/>
                          </a:solidFill>
                          <a:latin typeface="HelveticaNeueLT Pro 45 Lt"/>
                          <a:cs typeface="HelveticaNeueLT Pro 45 Lt"/>
                        </a:rPr>
                        <a:t>3</a:t>
                      </a:r>
                      <a:endParaRPr sz="1100">
                        <a:latin typeface="HelveticaNeueLT Pro 45 Lt"/>
                        <a:cs typeface="HelveticaNeueLT Pro 45 Lt"/>
                      </a:endParaRPr>
                    </a:p>
                  </a:txBody>
                  <a:tcPr marL="0" marR="0" marT="23495" marB="0">
                    <a:lnR w="28575">
                      <a:solidFill>
                        <a:srgbClr val="FFFFFF"/>
                      </a:solidFill>
                      <a:prstDash val="solid"/>
                    </a:lnR>
                    <a:lnT w="28575">
                      <a:solidFill>
                        <a:srgbClr val="FFFFFF"/>
                      </a:solidFill>
                      <a:prstDash val="solid"/>
                    </a:lnT>
                    <a:lnB w="28575">
                      <a:solidFill>
                        <a:srgbClr val="FFFFFF"/>
                      </a:solidFill>
                      <a:prstDash val="solid"/>
                    </a:lnB>
                    <a:solidFill>
                      <a:srgbClr val="E6E7E8"/>
                    </a:solidFill>
                  </a:tcPr>
                </a:tc>
                <a:tc>
                  <a:txBody>
                    <a:bodyPr/>
                    <a:lstStyle/>
                    <a:p>
                      <a:pPr marL="1905" algn="ctr">
                        <a:lnSpc>
                          <a:spcPct val="100000"/>
                        </a:lnSpc>
                        <a:spcBef>
                          <a:spcPts val="185"/>
                        </a:spcBef>
                      </a:pPr>
                      <a:r>
                        <a:rPr sz="1100" b="0" spc="5" dirty="0">
                          <a:solidFill>
                            <a:srgbClr val="231F20"/>
                          </a:solidFill>
                          <a:latin typeface="HelveticaNeueLT Pro 45 Lt"/>
                          <a:cs typeface="HelveticaNeueLT Pro 45 Lt"/>
                        </a:rPr>
                        <a:t>Orta</a:t>
                      </a:r>
                      <a:endParaRPr sz="1100" dirty="0">
                        <a:latin typeface="HelveticaNeueLT Pro 45 Lt"/>
                        <a:cs typeface="HelveticaNeueLT Pro 45 Lt"/>
                      </a:endParaRPr>
                    </a:p>
                  </a:txBody>
                  <a:tcPr marL="0" marR="0" marT="23495" marB="0">
                    <a:lnL w="28575">
                      <a:solidFill>
                        <a:srgbClr val="FFFFFF"/>
                      </a:solidFill>
                      <a:prstDash val="solid"/>
                    </a:lnL>
                    <a:lnT w="28575">
                      <a:solidFill>
                        <a:srgbClr val="FFFFFF"/>
                      </a:solidFill>
                      <a:prstDash val="solid"/>
                    </a:lnT>
                    <a:lnB w="28575">
                      <a:solidFill>
                        <a:srgbClr val="FFFFFF"/>
                      </a:solidFill>
                      <a:prstDash val="solid"/>
                    </a:lnB>
                    <a:solidFill>
                      <a:srgbClr val="E6E7E8"/>
                    </a:solidFill>
                  </a:tcPr>
                </a:tc>
                <a:extLst>
                  <a:ext uri="{0D108BD9-81ED-4DB2-BD59-A6C34878D82A}">
                    <a16:rowId xmlns:a16="http://schemas.microsoft.com/office/drawing/2014/main" val="10003"/>
                  </a:ext>
                </a:extLst>
              </a:tr>
              <a:tr h="178435">
                <a:tc>
                  <a:txBody>
                    <a:bodyPr/>
                    <a:lstStyle/>
                    <a:p>
                      <a:pPr algn="ctr">
                        <a:lnSpc>
                          <a:spcPct val="100000"/>
                        </a:lnSpc>
                        <a:spcBef>
                          <a:spcPts val="185"/>
                        </a:spcBef>
                      </a:pPr>
                      <a:r>
                        <a:rPr sz="1100" b="0" dirty="0">
                          <a:solidFill>
                            <a:srgbClr val="231F20"/>
                          </a:solidFill>
                          <a:latin typeface="HelveticaNeueLT Pro 45 Lt"/>
                          <a:cs typeface="HelveticaNeueLT Pro 45 Lt"/>
                        </a:rPr>
                        <a:t>4</a:t>
                      </a:r>
                      <a:endParaRPr sz="1100">
                        <a:latin typeface="HelveticaNeueLT Pro 45 Lt"/>
                        <a:cs typeface="HelveticaNeueLT Pro 45 Lt"/>
                      </a:endParaRPr>
                    </a:p>
                  </a:txBody>
                  <a:tcPr marL="0" marR="0" marT="23495" marB="0">
                    <a:lnR w="28575">
                      <a:solidFill>
                        <a:srgbClr val="FFFFFF"/>
                      </a:solidFill>
                      <a:prstDash val="solid"/>
                    </a:lnR>
                    <a:lnT w="28575">
                      <a:solidFill>
                        <a:srgbClr val="FFFFFF"/>
                      </a:solidFill>
                      <a:prstDash val="solid"/>
                    </a:lnT>
                    <a:lnB w="28575">
                      <a:solidFill>
                        <a:srgbClr val="FFFFFF"/>
                      </a:solidFill>
                      <a:prstDash val="solid"/>
                    </a:lnB>
                    <a:solidFill>
                      <a:srgbClr val="E6E7E8"/>
                    </a:solidFill>
                  </a:tcPr>
                </a:tc>
                <a:tc>
                  <a:txBody>
                    <a:bodyPr/>
                    <a:lstStyle/>
                    <a:p>
                      <a:pPr marL="1905" algn="ctr">
                        <a:lnSpc>
                          <a:spcPct val="100000"/>
                        </a:lnSpc>
                        <a:spcBef>
                          <a:spcPts val="185"/>
                        </a:spcBef>
                      </a:pPr>
                      <a:r>
                        <a:rPr sz="1100" b="0" spc="0" dirty="0">
                          <a:solidFill>
                            <a:srgbClr val="231F20"/>
                          </a:solidFill>
                          <a:latin typeface="HelveticaNeueLT Pro 45 Lt"/>
                          <a:cs typeface="HelveticaNeueLT Pro 45 Lt"/>
                        </a:rPr>
                        <a:t>Biraz</a:t>
                      </a:r>
                      <a:r>
                        <a:rPr sz="1100" b="0" spc="25" dirty="0">
                          <a:solidFill>
                            <a:srgbClr val="231F20"/>
                          </a:solidFill>
                          <a:latin typeface="HelveticaNeueLT Pro 45 Lt"/>
                          <a:cs typeface="HelveticaNeueLT Pro 45 Lt"/>
                        </a:rPr>
                        <a:t> </a:t>
                      </a:r>
                      <a:r>
                        <a:rPr sz="1100" b="0" spc="5" dirty="0">
                          <a:solidFill>
                            <a:srgbClr val="231F20"/>
                          </a:solidFill>
                          <a:latin typeface="HelveticaNeueLT Pro 45 Lt"/>
                          <a:cs typeface="HelveticaNeueLT Pro 45 Lt"/>
                        </a:rPr>
                        <a:t>Zor</a:t>
                      </a:r>
                      <a:endParaRPr sz="1100" dirty="0">
                        <a:latin typeface="HelveticaNeueLT Pro 45 Lt"/>
                        <a:cs typeface="HelveticaNeueLT Pro 45 Lt"/>
                      </a:endParaRPr>
                    </a:p>
                  </a:txBody>
                  <a:tcPr marL="0" marR="0" marT="23495" marB="0">
                    <a:lnL w="28575">
                      <a:solidFill>
                        <a:srgbClr val="FFFFFF"/>
                      </a:solidFill>
                      <a:prstDash val="solid"/>
                    </a:lnL>
                    <a:lnT w="28575">
                      <a:solidFill>
                        <a:srgbClr val="FFFFFF"/>
                      </a:solidFill>
                      <a:prstDash val="solid"/>
                    </a:lnT>
                    <a:lnB w="28575">
                      <a:solidFill>
                        <a:srgbClr val="FFFFFF"/>
                      </a:solidFill>
                      <a:prstDash val="solid"/>
                    </a:lnB>
                    <a:solidFill>
                      <a:srgbClr val="E6E7E8"/>
                    </a:solidFill>
                  </a:tcPr>
                </a:tc>
                <a:extLst>
                  <a:ext uri="{0D108BD9-81ED-4DB2-BD59-A6C34878D82A}">
                    <a16:rowId xmlns:a16="http://schemas.microsoft.com/office/drawing/2014/main" val="10004"/>
                  </a:ext>
                </a:extLst>
              </a:tr>
              <a:tr h="178435">
                <a:tc>
                  <a:txBody>
                    <a:bodyPr/>
                    <a:lstStyle/>
                    <a:p>
                      <a:pPr algn="ctr">
                        <a:lnSpc>
                          <a:spcPct val="100000"/>
                        </a:lnSpc>
                        <a:spcBef>
                          <a:spcPts val="185"/>
                        </a:spcBef>
                      </a:pPr>
                      <a:r>
                        <a:rPr sz="1100" b="0" dirty="0">
                          <a:solidFill>
                            <a:srgbClr val="231F20"/>
                          </a:solidFill>
                          <a:latin typeface="HelveticaNeueLT Pro 45 Lt"/>
                          <a:cs typeface="HelveticaNeueLT Pro 45 Lt"/>
                        </a:rPr>
                        <a:t>5</a:t>
                      </a:r>
                      <a:endParaRPr sz="1100">
                        <a:latin typeface="HelveticaNeueLT Pro 45 Lt"/>
                        <a:cs typeface="HelveticaNeueLT Pro 45 Lt"/>
                      </a:endParaRPr>
                    </a:p>
                  </a:txBody>
                  <a:tcPr marL="0" marR="0" marT="23495" marB="0">
                    <a:lnR w="28575">
                      <a:solidFill>
                        <a:srgbClr val="FFFFFF"/>
                      </a:solidFill>
                      <a:prstDash val="solid"/>
                    </a:lnR>
                    <a:lnT w="28575">
                      <a:solidFill>
                        <a:srgbClr val="FFFFFF"/>
                      </a:solidFill>
                      <a:prstDash val="solid"/>
                    </a:lnT>
                    <a:lnB w="28575">
                      <a:solidFill>
                        <a:srgbClr val="FFFFFF"/>
                      </a:solidFill>
                      <a:prstDash val="solid"/>
                    </a:lnB>
                    <a:solidFill>
                      <a:srgbClr val="E6E7E8"/>
                    </a:solidFill>
                  </a:tcPr>
                </a:tc>
                <a:tc>
                  <a:txBody>
                    <a:bodyPr/>
                    <a:lstStyle/>
                    <a:p>
                      <a:pPr marL="1905" algn="ctr">
                        <a:lnSpc>
                          <a:spcPct val="100000"/>
                        </a:lnSpc>
                        <a:spcBef>
                          <a:spcPts val="185"/>
                        </a:spcBef>
                      </a:pPr>
                      <a:r>
                        <a:rPr sz="1100" b="0" spc="5" dirty="0">
                          <a:solidFill>
                            <a:srgbClr val="231F20"/>
                          </a:solidFill>
                          <a:latin typeface="HelveticaNeueLT Pro 45 Lt"/>
                          <a:cs typeface="HelveticaNeueLT Pro 45 Lt"/>
                        </a:rPr>
                        <a:t>Zor</a:t>
                      </a:r>
                      <a:endParaRPr sz="1100" dirty="0">
                        <a:latin typeface="HelveticaNeueLT Pro 45 Lt"/>
                        <a:cs typeface="HelveticaNeueLT Pro 45 Lt"/>
                      </a:endParaRPr>
                    </a:p>
                  </a:txBody>
                  <a:tcPr marL="0" marR="0" marT="23495" marB="0">
                    <a:lnL w="28575">
                      <a:solidFill>
                        <a:srgbClr val="FFFFFF"/>
                      </a:solidFill>
                      <a:prstDash val="solid"/>
                    </a:lnL>
                    <a:lnT w="28575">
                      <a:solidFill>
                        <a:srgbClr val="FFFFFF"/>
                      </a:solidFill>
                      <a:prstDash val="solid"/>
                    </a:lnT>
                    <a:lnB w="28575">
                      <a:solidFill>
                        <a:srgbClr val="FFFFFF"/>
                      </a:solidFill>
                      <a:prstDash val="solid"/>
                    </a:lnB>
                    <a:solidFill>
                      <a:srgbClr val="E6E7E8"/>
                    </a:solidFill>
                  </a:tcPr>
                </a:tc>
                <a:extLst>
                  <a:ext uri="{0D108BD9-81ED-4DB2-BD59-A6C34878D82A}">
                    <a16:rowId xmlns:a16="http://schemas.microsoft.com/office/drawing/2014/main" val="10005"/>
                  </a:ext>
                </a:extLst>
              </a:tr>
              <a:tr h="178435">
                <a:tc>
                  <a:txBody>
                    <a:bodyPr/>
                    <a:lstStyle/>
                    <a:p>
                      <a:pPr algn="ctr">
                        <a:lnSpc>
                          <a:spcPct val="100000"/>
                        </a:lnSpc>
                        <a:spcBef>
                          <a:spcPts val="185"/>
                        </a:spcBef>
                      </a:pPr>
                      <a:r>
                        <a:rPr sz="1100" b="0" dirty="0">
                          <a:solidFill>
                            <a:srgbClr val="231F20"/>
                          </a:solidFill>
                          <a:latin typeface="HelveticaNeueLT Pro 45 Lt"/>
                          <a:cs typeface="HelveticaNeueLT Pro 45 Lt"/>
                        </a:rPr>
                        <a:t>6</a:t>
                      </a:r>
                      <a:endParaRPr sz="1100">
                        <a:latin typeface="HelveticaNeueLT Pro 45 Lt"/>
                        <a:cs typeface="HelveticaNeueLT Pro 45 Lt"/>
                      </a:endParaRPr>
                    </a:p>
                  </a:txBody>
                  <a:tcPr marL="0" marR="0" marT="23495" marB="0">
                    <a:lnR w="28575">
                      <a:solidFill>
                        <a:srgbClr val="FFFFFF"/>
                      </a:solidFill>
                      <a:prstDash val="solid"/>
                    </a:lnR>
                    <a:lnT w="28575">
                      <a:solidFill>
                        <a:srgbClr val="FFFFFF"/>
                      </a:solidFill>
                      <a:prstDash val="solid"/>
                    </a:lnT>
                    <a:lnB w="28575">
                      <a:solidFill>
                        <a:srgbClr val="FFFFFF"/>
                      </a:solidFill>
                      <a:prstDash val="solid"/>
                    </a:lnB>
                    <a:solidFill>
                      <a:srgbClr val="E6E7E8"/>
                    </a:solidFill>
                  </a:tcPr>
                </a:tc>
                <a:tc>
                  <a:txBody>
                    <a:bodyPr/>
                    <a:lstStyle/>
                    <a:p>
                      <a:pPr>
                        <a:lnSpc>
                          <a:spcPct val="100000"/>
                        </a:lnSpc>
                      </a:pPr>
                      <a:endParaRPr sz="1400">
                        <a:latin typeface="Times New Roman"/>
                        <a:cs typeface="Times New Roman"/>
                      </a:endParaRPr>
                    </a:p>
                  </a:txBody>
                  <a:tcPr marL="0" marR="0" marT="0" marB="0">
                    <a:lnL w="28575">
                      <a:solidFill>
                        <a:srgbClr val="FFFFFF"/>
                      </a:solidFill>
                      <a:prstDash val="solid"/>
                    </a:lnL>
                    <a:lnT w="28575">
                      <a:solidFill>
                        <a:srgbClr val="FFFFFF"/>
                      </a:solidFill>
                      <a:prstDash val="solid"/>
                    </a:lnT>
                    <a:lnB w="28575">
                      <a:solidFill>
                        <a:srgbClr val="FFFFFF"/>
                      </a:solidFill>
                      <a:prstDash val="solid"/>
                    </a:lnB>
                    <a:solidFill>
                      <a:srgbClr val="E6E7E8"/>
                    </a:solidFill>
                  </a:tcPr>
                </a:tc>
                <a:extLst>
                  <a:ext uri="{0D108BD9-81ED-4DB2-BD59-A6C34878D82A}">
                    <a16:rowId xmlns:a16="http://schemas.microsoft.com/office/drawing/2014/main" val="10006"/>
                  </a:ext>
                </a:extLst>
              </a:tr>
              <a:tr h="178435">
                <a:tc>
                  <a:txBody>
                    <a:bodyPr/>
                    <a:lstStyle/>
                    <a:p>
                      <a:pPr algn="ctr">
                        <a:lnSpc>
                          <a:spcPct val="100000"/>
                        </a:lnSpc>
                        <a:spcBef>
                          <a:spcPts val="185"/>
                        </a:spcBef>
                      </a:pPr>
                      <a:r>
                        <a:rPr sz="1100" b="0" dirty="0">
                          <a:solidFill>
                            <a:srgbClr val="231F20"/>
                          </a:solidFill>
                          <a:latin typeface="HelveticaNeueLT Pro 45 Lt"/>
                          <a:cs typeface="HelveticaNeueLT Pro 45 Lt"/>
                        </a:rPr>
                        <a:t>7</a:t>
                      </a:r>
                      <a:endParaRPr sz="1100">
                        <a:latin typeface="HelveticaNeueLT Pro 45 Lt"/>
                        <a:cs typeface="HelveticaNeueLT Pro 45 Lt"/>
                      </a:endParaRPr>
                    </a:p>
                  </a:txBody>
                  <a:tcPr marL="0" marR="0" marT="23495" marB="0">
                    <a:lnR w="28575">
                      <a:solidFill>
                        <a:srgbClr val="FFFFFF"/>
                      </a:solidFill>
                      <a:prstDash val="solid"/>
                    </a:lnR>
                    <a:lnT w="28575">
                      <a:solidFill>
                        <a:srgbClr val="FFFFFF"/>
                      </a:solidFill>
                      <a:prstDash val="solid"/>
                    </a:lnT>
                    <a:lnB w="28575">
                      <a:solidFill>
                        <a:srgbClr val="FFFFFF"/>
                      </a:solidFill>
                      <a:prstDash val="solid"/>
                    </a:lnB>
                    <a:solidFill>
                      <a:srgbClr val="E6E7E8"/>
                    </a:solidFill>
                  </a:tcPr>
                </a:tc>
                <a:tc>
                  <a:txBody>
                    <a:bodyPr/>
                    <a:lstStyle/>
                    <a:p>
                      <a:pPr marL="1905" algn="ctr">
                        <a:lnSpc>
                          <a:spcPct val="100000"/>
                        </a:lnSpc>
                        <a:spcBef>
                          <a:spcPts val="185"/>
                        </a:spcBef>
                      </a:pPr>
                      <a:r>
                        <a:rPr sz="1100" b="0" spc="0" dirty="0">
                          <a:solidFill>
                            <a:srgbClr val="231F20"/>
                          </a:solidFill>
                          <a:latin typeface="HelveticaNeueLT Pro 45 Lt"/>
                          <a:cs typeface="HelveticaNeueLT Pro 45 Lt"/>
                        </a:rPr>
                        <a:t>Çok</a:t>
                      </a:r>
                      <a:r>
                        <a:rPr sz="1100" b="0" spc="25" dirty="0">
                          <a:solidFill>
                            <a:srgbClr val="231F20"/>
                          </a:solidFill>
                          <a:latin typeface="HelveticaNeueLT Pro 45 Lt"/>
                          <a:cs typeface="HelveticaNeueLT Pro 45 Lt"/>
                        </a:rPr>
                        <a:t> </a:t>
                      </a:r>
                      <a:r>
                        <a:rPr sz="1100" b="0" spc="5" dirty="0">
                          <a:solidFill>
                            <a:srgbClr val="231F20"/>
                          </a:solidFill>
                          <a:latin typeface="HelveticaNeueLT Pro 45 Lt"/>
                          <a:cs typeface="HelveticaNeueLT Pro 45 Lt"/>
                        </a:rPr>
                        <a:t>Zor</a:t>
                      </a:r>
                      <a:endParaRPr sz="1100">
                        <a:latin typeface="HelveticaNeueLT Pro 45 Lt"/>
                        <a:cs typeface="HelveticaNeueLT Pro 45 Lt"/>
                      </a:endParaRPr>
                    </a:p>
                  </a:txBody>
                  <a:tcPr marL="0" marR="0" marT="23495" marB="0">
                    <a:lnL w="28575">
                      <a:solidFill>
                        <a:srgbClr val="FFFFFF"/>
                      </a:solidFill>
                      <a:prstDash val="solid"/>
                    </a:lnL>
                    <a:lnT w="28575">
                      <a:solidFill>
                        <a:srgbClr val="FFFFFF"/>
                      </a:solidFill>
                      <a:prstDash val="solid"/>
                    </a:lnT>
                    <a:lnB w="28575">
                      <a:solidFill>
                        <a:srgbClr val="FFFFFF"/>
                      </a:solidFill>
                      <a:prstDash val="solid"/>
                    </a:lnB>
                    <a:solidFill>
                      <a:srgbClr val="E6E7E8"/>
                    </a:solidFill>
                  </a:tcPr>
                </a:tc>
                <a:extLst>
                  <a:ext uri="{0D108BD9-81ED-4DB2-BD59-A6C34878D82A}">
                    <a16:rowId xmlns:a16="http://schemas.microsoft.com/office/drawing/2014/main" val="10007"/>
                  </a:ext>
                </a:extLst>
              </a:tr>
              <a:tr h="178435">
                <a:tc>
                  <a:txBody>
                    <a:bodyPr/>
                    <a:lstStyle/>
                    <a:p>
                      <a:pPr algn="ctr">
                        <a:lnSpc>
                          <a:spcPct val="100000"/>
                        </a:lnSpc>
                        <a:spcBef>
                          <a:spcPts val="185"/>
                        </a:spcBef>
                      </a:pPr>
                      <a:r>
                        <a:rPr sz="1100" b="0" dirty="0">
                          <a:solidFill>
                            <a:srgbClr val="231F20"/>
                          </a:solidFill>
                          <a:latin typeface="HelveticaNeueLT Pro 45 Lt"/>
                          <a:cs typeface="HelveticaNeueLT Pro 45 Lt"/>
                        </a:rPr>
                        <a:t>8</a:t>
                      </a:r>
                      <a:endParaRPr sz="1100">
                        <a:latin typeface="HelveticaNeueLT Pro 45 Lt"/>
                        <a:cs typeface="HelveticaNeueLT Pro 45 Lt"/>
                      </a:endParaRPr>
                    </a:p>
                  </a:txBody>
                  <a:tcPr marL="0" marR="0" marT="23495" marB="0">
                    <a:lnR w="28575">
                      <a:solidFill>
                        <a:srgbClr val="FFFFFF"/>
                      </a:solidFill>
                      <a:prstDash val="solid"/>
                    </a:lnR>
                    <a:lnT w="28575">
                      <a:solidFill>
                        <a:srgbClr val="FFFFFF"/>
                      </a:solidFill>
                      <a:prstDash val="solid"/>
                    </a:lnT>
                    <a:lnB w="28575">
                      <a:solidFill>
                        <a:srgbClr val="FFFFFF"/>
                      </a:solidFill>
                      <a:prstDash val="solid"/>
                    </a:lnB>
                    <a:solidFill>
                      <a:srgbClr val="E6E7E8"/>
                    </a:solidFill>
                  </a:tcPr>
                </a:tc>
                <a:tc>
                  <a:txBody>
                    <a:bodyPr/>
                    <a:lstStyle/>
                    <a:p>
                      <a:pPr>
                        <a:lnSpc>
                          <a:spcPct val="100000"/>
                        </a:lnSpc>
                      </a:pPr>
                      <a:endParaRPr sz="1400">
                        <a:latin typeface="Times New Roman"/>
                        <a:cs typeface="Times New Roman"/>
                      </a:endParaRPr>
                    </a:p>
                  </a:txBody>
                  <a:tcPr marL="0" marR="0" marT="0" marB="0">
                    <a:lnL w="28575">
                      <a:solidFill>
                        <a:srgbClr val="FFFFFF"/>
                      </a:solidFill>
                      <a:prstDash val="solid"/>
                    </a:lnL>
                    <a:lnT w="28575">
                      <a:solidFill>
                        <a:srgbClr val="FFFFFF"/>
                      </a:solidFill>
                      <a:prstDash val="solid"/>
                    </a:lnT>
                    <a:lnB w="28575">
                      <a:solidFill>
                        <a:srgbClr val="FFFFFF"/>
                      </a:solidFill>
                      <a:prstDash val="solid"/>
                    </a:lnB>
                    <a:solidFill>
                      <a:srgbClr val="E6E7E8"/>
                    </a:solidFill>
                  </a:tcPr>
                </a:tc>
                <a:extLst>
                  <a:ext uri="{0D108BD9-81ED-4DB2-BD59-A6C34878D82A}">
                    <a16:rowId xmlns:a16="http://schemas.microsoft.com/office/drawing/2014/main" val="10008"/>
                  </a:ext>
                </a:extLst>
              </a:tr>
              <a:tr h="178435">
                <a:tc>
                  <a:txBody>
                    <a:bodyPr/>
                    <a:lstStyle/>
                    <a:p>
                      <a:pPr algn="ctr">
                        <a:lnSpc>
                          <a:spcPct val="100000"/>
                        </a:lnSpc>
                        <a:spcBef>
                          <a:spcPts val="185"/>
                        </a:spcBef>
                      </a:pPr>
                      <a:r>
                        <a:rPr sz="1100" b="0" dirty="0">
                          <a:solidFill>
                            <a:srgbClr val="231F20"/>
                          </a:solidFill>
                          <a:latin typeface="HelveticaNeueLT Pro 45 Lt"/>
                          <a:cs typeface="HelveticaNeueLT Pro 45 Lt"/>
                        </a:rPr>
                        <a:t>9</a:t>
                      </a:r>
                      <a:endParaRPr sz="1100">
                        <a:latin typeface="HelveticaNeueLT Pro 45 Lt"/>
                        <a:cs typeface="HelveticaNeueLT Pro 45 Lt"/>
                      </a:endParaRPr>
                    </a:p>
                  </a:txBody>
                  <a:tcPr marL="0" marR="0" marT="23495" marB="0">
                    <a:lnR w="28575">
                      <a:solidFill>
                        <a:srgbClr val="FFFFFF"/>
                      </a:solidFill>
                      <a:prstDash val="solid"/>
                    </a:lnR>
                    <a:lnT w="28575">
                      <a:solidFill>
                        <a:srgbClr val="FFFFFF"/>
                      </a:solidFill>
                      <a:prstDash val="solid"/>
                    </a:lnT>
                    <a:lnB w="28575">
                      <a:solidFill>
                        <a:srgbClr val="FFFFFF"/>
                      </a:solidFill>
                      <a:prstDash val="solid"/>
                    </a:lnB>
                    <a:solidFill>
                      <a:srgbClr val="E6E7E8"/>
                    </a:solidFill>
                  </a:tcPr>
                </a:tc>
                <a:tc>
                  <a:txBody>
                    <a:bodyPr/>
                    <a:lstStyle/>
                    <a:p>
                      <a:pPr>
                        <a:lnSpc>
                          <a:spcPct val="100000"/>
                        </a:lnSpc>
                      </a:pPr>
                      <a:endParaRPr sz="1400">
                        <a:latin typeface="Times New Roman"/>
                        <a:cs typeface="Times New Roman"/>
                      </a:endParaRPr>
                    </a:p>
                  </a:txBody>
                  <a:tcPr marL="0" marR="0" marT="0" marB="0">
                    <a:lnL w="28575">
                      <a:solidFill>
                        <a:srgbClr val="FFFFFF"/>
                      </a:solidFill>
                      <a:prstDash val="solid"/>
                    </a:lnL>
                    <a:lnT w="28575">
                      <a:solidFill>
                        <a:srgbClr val="FFFFFF"/>
                      </a:solidFill>
                      <a:prstDash val="solid"/>
                    </a:lnT>
                    <a:lnB w="28575">
                      <a:solidFill>
                        <a:srgbClr val="FFFFFF"/>
                      </a:solidFill>
                      <a:prstDash val="solid"/>
                    </a:lnB>
                    <a:solidFill>
                      <a:srgbClr val="E6E7E8"/>
                    </a:solidFill>
                  </a:tcPr>
                </a:tc>
                <a:extLst>
                  <a:ext uri="{0D108BD9-81ED-4DB2-BD59-A6C34878D82A}">
                    <a16:rowId xmlns:a16="http://schemas.microsoft.com/office/drawing/2014/main" val="10009"/>
                  </a:ext>
                </a:extLst>
              </a:tr>
              <a:tr h="178435">
                <a:tc>
                  <a:txBody>
                    <a:bodyPr/>
                    <a:lstStyle/>
                    <a:p>
                      <a:pPr marL="1905" algn="ctr">
                        <a:lnSpc>
                          <a:spcPct val="100000"/>
                        </a:lnSpc>
                        <a:spcBef>
                          <a:spcPts val="185"/>
                        </a:spcBef>
                      </a:pPr>
                      <a:r>
                        <a:rPr sz="1100" b="0" spc="5" dirty="0">
                          <a:solidFill>
                            <a:srgbClr val="231F20"/>
                          </a:solidFill>
                          <a:latin typeface="HelveticaNeueLT Pro 45 Lt"/>
                          <a:cs typeface="HelveticaNeueLT Pro 45 Lt"/>
                        </a:rPr>
                        <a:t>10</a:t>
                      </a:r>
                      <a:endParaRPr sz="1100">
                        <a:latin typeface="HelveticaNeueLT Pro 45 Lt"/>
                        <a:cs typeface="HelveticaNeueLT Pro 45 Lt"/>
                      </a:endParaRPr>
                    </a:p>
                  </a:txBody>
                  <a:tcPr marL="0" marR="0" marT="23495" marB="0">
                    <a:lnR w="28575">
                      <a:solidFill>
                        <a:srgbClr val="FFFFFF"/>
                      </a:solidFill>
                      <a:prstDash val="solid"/>
                    </a:lnR>
                    <a:lnT w="28575">
                      <a:solidFill>
                        <a:srgbClr val="FFFFFF"/>
                      </a:solidFill>
                      <a:prstDash val="solid"/>
                    </a:lnT>
                    <a:solidFill>
                      <a:srgbClr val="E6E7E8"/>
                    </a:solidFill>
                  </a:tcPr>
                </a:tc>
                <a:tc>
                  <a:txBody>
                    <a:bodyPr/>
                    <a:lstStyle/>
                    <a:p>
                      <a:pPr marL="1905" algn="ctr">
                        <a:lnSpc>
                          <a:spcPct val="100000"/>
                        </a:lnSpc>
                        <a:spcBef>
                          <a:spcPts val="185"/>
                        </a:spcBef>
                      </a:pPr>
                      <a:r>
                        <a:rPr sz="1100" b="0" spc="5" dirty="0">
                          <a:solidFill>
                            <a:srgbClr val="231F20"/>
                          </a:solidFill>
                          <a:latin typeface="HelveticaNeueLT Pro 45 Lt"/>
                          <a:cs typeface="HelveticaNeueLT Pro 45 Lt"/>
                        </a:rPr>
                        <a:t>Maksimal</a:t>
                      </a:r>
                      <a:endParaRPr sz="1100" dirty="0">
                        <a:latin typeface="HelveticaNeueLT Pro 45 Lt"/>
                        <a:cs typeface="HelveticaNeueLT Pro 45 Lt"/>
                      </a:endParaRPr>
                    </a:p>
                  </a:txBody>
                  <a:tcPr marL="0" marR="0" marT="23495" marB="0">
                    <a:lnL w="28575">
                      <a:solidFill>
                        <a:srgbClr val="FFFFFF"/>
                      </a:solidFill>
                      <a:prstDash val="solid"/>
                    </a:lnL>
                    <a:lnT w="28575">
                      <a:solidFill>
                        <a:srgbClr val="FFFFFF"/>
                      </a:solidFill>
                      <a:prstDash val="solid"/>
                    </a:lnT>
                    <a:solidFill>
                      <a:srgbClr val="E6E7E8"/>
                    </a:solidFill>
                  </a:tcPr>
                </a:tc>
                <a:extLst>
                  <a:ext uri="{0D108BD9-81ED-4DB2-BD59-A6C34878D82A}">
                    <a16:rowId xmlns:a16="http://schemas.microsoft.com/office/drawing/2014/main" val="10010"/>
                  </a:ext>
                </a:extLst>
              </a:tr>
            </a:tbl>
          </a:graphicData>
        </a:graphic>
      </p:graphicFrame>
      <p:sp>
        <p:nvSpPr>
          <p:cNvPr id="14" name="object 11"/>
          <p:cNvSpPr txBox="1"/>
          <p:nvPr/>
        </p:nvSpPr>
        <p:spPr>
          <a:xfrm>
            <a:off x="1889730" y="3339213"/>
            <a:ext cx="1952547" cy="2738185"/>
          </a:xfrm>
          <a:prstGeom prst="rect">
            <a:avLst/>
          </a:prstGeom>
        </p:spPr>
        <p:txBody>
          <a:bodyPr vert="horz" wrap="square" lIns="0" tIns="12700" rIns="0" bIns="0" rtlCol="0">
            <a:spAutoFit/>
          </a:bodyPr>
          <a:lstStyle/>
          <a:p>
            <a:pPr marL="12700" marR="5080" algn="just">
              <a:lnSpc>
                <a:spcPct val="114599"/>
              </a:lnSpc>
              <a:spcBef>
                <a:spcPts val="100"/>
              </a:spcBef>
            </a:pPr>
            <a:r>
              <a:rPr sz="1100" spc="0" dirty="0">
                <a:solidFill>
                  <a:srgbClr val="231F20"/>
                </a:solidFill>
                <a:latin typeface="+mj-lt"/>
                <a:cs typeface="HelveticaNeueLT Pro 65 Md"/>
              </a:rPr>
              <a:t>Şekil 2.12.1: </a:t>
            </a:r>
            <a:r>
              <a:rPr sz="1100" b="0" spc="0" dirty="0">
                <a:solidFill>
                  <a:srgbClr val="231F20"/>
                </a:solidFill>
                <a:latin typeface="+mj-lt"/>
                <a:cs typeface="HelveticaNeueLT Pro 45 Lt"/>
              </a:rPr>
              <a:t>Antrenman </a:t>
            </a:r>
            <a:r>
              <a:rPr sz="1100" b="0" spc="0" dirty="0" err="1">
                <a:solidFill>
                  <a:srgbClr val="231F20"/>
                </a:solidFill>
                <a:latin typeface="+mj-lt"/>
                <a:cs typeface="HelveticaNeueLT Pro 45 Lt"/>
              </a:rPr>
              <a:t>yükünün</a:t>
            </a:r>
            <a:r>
              <a:rPr sz="1100" b="0" spc="0" dirty="0">
                <a:solidFill>
                  <a:srgbClr val="231F20"/>
                </a:solidFill>
                <a:latin typeface="+mj-lt"/>
                <a:cs typeface="HelveticaNeueLT Pro 45 Lt"/>
              </a:rPr>
              <a:t> </a:t>
            </a:r>
            <a:r>
              <a:rPr sz="1100" b="0" spc="0" dirty="0" err="1" smtClean="0">
                <a:solidFill>
                  <a:srgbClr val="231F20"/>
                </a:solidFill>
                <a:latin typeface="+mj-lt"/>
                <a:cs typeface="HelveticaNeueLT Pro 45 Lt"/>
              </a:rPr>
              <a:t>hesaplanmasında</a:t>
            </a:r>
            <a:r>
              <a:rPr sz="1100" b="0" spc="0" dirty="0" smtClean="0">
                <a:solidFill>
                  <a:srgbClr val="231F20"/>
                </a:solidFill>
                <a:latin typeface="+mj-lt"/>
                <a:cs typeface="HelveticaNeueLT Pro 45 Lt"/>
              </a:rPr>
              <a:t> </a:t>
            </a:r>
            <a:r>
              <a:rPr sz="1100" b="0" spc="0" dirty="0">
                <a:solidFill>
                  <a:srgbClr val="231F20"/>
                </a:solidFill>
                <a:latin typeface="+mj-lt"/>
                <a:cs typeface="HelveticaNeueLT Pro 45 Lt"/>
              </a:rPr>
              <a:t>10 skalalı Modifiye Borg </a:t>
            </a:r>
            <a:r>
              <a:rPr sz="1100" b="0" spc="0" dirty="0" err="1" smtClean="0">
                <a:solidFill>
                  <a:srgbClr val="231F20"/>
                </a:solidFill>
                <a:latin typeface="+mj-lt"/>
                <a:cs typeface="HelveticaNeueLT Pro 45 Lt"/>
              </a:rPr>
              <a:t>Skalası’nın</a:t>
            </a:r>
            <a:r>
              <a:rPr sz="1100" b="0" spc="0" dirty="0" smtClean="0">
                <a:solidFill>
                  <a:srgbClr val="231F20"/>
                </a:solidFill>
                <a:latin typeface="+mj-lt"/>
                <a:cs typeface="HelveticaNeueLT Pro 45 Lt"/>
              </a:rPr>
              <a:t> </a:t>
            </a:r>
            <a:r>
              <a:rPr sz="1100" b="0" spc="0" dirty="0">
                <a:solidFill>
                  <a:srgbClr val="231F20"/>
                </a:solidFill>
                <a:latin typeface="+mj-lt"/>
                <a:cs typeface="HelveticaNeueLT Pro 45 Lt"/>
              </a:rPr>
              <a:t>kullanılarak (sRPE); antrenman  ünitesi zorluk dereceinin </a:t>
            </a:r>
            <a:r>
              <a:rPr sz="1100" b="0" dirty="0">
                <a:solidFill>
                  <a:srgbClr val="231F20"/>
                </a:solidFill>
                <a:latin typeface="+mj-lt"/>
                <a:cs typeface="HelveticaNeueLT Pro 45 Lt"/>
              </a:rPr>
              <a:t>(</a:t>
            </a:r>
            <a:r>
              <a:rPr sz="1100" b="0" dirty="0" err="1">
                <a:solidFill>
                  <a:srgbClr val="231F20"/>
                </a:solidFill>
                <a:latin typeface="+mj-lt"/>
                <a:cs typeface="HelveticaNeueLT Pro 45 Lt"/>
              </a:rPr>
              <a:t>Yüklenme</a:t>
            </a:r>
            <a:r>
              <a:rPr sz="1100" b="0" dirty="0">
                <a:solidFill>
                  <a:srgbClr val="231F20"/>
                </a:solidFill>
                <a:latin typeface="+mj-lt"/>
                <a:cs typeface="HelveticaNeueLT Pro 45 Lt"/>
              </a:rPr>
              <a:t> </a:t>
            </a:r>
            <a:r>
              <a:rPr sz="1100" b="0" spc="0" dirty="0" err="1" smtClean="0">
                <a:solidFill>
                  <a:srgbClr val="231F20"/>
                </a:solidFill>
                <a:latin typeface="+mj-lt"/>
                <a:cs typeface="HelveticaNeueLT Pro 45 Lt"/>
              </a:rPr>
              <a:t>Şiddeti</a:t>
            </a:r>
            <a:r>
              <a:rPr sz="1100" b="0" spc="0" dirty="0">
                <a:solidFill>
                  <a:srgbClr val="231F20"/>
                </a:solidFill>
                <a:latin typeface="+mj-lt"/>
                <a:cs typeface="HelveticaNeueLT Pro 45 Lt"/>
              </a:rPr>
              <a:t>) belirlenmesi görülmektedir (Foster </a:t>
            </a:r>
            <a:r>
              <a:rPr sz="1100" b="0" spc="5" dirty="0">
                <a:solidFill>
                  <a:srgbClr val="231F20"/>
                </a:solidFill>
                <a:latin typeface="+mj-lt"/>
                <a:cs typeface="HelveticaNeueLT Pro 45 Lt"/>
              </a:rPr>
              <a:t>et  </a:t>
            </a:r>
            <a:r>
              <a:rPr sz="1100" b="0" spc="0" dirty="0">
                <a:solidFill>
                  <a:srgbClr val="231F20"/>
                </a:solidFill>
                <a:latin typeface="+mj-lt"/>
                <a:cs typeface="HelveticaNeueLT Pro 45 Lt"/>
              </a:rPr>
              <a:t>al., 1998; Foster et al., 2001; </a:t>
            </a:r>
            <a:r>
              <a:rPr sz="1100" b="0" spc="5" dirty="0">
                <a:solidFill>
                  <a:srgbClr val="231F20"/>
                </a:solidFill>
                <a:latin typeface="+mj-lt"/>
                <a:cs typeface="HelveticaNeueLT Pro 45 Lt"/>
              </a:rPr>
              <a:t>Impellizzeri  </a:t>
            </a:r>
            <a:r>
              <a:rPr sz="1100" b="0" spc="0" dirty="0">
                <a:solidFill>
                  <a:srgbClr val="231F20"/>
                </a:solidFill>
                <a:latin typeface="+mj-lt"/>
                <a:cs typeface="HelveticaNeueLT Pro 45 Lt"/>
              </a:rPr>
              <a:t>et al., 2004; Gamble, 2008; Kelly </a:t>
            </a:r>
            <a:r>
              <a:rPr sz="1100" b="0" dirty="0">
                <a:solidFill>
                  <a:srgbClr val="231F20"/>
                </a:solidFill>
                <a:latin typeface="+mj-lt"/>
                <a:cs typeface="HelveticaNeueLT Pro 45 Lt"/>
              </a:rPr>
              <a:t>&amp; </a:t>
            </a:r>
            <a:r>
              <a:rPr sz="1100" b="0" spc="0" dirty="0">
                <a:solidFill>
                  <a:srgbClr val="231F20"/>
                </a:solidFill>
                <a:latin typeface="+mj-lt"/>
                <a:cs typeface="HelveticaNeueLT Pro 45 Lt"/>
              </a:rPr>
              <a:t>Cout-  ts, 2007; Abrantes et al., 2012; </a:t>
            </a:r>
            <a:r>
              <a:rPr sz="1100" b="0" spc="5" dirty="0">
                <a:solidFill>
                  <a:srgbClr val="231F20"/>
                </a:solidFill>
                <a:latin typeface="+mj-lt"/>
                <a:cs typeface="HelveticaNeueLT Pro 45 Lt"/>
              </a:rPr>
              <a:t>Lockie  </a:t>
            </a:r>
            <a:r>
              <a:rPr sz="1100" b="0" spc="0" dirty="0">
                <a:solidFill>
                  <a:srgbClr val="231F20"/>
                </a:solidFill>
                <a:latin typeface="+mj-lt"/>
                <a:cs typeface="HelveticaNeueLT Pro 45 Lt"/>
              </a:rPr>
              <a:t>et al., 2012; Rodriguez-Marroyo et </a:t>
            </a:r>
            <a:r>
              <a:rPr sz="1100" b="0" spc="5" dirty="0">
                <a:solidFill>
                  <a:srgbClr val="231F20"/>
                </a:solidFill>
                <a:latin typeface="+mj-lt"/>
                <a:cs typeface="HelveticaNeueLT Pro 45 Lt"/>
              </a:rPr>
              <a:t>al.,  </a:t>
            </a:r>
            <a:r>
              <a:rPr sz="1100" b="0" spc="0" dirty="0">
                <a:solidFill>
                  <a:srgbClr val="231F20"/>
                </a:solidFill>
                <a:latin typeface="+mj-lt"/>
                <a:cs typeface="HelveticaNeueLT Pro 45 Lt"/>
              </a:rPr>
              <a:t>2012; Comyns </a:t>
            </a:r>
            <a:r>
              <a:rPr sz="1100" b="0" dirty="0">
                <a:solidFill>
                  <a:srgbClr val="231F20"/>
                </a:solidFill>
                <a:latin typeface="+mj-lt"/>
                <a:cs typeface="HelveticaNeueLT Pro 45 Lt"/>
              </a:rPr>
              <a:t>&amp; </a:t>
            </a:r>
            <a:r>
              <a:rPr sz="1100" b="0" spc="0" dirty="0">
                <a:solidFill>
                  <a:srgbClr val="231F20"/>
                </a:solidFill>
                <a:latin typeface="+mj-lt"/>
                <a:cs typeface="HelveticaNeueLT Pro 45 Lt"/>
              </a:rPr>
              <a:t>Flanagan, 2013; </a:t>
            </a:r>
            <a:r>
              <a:rPr sz="1100" b="0" spc="0" dirty="0" err="1" smtClean="0">
                <a:solidFill>
                  <a:srgbClr val="231F20"/>
                </a:solidFill>
                <a:latin typeface="+mj-lt"/>
                <a:cs typeface="HelveticaNeueLT Pro 45 Lt"/>
              </a:rPr>
              <a:t>Açıkada</a:t>
            </a:r>
            <a:r>
              <a:rPr sz="1100" b="0" spc="0" dirty="0" smtClean="0">
                <a:solidFill>
                  <a:srgbClr val="231F20"/>
                </a:solidFill>
                <a:latin typeface="+mj-lt"/>
                <a:cs typeface="HelveticaNeueLT Pro 45 Lt"/>
              </a:rPr>
              <a:t> </a:t>
            </a:r>
            <a:r>
              <a:rPr sz="1100" b="0" spc="0" dirty="0">
                <a:solidFill>
                  <a:srgbClr val="231F20"/>
                </a:solidFill>
                <a:latin typeface="+mj-lt"/>
                <a:cs typeface="HelveticaNeueLT Pro 45 Lt"/>
              </a:rPr>
              <a:t>ve ark.,</a:t>
            </a:r>
            <a:r>
              <a:rPr sz="1100" b="0" spc="75" dirty="0">
                <a:solidFill>
                  <a:srgbClr val="231F20"/>
                </a:solidFill>
                <a:latin typeface="+mj-lt"/>
                <a:cs typeface="HelveticaNeueLT Pro 45 Lt"/>
              </a:rPr>
              <a:t> </a:t>
            </a:r>
            <a:r>
              <a:rPr sz="1100" b="0" spc="5" dirty="0">
                <a:solidFill>
                  <a:srgbClr val="231F20"/>
                </a:solidFill>
                <a:latin typeface="+mj-lt"/>
                <a:cs typeface="HelveticaNeueLT Pro 45 Lt"/>
              </a:rPr>
              <a:t>2015).</a:t>
            </a:r>
            <a:endParaRPr sz="1100" dirty="0">
              <a:latin typeface="+mj-lt"/>
              <a:cs typeface="HelveticaNeueLT Pro 45 Lt"/>
            </a:endParaRPr>
          </a:p>
        </p:txBody>
      </p:sp>
      <p:sp>
        <p:nvSpPr>
          <p:cNvPr id="15" name="object 12"/>
          <p:cNvSpPr txBox="1"/>
          <p:nvPr/>
        </p:nvSpPr>
        <p:spPr>
          <a:xfrm>
            <a:off x="4901899" y="1558940"/>
            <a:ext cx="6933062" cy="1287019"/>
          </a:xfrm>
          <a:prstGeom prst="rect">
            <a:avLst/>
          </a:prstGeom>
        </p:spPr>
        <p:txBody>
          <a:bodyPr vert="horz" wrap="square" lIns="0" tIns="12700" rIns="0" bIns="0" rtlCol="0">
            <a:spAutoFit/>
          </a:bodyPr>
          <a:lstStyle/>
          <a:p>
            <a:pPr marL="12700" marR="5080" algn="just">
              <a:lnSpc>
                <a:spcPct val="114599"/>
              </a:lnSpc>
              <a:spcBef>
                <a:spcPts val="100"/>
              </a:spcBef>
            </a:pPr>
            <a:r>
              <a:rPr sz="1200" dirty="0">
                <a:solidFill>
                  <a:srgbClr val="231F20"/>
                </a:solidFill>
                <a:latin typeface="+mj-lt"/>
                <a:cs typeface="HelveticaNeueLT Pro 65 Md"/>
              </a:rPr>
              <a:t>Şekil 2.12.2: </a:t>
            </a:r>
            <a:r>
              <a:rPr sz="1200" dirty="0">
                <a:solidFill>
                  <a:srgbClr val="231F20"/>
                </a:solidFill>
                <a:latin typeface="+mj-lt"/>
                <a:cs typeface="HelveticaNeueLT Pro 45 Lt"/>
              </a:rPr>
              <a:t>Antrenman yükünün hesaplanmasında 10 skalalı Modifiye Borg Skalası’nın kullanılarak (sRPE); ant-  renman ünitesi zorluk Dereceinin (Yüklenme Şiddeti) belirlenmesi ve elde edilen değerle antrenman ünite süresinin  (Yüklenme Hacmi) çarpılmasıyla antrenman ünitesi antrenman yükünün (İç Yüklenme) değerinin </a:t>
            </a:r>
            <a:r>
              <a:rPr sz="1200" dirty="0" err="1">
                <a:solidFill>
                  <a:srgbClr val="231F20"/>
                </a:solidFill>
                <a:latin typeface="+mj-lt"/>
                <a:cs typeface="HelveticaNeueLT Pro 45 Lt"/>
              </a:rPr>
              <a:t>belirlenmesi</a:t>
            </a:r>
            <a:r>
              <a:rPr sz="1200" dirty="0">
                <a:solidFill>
                  <a:srgbClr val="231F20"/>
                </a:solidFill>
                <a:latin typeface="+mj-lt"/>
                <a:cs typeface="HelveticaNeueLT Pro 45 Lt"/>
              </a:rPr>
              <a:t> </a:t>
            </a:r>
            <a:r>
              <a:rPr sz="1200" dirty="0" err="1" smtClean="0">
                <a:solidFill>
                  <a:srgbClr val="231F20"/>
                </a:solidFill>
                <a:latin typeface="+mj-lt"/>
                <a:cs typeface="HelveticaNeueLT Pro 45 Lt"/>
              </a:rPr>
              <a:t>görülmektedir</a:t>
            </a:r>
            <a:r>
              <a:rPr sz="1200" dirty="0" smtClean="0">
                <a:solidFill>
                  <a:srgbClr val="231F20"/>
                </a:solidFill>
                <a:latin typeface="+mj-lt"/>
                <a:cs typeface="HelveticaNeueLT Pro 45 Lt"/>
              </a:rPr>
              <a:t> </a:t>
            </a:r>
            <a:r>
              <a:rPr sz="1200" dirty="0">
                <a:solidFill>
                  <a:srgbClr val="231F20"/>
                </a:solidFill>
                <a:latin typeface="+mj-lt"/>
                <a:cs typeface="HelveticaNeueLT Pro 45 Lt"/>
              </a:rPr>
              <a:t>(Foster et al., 1998; Foster et al., 2001; Impellizzeri et al., 2004; Gamble, 2008; Kelly &amp; Coutts, </a:t>
            </a:r>
            <a:r>
              <a:rPr sz="1200" spc="5" dirty="0">
                <a:solidFill>
                  <a:srgbClr val="231F20"/>
                </a:solidFill>
                <a:latin typeface="+mj-lt"/>
                <a:cs typeface="HelveticaNeueLT Pro 45 Lt"/>
              </a:rPr>
              <a:t>2007;  </a:t>
            </a:r>
            <a:r>
              <a:rPr sz="1200" dirty="0">
                <a:solidFill>
                  <a:srgbClr val="231F20"/>
                </a:solidFill>
                <a:latin typeface="+mj-lt"/>
                <a:cs typeface="HelveticaNeueLT Pro 45 Lt"/>
              </a:rPr>
              <a:t>Abrantes et al., 2012; Lockie et al., 2012; Rodriguez-Marroyo et al., 2012; Comyns &amp; Flanagan, 2013; </a:t>
            </a:r>
            <a:r>
              <a:rPr sz="1200" spc="5" dirty="0">
                <a:solidFill>
                  <a:srgbClr val="231F20"/>
                </a:solidFill>
                <a:latin typeface="+mj-lt"/>
                <a:cs typeface="HelveticaNeueLT Pro 45 Lt"/>
              </a:rPr>
              <a:t>Açıkada  </a:t>
            </a:r>
            <a:r>
              <a:rPr sz="1200" dirty="0">
                <a:solidFill>
                  <a:srgbClr val="231F20"/>
                </a:solidFill>
                <a:latin typeface="+mj-lt"/>
                <a:cs typeface="HelveticaNeueLT Pro 45 Lt"/>
              </a:rPr>
              <a:t>ve ark.,</a:t>
            </a:r>
            <a:r>
              <a:rPr sz="1200" spc="50" dirty="0">
                <a:solidFill>
                  <a:srgbClr val="231F20"/>
                </a:solidFill>
                <a:latin typeface="+mj-lt"/>
                <a:cs typeface="HelveticaNeueLT Pro 45 Lt"/>
              </a:rPr>
              <a:t> </a:t>
            </a:r>
            <a:r>
              <a:rPr sz="1200" spc="5" dirty="0">
                <a:solidFill>
                  <a:srgbClr val="231F20"/>
                </a:solidFill>
                <a:latin typeface="+mj-lt"/>
                <a:cs typeface="HelveticaNeueLT Pro 45 Lt"/>
              </a:rPr>
              <a:t>2015).</a:t>
            </a:r>
            <a:endParaRPr sz="1200" dirty="0">
              <a:solidFill>
                <a:prstClr val="black"/>
              </a:solidFill>
              <a:latin typeface="+mj-lt"/>
              <a:cs typeface="HelveticaNeueLT Pro 45 Lt"/>
            </a:endParaRPr>
          </a:p>
        </p:txBody>
      </p:sp>
      <p:sp>
        <p:nvSpPr>
          <p:cNvPr id="16" name="object 13"/>
          <p:cNvSpPr/>
          <p:nvPr/>
        </p:nvSpPr>
        <p:spPr>
          <a:xfrm>
            <a:off x="5151321" y="575303"/>
            <a:ext cx="1961514" cy="626745"/>
          </a:xfrm>
          <a:custGeom>
            <a:avLst/>
            <a:gdLst/>
            <a:ahLst/>
            <a:cxnLst/>
            <a:rect l="l" t="t" r="r" b="b"/>
            <a:pathLst>
              <a:path w="1961514" h="626745">
                <a:moveTo>
                  <a:pt x="1648206" y="0"/>
                </a:moveTo>
                <a:lnTo>
                  <a:pt x="1648206" y="60185"/>
                </a:lnTo>
                <a:lnTo>
                  <a:pt x="0" y="60185"/>
                </a:lnTo>
                <a:lnTo>
                  <a:pt x="0" y="566178"/>
                </a:lnTo>
                <a:lnTo>
                  <a:pt x="1648206" y="566178"/>
                </a:lnTo>
                <a:lnTo>
                  <a:pt x="1648206" y="626364"/>
                </a:lnTo>
                <a:lnTo>
                  <a:pt x="1961388" y="313182"/>
                </a:lnTo>
                <a:lnTo>
                  <a:pt x="1648206" y="0"/>
                </a:lnTo>
                <a:close/>
              </a:path>
            </a:pathLst>
          </a:custGeom>
          <a:solidFill>
            <a:srgbClr val="D9D9D9"/>
          </a:solidFill>
        </p:spPr>
        <p:txBody>
          <a:bodyPr wrap="square" lIns="0" tIns="0" rIns="0" bIns="0" rtlCol="0"/>
          <a:lstStyle/>
          <a:p>
            <a:endParaRPr sz="3600">
              <a:solidFill>
                <a:prstClr val="black"/>
              </a:solidFill>
              <a:latin typeface="+mj-lt"/>
            </a:endParaRPr>
          </a:p>
        </p:txBody>
      </p:sp>
      <p:sp>
        <p:nvSpPr>
          <p:cNvPr id="17" name="object 14"/>
          <p:cNvSpPr/>
          <p:nvPr/>
        </p:nvSpPr>
        <p:spPr>
          <a:xfrm>
            <a:off x="5151321" y="587397"/>
            <a:ext cx="1961514" cy="626745"/>
          </a:xfrm>
          <a:custGeom>
            <a:avLst/>
            <a:gdLst/>
            <a:ahLst/>
            <a:cxnLst/>
            <a:rect l="l" t="t" r="r" b="b"/>
            <a:pathLst>
              <a:path w="1961514" h="626745">
                <a:moveTo>
                  <a:pt x="0" y="60185"/>
                </a:moveTo>
                <a:lnTo>
                  <a:pt x="1648206" y="60185"/>
                </a:lnTo>
                <a:lnTo>
                  <a:pt x="1648206" y="0"/>
                </a:lnTo>
                <a:lnTo>
                  <a:pt x="1961388" y="313182"/>
                </a:lnTo>
                <a:lnTo>
                  <a:pt x="1648206" y="626364"/>
                </a:lnTo>
                <a:lnTo>
                  <a:pt x="1648206" y="566191"/>
                </a:lnTo>
                <a:lnTo>
                  <a:pt x="0" y="566191"/>
                </a:lnTo>
                <a:lnTo>
                  <a:pt x="0" y="60185"/>
                </a:lnTo>
                <a:close/>
              </a:path>
            </a:pathLst>
          </a:custGeom>
          <a:ln w="12192">
            <a:solidFill>
              <a:srgbClr val="385622"/>
            </a:solidFill>
          </a:ln>
        </p:spPr>
        <p:txBody>
          <a:bodyPr wrap="square" lIns="0" tIns="0" rIns="0" bIns="0" rtlCol="0"/>
          <a:lstStyle/>
          <a:p>
            <a:endParaRPr sz="3600">
              <a:solidFill>
                <a:prstClr val="black"/>
              </a:solidFill>
              <a:latin typeface="+mj-lt"/>
            </a:endParaRPr>
          </a:p>
        </p:txBody>
      </p:sp>
      <p:sp>
        <p:nvSpPr>
          <p:cNvPr id="18" name="object 15"/>
          <p:cNvSpPr txBox="1"/>
          <p:nvPr/>
        </p:nvSpPr>
        <p:spPr>
          <a:xfrm>
            <a:off x="5151320" y="700990"/>
            <a:ext cx="1669701" cy="443711"/>
          </a:xfrm>
          <a:prstGeom prst="rect">
            <a:avLst/>
          </a:prstGeom>
        </p:spPr>
        <p:txBody>
          <a:bodyPr vert="horz" wrap="square" lIns="0" tIns="12700" rIns="0" bIns="0" rtlCol="0">
            <a:spAutoFit/>
          </a:bodyPr>
          <a:lstStyle/>
          <a:p>
            <a:pPr marL="635" algn="ctr">
              <a:spcBef>
                <a:spcPts val="100"/>
              </a:spcBef>
            </a:pPr>
            <a:r>
              <a:rPr sz="1400" b="1" spc="10" dirty="0">
                <a:solidFill>
                  <a:prstClr val="black"/>
                </a:solidFill>
                <a:latin typeface="+mj-lt"/>
                <a:cs typeface="Arial"/>
              </a:rPr>
              <a:t>Antrenman</a:t>
            </a:r>
            <a:endParaRPr sz="1400" dirty="0">
              <a:solidFill>
                <a:prstClr val="black"/>
              </a:solidFill>
              <a:latin typeface="+mj-lt"/>
              <a:cs typeface="Arial"/>
            </a:endParaRPr>
          </a:p>
          <a:p>
            <a:pPr algn="ctr"/>
            <a:r>
              <a:rPr sz="1400" b="1" dirty="0">
                <a:solidFill>
                  <a:prstClr val="black"/>
                </a:solidFill>
                <a:latin typeface="+mj-lt"/>
                <a:cs typeface="Century Gothic"/>
              </a:rPr>
              <a:t>Yükü</a:t>
            </a:r>
            <a:r>
              <a:rPr sz="1400" b="1" spc="-45" dirty="0">
                <a:solidFill>
                  <a:prstClr val="black"/>
                </a:solidFill>
                <a:latin typeface="+mj-lt"/>
                <a:cs typeface="Century Gothic"/>
              </a:rPr>
              <a:t> </a:t>
            </a:r>
            <a:r>
              <a:rPr sz="1400" b="1" spc="-5" dirty="0">
                <a:solidFill>
                  <a:prstClr val="black"/>
                </a:solidFill>
                <a:latin typeface="+mj-lt"/>
                <a:cs typeface="Century Gothic"/>
              </a:rPr>
              <a:t>Hesaplanması</a:t>
            </a:r>
            <a:endParaRPr sz="1400" dirty="0">
              <a:solidFill>
                <a:prstClr val="black"/>
              </a:solidFill>
              <a:latin typeface="+mj-lt"/>
              <a:cs typeface="Century Gothic"/>
            </a:endParaRPr>
          </a:p>
        </p:txBody>
      </p:sp>
      <p:sp>
        <p:nvSpPr>
          <p:cNvPr id="19" name="object 16"/>
          <p:cNvSpPr txBox="1"/>
          <p:nvPr/>
        </p:nvSpPr>
        <p:spPr>
          <a:xfrm>
            <a:off x="7216361" y="596485"/>
            <a:ext cx="1778635" cy="836768"/>
          </a:xfrm>
          <a:prstGeom prst="rect">
            <a:avLst/>
          </a:prstGeom>
          <a:solidFill>
            <a:srgbClr val="D9D9D9"/>
          </a:solidFill>
          <a:ln w="12192">
            <a:solidFill>
              <a:srgbClr val="385622"/>
            </a:solidFill>
          </a:ln>
        </p:spPr>
        <p:txBody>
          <a:bodyPr vert="horz" wrap="square" lIns="0" tIns="5715" rIns="0" bIns="0" rtlCol="0">
            <a:spAutoFit/>
          </a:bodyPr>
          <a:lstStyle/>
          <a:p>
            <a:pPr>
              <a:spcBef>
                <a:spcPts val="45"/>
              </a:spcBef>
            </a:pPr>
            <a:endParaRPr sz="1200" dirty="0">
              <a:solidFill>
                <a:prstClr val="black"/>
              </a:solidFill>
              <a:latin typeface="+mj-lt"/>
              <a:cs typeface="Times New Roman"/>
            </a:endParaRPr>
          </a:p>
          <a:p>
            <a:pPr marL="479425" marR="125095" indent="-347980" algn="ctr"/>
            <a:r>
              <a:rPr sz="1400" spc="-20" dirty="0">
                <a:solidFill>
                  <a:prstClr val="black"/>
                </a:solidFill>
                <a:latin typeface="+mj-lt"/>
                <a:cs typeface="Century Gothic"/>
              </a:rPr>
              <a:t>Her </a:t>
            </a:r>
            <a:r>
              <a:rPr sz="1400" spc="-65" dirty="0" err="1" smtClean="0">
                <a:solidFill>
                  <a:prstClr val="black"/>
                </a:solidFill>
                <a:latin typeface="+mj-lt"/>
                <a:cs typeface="Century Gothic"/>
              </a:rPr>
              <a:t>Antrenman</a:t>
            </a:r>
            <a:r>
              <a:rPr lang="tr-TR" sz="1400" spc="-65" dirty="0">
                <a:solidFill>
                  <a:prstClr val="black"/>
                </a:solidFill>
                <a:latin typeface="+mj-lt"/>
                <a:cs typeface="Century Gothic"/>
              </a:rPr>
              <a:t> </a:t>
            </a:r>
            <a:r>
              <a:rPr sz="1400" dirty="0" err="1" smtClean="0">
                <a:solidFill>
                  <a:prstClr val="black"/>
                </a:solidFill>
                <a:latin typeface="+mj-lt"/>
                <a:cs typeface="Century Gothic"/>
              </a:rPr>
              <a:t>Ünitesi</a:t>
            </a:r>
            <a:r>
              <a:rPr sz="1400" dirty="0" smtClean="0">
                <a:solidFill>
                  <a:prstClr val="black"/>
                </a:solidFill>
                <a:latin typeface="+mj-lt"/>
                <a:cs typeface="Century Gothic"/>
              </a:rPr>
              <a:t> </a:t>
            </a:r>
            <a:r>
              <a:rPr sz="1400" dirty="0">
                <a:solidFill>
                  <a:prstClr val="black"/>
                </a:solidFill>
                <a:latin typeface="+mj-lt"/>
                <a:cs typeface="Century Gothic"/>
              </a:rPr>
              <a:t>Zorluk  </a:t>
            </a:r>
            <a:r>
              <a:rPr sz="1400" spc="-45" dirty="0">
                <a:solidFill>
                  <a:prstClr val="black"/>
                </a:solidFill>
                <a:latin typeface="+mj-lt"/>
                <a:cs typeface="Century Gothic"/>
              </a:rPr>
              <a:t>Derecesi</a:t>
            </a:r>
            <a:r>
              <a:rPr sz="1400" spc="30" dirty="0">
                <a:solidFill>
                  <a:prstClr val="black"/>
                </a:solidFill>
                <a:latin typeface="+mj-lt"/>
                <a:cs typeface="Century Gothic"/>
              </a:rPr>
              <a:t> </a:t>
            </a:r>
            <a:r>
              <a:rPr sz="1400" spc="5" dirty="0">
                <a:solidFill>
                  <a:prstClr val="black"/>
                </a:solidFill>
                <a:latin typeface="+mj-lt"/>
                <a:cs typeface="Century Gothic"/>
              </a:rPr>
              <a:t>(sRPE)</a:t>
            </a:r>
            <a:endParaRPr sz="1400" dirty="0">
              <a:solidFill>
                <a:prstClr val="black"/>
              </a:solidFill>
              <a:latin typeface="+mj-lt"/>
              <a:cs typeface="Century Gothic"/>
            </a:endParaRPr>
          </a:p>
        </p:txBody>
      </p:sp>
      <p:sp>
        <p:nvSpPr>
          <p:cNvPr id="20" name="object 17"/>
          <p:cNvSpPr txBox="1"/>
          <p:nvPr/>
        </p:nvSpPr>
        <p:spPr>
          <a:xfrm>
            <a:off x="9083625" y="787891"/>
            <a:ext cx="95250" cy="228268"/>
          </a:xfrm>
          <a:prstGeom prst="rect">
            <a:avLst/>
          </a:prstGeom>
        </p:spPr>
        <p:txBody>
          <a:bodyPr vert="horz" wrap="square" lIns="0" tIns="12700" rIns="0" bIns="0" rtlCol="0">
            <a:spAutoFit/>
          </a:bodyPr>
          <a:lstStyle/>
          <a:p>
            <a:pPr marL="12700">
              <a:spcBef>
                <a:spcPts val="100"/>
              </a:spcBef>
            </a:pPr>
            <a:r>
              <a:rPr sz="1400" spc="-55" dirty="0">
                <a:solidFill>
                  <a:prstClr val="black"/>
                </a:solidFill>
                <a:latin typeface="+mj-lt"/>
                <a:cs typeface="Arial"/>
              </a:rPr>
              <a:t>X</a:t>
            </a:r>
            <a:endParaRPr sz="1400" dirty="0">
              <a:solidFill>
                <a:prstClr val="black"/>
              </a:solidFill>
              <a:latin typeface="+mj-lt"/>
              <a:cs typeface="Arial"/>
            </a:endParaRPr>
          </a:p>
        </p:txBody>
      </p:sp>
      <p:sp>
        <p:nvSpPr>
          <p:cNvPr id="21" name="object 18"/>
          <p:cNvSpPr txBox="1"/>
          <p:nvPr/>
        </p:nvSpPr>
        <p:spPr>
          <a:xfrm>
            <a:off x="9390334" y="587397"/>
            <a:ext cx="2401332" cy="586058"/>
          </a:xfrm>
          <a:prstGeom prst="rect">
            <a:avLst/>
          </a:prstGeom>
          <a:solidFill>
            <a:srgbClr val="D9D9D9"/>
          </a:solidFill>
          <a:ln w="12192">
            <a:solidFill>
              <a:srgbClr val="385622"/>
            </a:solidFill>
          </a:ln>
        </p:spPr>
        <p:txBody>
          <a:bodyPr vert="horz" wrap="square" lIns="0" tIns="1270" rIns="0" bIns="0" rtlCol="0">
            <a:spAutoFit/>
          </a:bodyPr>
          <a:lstStyle/>
          <a:p>
            <a:pPr>
              <a:spcBef>
                <a:spcPts val="10"/>
              </a:spcBef>
            </a:pPr>
            <a:endParaRPr sz="2400" dirty="0">
              <a:solidFill>
                <a:prstClr val="black"/>
              </a:solidFill>
              <a:latin typeface="+mj-lt"/>
              <a:cs typeface="Times New Roman"/>
            </a:endParaRPr>
          </a:p>
          <a:p>
            <a:pPr marL="130810"/>
            <a:r>
              <a:rPr sz="1400" spc="-65" dirty="0">
                <a:solidFill>
                  <a:prstClr val="black"/>
                </a:solidFill>
                <a:latin typeface="+mj-lt"/>
                <a:cs typeface="Century Gothic"/>
              </a:rPr>
              <a:t>Antrenman </a:t>
            </a:r>
            <a:r>
              <a:rPr sz="1400" dirty="0">
                <a:solidFill>
                  <a:prstClr val="black"/>
                </a:solidFill>
                <a:latin typeface="+mj-lt"/>
                <a:cs typeface="Century Gothic"/>
              </a:rPr>
              <a:t>Ünitesi </a:t>
            </a:r>
            <a:r>
              <a:rPr sz="1400" spc="15" dirty="0">
                <a:solidFill>
                  <a:prstClr val="black"/>
                </a:solidFill>
                <a:latin typeface="+mj-lt"/>
                <a:cs typeface="Century Gothic"/>
              </a:rPr>
              <a:t>Süresi</a:t>
            </a:r>
            <a:r>
              <a:rPr sz="1400" spc="-120" dirty="0">
                <a:solidFill>
                  <a:prstClr val="black"/>
                </a:solidFill>
                <a:latin typeface="+mj-lt"/>
                <a:cs typeface="Century Gothic"/>
              </a:rPr>
              <a:t> </a:t>
            </a:r>
            <a:r>
              <a:rPr sz="1400" spc="-75" dirty="0">
                <a:solidFill>
                  <a:prstClr val="black"/>
                </a:solidFill>
                <a:latin typeface="+mj-lt"/>
                <a:cs typeface="Century Gothic"/>
              </a:rPr>
              <a:t>(dk)</a:t>
            </a:r>
            <a:endParaRPr sz="1400" dirty="0">
              <a:solidFill>
                <a:prstClr val="black"/>
              </a:solidFill>
              <a:latin typeface="+mj-lt"/>
              <a:cs typeface="Century Gothic"/>
            </a:endParaRPr>
          </a:p>
        </p:txBody>
      </p:sp>
      <p:pic>
        <p:nvPicPr>
          <p:cNvPr id="22" name="Resim 21"/>
          <p:cNvPicPr>
            <a:picLocks noChangeAspect="1"/>
          </p:cNvPicPr>
          <p:nvPr/>
        </p:nvPicPr>
        <p:blipFill>
          <a:blip r:embed="rId2"/>
          <a:stretch>
            <a:fillRect/>
          </a:stretch>
        </p:blipFill>
        <p:spPr>
          <a:xfrm>
            <a:off x="4435522" y="3146441"/>
            <a:ext cx="7429087" cy="3409950"/>
          </a:xfrm>
          <a:prstGeom prst="rect">
            <a:avLst/>
          </a:prstGeom>
        </p:spPr>
      </p:pic>
    </p:spTree>
    <p:extLst>
      <p:ext uri="{BB962C8B-B14F-4D97-AF65-F5344CB8AC3E}">
        <p14:creationId xmlns:p14="http://schemas.microsoft.com/office/powerpoint/2010/main" val="66073394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81200" y="274638"/>
            <a:ext cx="8229600" cy="922114"/>
          </a:xfrm>
        </p:spPr>
        <p:txBody>
          <a:bodyPr>
            <a:normAutofit fontScale="90000"/>
          </a:bodyPr>
          <a:lstStyle/>
          <a:p>
            <a:r>
              <a:rPr lang="tr-TR" b="1" dirty="0" smtClean="0"/>
              <a:t/>
            </a:r>
            <a:br>
              <a:rPr lang="tr-TR" b="1" dirty="0" smtClean="0"/>
            </a:br>
            <a:r>
              <a:rPr lang="tr-TR" b="1" dirty="0" smtClean="0">
                <a:solidFill>
                  <a:srgbClr val="FF0000"/>
                </a:solidFill>
              </a:rPr>
              <a:t>YÜKLENME </a:t>
            </a:r>
            <a:r>
              <a:rPr lang="tr-TR" b="1" dirty="0">
                <a:solidFill>
                  <a:srgbClr val="FF0000"/>
                </a:solidFill>
              </a:rPr>
              <a:t>SIKLIĞI</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2480030" y="1464859"/>
            <a:ext cx="8915400" cy="5222544"/>
          </a:xfrm>
        </p:spPr>
        <p:txBody>
          <a:bodyPr>
            <a:normAutofit fontScale="25000" lnSpcReduction="20000"/>
          </a:bodyPr>
          <a:lstStyle/>
          <a:p>
            <a:pPr algn="just">
              <a:lnSpc>
                <a:spcPct val="170000"/>
              </a:lnSpc>
            </a:pPr>
            <a:r>
              <a:rPr lang="tr-TR" sz="8000" dirty="0"/>
              <a:t>Yapılan antrenman yüklenme ve dinlenme safhaları arasındaki zamansal ilişkisidir. Frekans olarak ta adlandırılır. Haftalık antrenman sayısını , antrenmanlarla dinlenme ilişkisine göre antrenmanlar arası sıklığı belirtir.</a:t>
            </a:r>
          </a:p>
          <a:p>
            <a:pPr algn="just">
              <a:lnSpc>
                <a:spcPct val="170000"/>
              </a:lnSpc>
              <a:buNone/>
            </a:pPr>
            <a:r>
              <a:rPr lang="tr-TR" sz="8000" dirty="0"/>
              <a:t>        ( Çocuklarda 3-5,gençlerde 5-10 büyüklerde 10 ve daha yukarısı olabilir.)</a:t>
            </a:r>
          </a:p>
          <a:p>
            <a:pPr algn="just">
              <a:lnSpc>
                <a:spcPct val="170000"/>
              </a:lnSpc>
              <a:buNone/>
            </a:pPr>
            <a:r>
              <a:rPr lang="tr-TR" sz="8000" dirty="0"/>
              <a:t>	Dayanıklılık antrenmanlarında yüklenme süresi kadar (1:1) veya yarısı kadar (1:05) dinlenme sağlamak yeterli görülmektedir. </a:t>
            </a:r>
          </a:p>
          <a:p>
            <a:pPr algn="just">
              <a:lnSpc>
                <a:spcPct val="170000"/>
              </a:lnSpc>
              <a:buNone/>
            </a:pPr>
            <a:r>
              <a:rPr lang="tr-TR" sz="8000" dirty="0"/>
              <a:t>	</a:t>
            </a:r>
            <a:r>
              <a:rPr lang="tr-TR" sz="8000" dirty="0" err="1"/>
              <a:t>İnterval</a:t>
            </a:r>
            <a:r>
              <a:rPr lang="tr-TR" sz="8000" dirty="0"/>
              <a:t> antrenmanlarda kalp atım hızının 120'ini altına inmesi yeni bir yüklenme için kriter kabul edilmektedir. </a:t>
            </a:r>
          </a:p>
          <a:p>
            <a:pPr algn="just">
              <a:lnSpc>
                <a:spcPct val="170000"/>
              </a:lnSpc>
              <a:buNone/>
            </a:pPr>
            <a:r>
              <a:rPr lang="tr-TR" sz="8000" dirty="0"/>
              <a:t>	Sürat antrenmanlarında  en </a:t>
            </a:r>
            <a:r>
              <a:rPr lang="tr-TR" sz="8000" dirty="0" err="1"/>
              <a:t>azyüklenme</a:t>
            </a:r>
            <a:r>
              <a:rPr lang="tr-TR" sz="8000" dirty="0"/>
              <a:t> süresi kadar dinlenme (1:1) ‘den (1:6) ‘ ya kadar verilir.</a:t>
            </a:r>
          </a:p>
          <a:p>
            <a:pPr algn="just">
              <a:lnSpc>
                <a:spcPct val="170000"/>
              </a:lnSpc>
              <a:buNone/>
            </a:pPr>
            <a:r>
              <a:rPr lang="tr-TR" sz="8000" dirty="0"/>
              <a:t>	</a:t>
            </a:r>
            <a:endParaRPr lang="tr-TR" dirty="0"/>
          </a:p>
        </p:txBody>
      </p:sp>
    </p:spTree>
    <p:extLst>
      <p:ext uri="{BB962C8B-B14F-4D97-AF65-F5344CB8AC3E}">
        <p14:creationId xmlns:p14="http://schemas.microsoft.com/office/powerpoint/2010/main" val="151254464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rPr>
              <a:t>YÜKLENME SIKLIĞI</a:t>
            </a:r>
            <a:endParaRPr lang="tr-TR" dirty="0"/>
          </a:p>
        </p:txBody>
      </p:sp>
      <p:sp>
        <p:nvSpPr>
          <p:cNvPr id="3" name="2 İçerik Yer Tutucusu"/>
          <p:cNvSpPr>
            <a:spLocks noGrp="1"/>
          </p:cNvSpPr>
          <p:nvPr>
            <p:ph idx="1"/>
          </p:nvPr>
        </p:nvSpPr>
        <p:spPr>
          <a:xfrm>
            <a:off x="2589212" y="1624084"/>
            <a:ext cx="8915400" cy="4287138"/>
          </a:xfrm>
        </p:spPr>
        <p:txBody>
          <a:bodyPr>
            <a:normAutofit fontScale="77500" lnSpcReduction="20000"/>
          </a:bodyPr>
          <a:lstStyle/>
          <a:p>
            <a:pPr algn="just">
              <a:lnSpc>
                <a:spcPct val="170000"/>
              </a:lnSpc>
              <a:buNone/>
            </a:pPr>
            <a:r>
              <a:rPr lang="tr-TR" sz="3200" dirty="0"/>
              <a:t>		Kuvvet antrenmanlarında ise yüklenmenin süresi kadar veya iki katı (l:1 veya 1:2) dinlenme verilmesi uygun görülmektedir. </a:t>
            </a:r>
          </a:p>
          <a:p>
            <a:pPr algn="just">
              <a:lnSpc>
                <a:spcPct val="170000"/>
              </a:lnSpc>
              <a:buNone/>
            </a:pPr>
            <a:r>
              <a:rPr lang="tr-TR" sz="3200" dirty="0"/>
              <a:t>		Yüklenmenin şiddeti ve süresi ne kadar yüksekse dinlenmede o derece yüksek süreli olmalıdır. Aksi takdirde yorgunluk giderilemez, performans gelişimi durur ve </a:t>
            </a:r>
            <a:r>
              <a:rPr lang="tr-TR" sz="3200" dirty="0" err="1"/>
              <a:t>sürantrenman</a:t>
            </a:r>
            <a:r>
              <a:rPr lang="tr-TR" sz="3200" dirty="0"/>
              <a:t> gelişir.</a:t>
            </a:r>
          </a:p>
          <a:p>
            <a:endParaRPr lang="tr-TR" dirty="0"/>
          </a:p>
        </p:txBody>
      </p:sp>
    </p:spTree>
    <p:extLst>
      <p:ext uri="{BB962C8B-B14F-4D97-AF65-F5344CB8AC3E}">
        <p14:creationId xmlns:p14="http://schemas.microsoft.com/office/powerpoint/2010/main" val="378606979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81200" y="274638"/>
            <a:ext cx="8229600" cy="778098"/>
          </a:xfrm>
        </p:spPr>
        <p:txBody>
          <a:bodyPr>
            <a:normAutofit fontScale="90000"/>
          </a:bodyPr>
          <a:lstStyle/>
          <a:p>
            <a:r>
              <a:rPr lang="tr-TR" b="1" dirty="0">
                <a:solidFill>
                  <a:srgbClr val="FF0000"/>
                </a:solidFill>
              </a:rPr>
              <a:t>YÜKLENMENİN SÜRESİ</a:t>
            </a:r>
            <a:r>
              <a:rPr lang="tr-TR" dirty="0"/>
              <a:t/>
            </a:r>
            <a:br>
              <a:rPr lang="tr-TR" dirty="0"/>
            </a:br>
            <a:endParaRPr lang="tr-TR" dirty="0"/>
          </a:p>
        </p:txBody>
      </p:sp>
      <p:sp>
        <p:nvSpPr>
          <p:cNvPr id="3" name="İçerik Yer Tutucusu 2"/>
          <p:cNvSpPr>
            <a:spLocks noGrp="1"/>
          </p:cNvSpPr>
          <p:nvPr>
            <p:ph idx="1"/>
          </p:nvPr>
        </p:nvSpPr>
        <p:spPr>
          <a:xfrm>
            <a:off x="1981199" y="1556793"/>
            <a:ext cx="8732293" cy="4569371"/>
          </a:xfrm>
        </p:spPr>
        <p:txBody>
          <a:bodyPr>
            <a:normAutofit/>
          </a:bodyPr>
          <a:lstStyle/>
          <a:p>
            <a:pPr algn="just">
              <a:lnSpc>
                <a:spcPct val="150000"/>
              </a:lnSpc>
            </a:pPr>
            <a:r>
              <a:rPr lang="tr-TR" dirty="0" smtClean="0"/>
              <a:t>Yüklenmenin </a:t>
            </a:r>
            <a:r>
              <a:rPr lang="tr-TR" dirty="0"/>
              <a:t>antrenmandaki uygulandığı süredir. Kondisyonun daha üst düzeye çıkarılması için önemli bir </a:t>
            </a:r>
            <a:r>
              <a:rPr lang="tr-TR" dirty="0" smtClean="0"/>
              <a:t>özelliktir.</a:t>
            </a:r>
          </a:p>
          <a:p>
            <a:pPr algn="just">
              <a:lnSpc>
                <a:spcPct val="150000"/>
              </a:lnSpc>
            </a:pPr>
            <a:r>
              <a:rPr lang="tr-TR" dirty="0" smtClean="0"/>
              <a:t>Dayanıklılık </a:t>
            </a:r>
            <a:r>
              <a:rPr lang="tr-TR" dirty="0"/>
              <a:t>çalışmalarında minimum sürenin 30 dakika, kuvvet, sürat ve çabuk kuvvet çalışmalarında ise sürenin maksimum </a:t>
            </a:r>
            <a:r>
              <a:rPr lang="tr-TR" dirty="0" smtClean="0"/>
              <a:t>sınırı </a:t>
            </a:r>
            <a:r>
              <a:rPr lang="tr-TR" dirty="0"/>
              <a:t>aşan, zorlayan, bitkinlik oluşturan ve maksimal dayanma sınırını aşan bir şekilde planlanmamasını zorunlu kılmaktadır.</a:t>
            </a:r>
          </a:p>
          <a:p>
            <a:endParaRPr lang="tr-TR" dirty="0"/>
          </a:p>
        </p:txBody>
      </p:sp>
    </p:spTree>
    <p:extLst>
      <p:ext uri="{BB962C8B-B14F-4D97-AF65-F5344CB8AC3E}">
        <p14:creationId xmlns:p14="http://schemas.microsoft.com/office/powerpoint/2010/main" val="134635152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81200" y="274638"/>
            <a:ext cx="8229600" cy="778098"/>
          </a:xfrm>
        </p:spPr>
        <p:txBody>
          <a:bodyPr>
            <a:normAutofit fontScale="90000"/>
          </a:bodyPr>
          <a:lstStyle/>
          <a:p>
            <a:r>
              <a:rPr lang="tr-TR" b="1" dirty="0">
                <a:solidFill>
                  <a:srgbClr val="FF0000"/>
                </a:solidFill>
              </a:rPr>
              <a:t>YÜKLENMENİN SÜRESİ</a:t>
            </a:r>
            <a:r>
              <a:rPr lang="tr-TR" dirty="0"/>
              <a:t/>
            </a:r>
            <a:br>
              <a:rPr lang="tr-TR" dirty="0"/>
            </a:br>
            <a:endParaRPr lang="tr-TR" dirty="0"/>
          </a:p>
        </p:txBody>
      </p:sp>
      <p:sp>
        <p:nvSpPr>
          <p:cNvPr id="3" name="İçerik Yer Tutucusu 2"/>
          <p:cNvSpPr>
            <a:spLocks noGrp="1"/>
          </p:cNvSpPr>
          <p:nvPr>
            <p:ph idx="1"/>
          </p:nvPr>
        </p:nvSpPr>
        <p:spPr>
          <a:xfrm>
            <a:off x="1981200" y="1484784"/>
            <a:ext cx="8229600" cy="4968552"/>
          </a:xfrm>
        </p:spPr>
        <p:txBody>
          <a:bodyPr>
            <a:normAutofit/>
          </a:bodyPr>
          <a:lstStyle/>
          <a:p>
            <a:pPr lvl="0" algn="just">
              <a:lnSpc>
                <a:spcPct val="170000"/>
              </a:lnSpc>
            </a:pPr>
            <a:r>
              <a:rPr lang="tr-TR" sz="1400" dirty="0"/>
              <a:t>Yüklenmenin süresi ile kastedilen bir yüklenme veya yüklenme seviyesinin (koşma) etkili süresi kastedilir. Yüklenme süresinin uzunluğu antrenman hedefine ve şekline göre değişir. Diğer yüklenme unsurlarına göre bu yüklenme süresiyle antrenman çok yönlülüğünün ölçüsü belirlenebilir. Depar ve sürat antrenmanlarında yüklenme süresi daha kısadır. Kısa </a:t>
            </a:r>
            <a:r>
              <a:rPr lang="tr-TR" sz="1400" dirty="0" err="1"/>
              <a:t>kontraksiyon</a:t>
            </a:r>
            <a:r>
              <a:rPr lang="tr-TR" sz="1400" dirty="0"/>
              <a:t> (kasılma) süresi ve yüksek hareket frekansı gerektiren bir sürat antrenmanı yorucu bir ortamdan uzak olmalıdır. Etkili bir dayanıklılık ant­renmanı için uzun bir yüklenme süresi gereklidir. Alt değer olarak dayanıklılık antrenmanında ise bu süre 20 sn ile 3 </a:t>
            </a:r>
            <a:r>
              <a:rPr lang="tr-TR" sz="1400" dirty="0" err="1"/>
              <a:t>dk</a:t>
            </a:r>
            <a:r>
              <a:rPr lang="tr-TR" sz="1400" dirty="0"/>
              <a:t>.</a:t>
            </a:r>
            <a:r>
              <a:rPr lang="tr-TR" sz="1400" dirty="0" err="1"/>
              <a:t>lık</a:t>
            </a:r>
            <a:r>
              <a:rPr lang="tr-TR" sz="1400" dirty="0"/>
              <a:t> süreler halinde artırılmalıdır. Yüklenme sıklığı ile yüklenme zamanının birbirine yakınlığı ve yüklenme ile dinlenme arasındaki bağlantı kastedilmektedir. Yüklenme sıklığı, yüklenme şiddeti ve süresine bağlıdır. Yüklenme dinlenme ve uyum süreçlerinde bu önemli bir kuralı oluşturur. Ar tan yüklenme şiddeti ile dinlenme süresi de artar; kural olarak şunlar geçerlidir. </a:t>
            </a:r>
          </a:p>
          <a:p>
            <a:pPr lvl="0" algn="just">
              <a:lnSpc>
                <a:spcPct val="170000"/>
              </a:lnSpc>
            </a:pPr>
            <a:r>
              <a:rPr lang="tr-TR" sz="1400" dirty="0"/>
              <a:t>Maksimal gücün depar gücünün ve süratin toparlanması için dinlenme süresinin tam verilmesi.</a:t>
            </a:r>
          </a:p>
          <a:p>
            <a:pPr lvl="0" algn="just">
              <a:lnSpc>
                <a:spcPct val="170000"/>
              </a:lnSpc>
            </a:pPr>
            <a:r>
              <a:rPr lang="tr-TR" sz="1400" dirty="0"/>
              <a:t>Sürat dayanıklılığı ve güç dayanıklılığı için dinlenme sürelerinin yarım dinlenme verilmesi.</a:t>
            </a:r>
          </a:p>
          <a:p>
            <a:pPr algn="just">
              <a:lnSpc>
                <a:spcPct val="170000"/>
              </a:lnSpc>
            </a:pPr>
            <a:endParaRPr lang="tr-TR" sz="1400" dirty="0"/>
          </a:p>
          <a:p>
            <a:pPr algn="just">
              <a:lnSpc>
                <a:spcPct val="170000"/>
              </a:lnSpc>
            </a:pPr>
            <a:endParaRPr lang="tr-TR" sz="1400" dirty="0"/>
          </a:p>
        </p:txBody>
      </p:sp>
    </p:spTree>
    <p:extLst>
      <p:ext uri="{BB962C8B-B14F-4D97-AF65-F5344CB8AC3E}">
        <p14:creationId xmlns:p14="http://schemas.microsoft.com/office/powerpoint/2010/main" val="401953590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81200" y="274638"/>
            <a:ext cx="8229600" cy="778098"/>
          </a:xfrm>
        </p:spPr>
        <p:txBody>
          <a:bodyPr>
            <a:normAutofit fontScale="90000"/>
          </a:bodyPr>
          <a:lstStyle/>
          <a:p>
            <a:r>
              <a:rPr lang="tr-TR" b="1" dirty="0">
                <a:solidFill>
                  <a:srgbClr val="FF0000"/>
                </a:solidFill>
              </a:rPr>
              <a:t>YÜKLENMENİN KAPSAMI</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1981200" y="1340768"/>
            <a:ext cx="8229600" cy="5256584"/>
          </a:xfrm>
        </p:spPr>
        <p:txBody>
          <a:bodyPr>
            <a:noAutofit/>
          </a:bodyPr>
          <a:lstStyle/>
          <a:p>
            <a:pPr algn="just">
              <a:lnSpc>
                <a:spcPct val="170000"/>
              </a:lnSpc>
            </a:pPr>
            <a:r>
              <a:rPr lang="tr-TR" sz="1500" dirty="0"/>
              <a:t>Yüklemenin kapsamı, bir antrenmandaki tüm yüklenmenin süresini ve tekrar sayılarını içermektedir. Örneğin bir ünite antrenmanda 50 </a:t>
            </a:r>
            <a:r>
              <a:rPr lang="tr-TR" sz="1500" dirty="0" err="1"/>
              <a:t>kg.lık</a:t>
            </a:r>
            <a:r>
              <a:rPr lang="tr-TR" sz="1500" dirty="0"/>
              <a:t> ağırlığı 20 defa kaldırıyorsak, yüklemenin kapsamı 50x20 =1 tondur. Sürat antrenmanlarında 100 metrelik mesafe 10 kez koşuluyor- ise 10x100=1 </a:t>
            </a:r>
            <a:r>
              <a:rPr lang="tr-TR" sz="1500" dirty="0" err="1"/>
              <a:t>km.dir</a:t>
            </a:r>
            <a:r>
              <a:rPr lang="tr-TR" sz="1500" dirty="0"/>
              <a:t>.</a:t>
            </a:r>
          </a:p>
          <a:p>
            <a:pPr algn="just">
              <a:lnSpc>
                <a:spcPct val="170000"/>
              </a:lnSpc>
            </a:pPr>
            <a:r>
              <a:rPr lang="tr-TR" sz="1500" dirty="0"/>
              <a:t>Yüklenme kapsamı olarak kastedilen tüm yüklenmelerin antrenman esnasında süresi ve tekrarlarıdır. Yüklenme kapsamı, dayanıklılık çalışmalarında mesafe veya bir mesafeyi kat etmek için geçen süre olarak </a:t>
            </a:r>
            <a:r>
              <a:rPr lang="tr-TR" sz="1500" dirty="0" err="1"/>
              <a:t>birimlendirilebilir</a:t>
            </a:r>
            <a:r>
              <a:rPr lang="tr-TR" sz="1500" dirty="0"/>
              <a:t>. Kuvvet ve güç antrenmanında yüklenme kapsamının birimi olarak şahsi veya seri çalışmalarda kaldırılan yükün toplamı kuvvet dayanıklılığı alıştırmalarında ise yüklenme sırasında tekrarlanan hareketin toplanı sayısı verilebilir. Müsabakaya yönelik yüklenmelerde, futbol oyununda (çok yönlü oyun süresi) birim olarak gösterilebilir. Sistematik antrenman planlamasında yüklenme kapsamını, yüklenme derecesi olarak göstermek­ tense her antrenman olgusunun şiddet durumuna göre ayırmak ve gereğine göre ant­renman kapsamını yükseltmek veya azaltmak tercih edilmelidir. Bir antrenman olgu­sunda bu yüzden yüklenme kapsamı sporcunun bireysel yüklenme kapasitesi ve dinlenip toparlanma süresine göre ayarlanır. Yüklenme şiddeti ancak yeterli bir yüklen­me kapsamı içerisinde amacına ulaşabilir.</a:t>
            </a:r>
          </a:p>
          <a:p>
            <a:endParaRPr lang="tr-TR" sz="1500" dirty="0"/>
          </a:p>
        </p:txBody>
      </p:sp>
    </p:spTree>
    <p:extLst>
      <p:ext uri="{BB962C8B-B14F-4D97-AF65-F5344CB8AC3E}">
        <p14:creationId xmlns:p14="http://schemas.microsoft.com/office/powerpoint/2010/main" val="1416088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1200" y="1556792"/>
            <a:ext cx="8229600" cy="5301208"/>
          </a:xfrm>
        </p:spPr>
        <p:txBody>
          <a:bodyPr>
            <a:normAutofit fontScale="62500" lnSpcReduction="20000"/>
          </a:bodyPr>
          <a:lstStyle/>
          <a:p>
            <a:pPr lvl="0" algn="just">
              <a:lnSpc>
                <a:spcPct val="170000"/>
              </a:lnSpc>
            </a:pPr>
            <a:r>
              <a:rPr lang="tr-TR" sz="5500" b="1" dirty="0">
                <a:latin typeface="Calibri" pitchFamily="34" charset="0"/>
              </a:rPr>
              <a:t>Gerekli stratejinin (taktik) geliştirilmesi ve mükemmelleştirilmesi.</a:t>
            </a:r>
          </a:p>
          <a:p>
            <a:pPr lvl="0" algn="just">
              <a:lnSpc>
                <a:spcPct val="170000"/>
              </a:lnSpc>
            </a:pPr>
            <a:r>
              <a:rPr lang="tr-TR" sz="5500" b="1" dirty="0">
                <a:latin typeface="Calibri" pitchFamily="34" charset="0"/>
              </a:rPr>
              <a:t>Yeterli Psikolojik hazırlık.</a:t>
            </a:r>
          </a:p>
          <a:p>
            <a:pPr lvl="0" algn="just">
              <a:lnSpc>
                <a:spcPct val="170000"/>
              </a:lnSpc>
            </a:pPr>
            <a:r>
              <a:rPr lang="tr-TR" sz="5500" b="1" dirty="0">
                <a:latin typeface="Calibri" pitchFamily="34" charset="0"/>
              </a:rPr>
              <a:t>Yeterli güven duygusunun geliştirilmesi .</a:t>
            </a:r>
          </a:p>
          <a:p>
            <a:pPr lvl="0" algn="just">
              <a:lnSpc>
                <a:spcPct val="170000"/>
              </a:lnSpc>
            </a:pPr>
            <a:r>
              <a:rPr lang="tr-TR" sz="5500" b="1" dirty="0">
                <a:latin typeface="Calibri" pitchFamily="34" charset="0"/>
              </a:rPr>
              <a:t>Yenme duygusunun kazandırılması</a:t>
            </a:r>
            <a:r>
              <a:rPr lang="tr-TR" sz="5500" b="1" dirty="0" smtClean="0">
                <a:latin typeface="Calibri" pitchFamily="34" charset="0"/>
              </a:rPr>
              <a:t>.</a:t>
            </a:r>
            <a:endParaRPr lang="tr-TR" sz="5500" b="1" dirty="0">
              <a:latin typeface="Calibri" pitchFamily="34" charset="0"/>
            </a:endParaRPr>
          </a:p>
        </p:txBody>
      </p:sp>
    </p:spTree>
    <p:extLst>
      <p:ext uri="{BB962C8B-B14F-4D97-AF65-F5344CB8AC3E}">
        <p14:creationId xmlns:p14="http://schemas.microsoft.com/office/powerpoint/2010/main" val="5329149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81200" y="274638"/>
            <a:ext cx="8229600" cy="778098"/>
          </a:xfrm>
        </p:spPr>
        <p:txBody>
          <a:bodyPr>
            <a:normAutofit fontScale="90000"/>
          </a:bodyPr>
          <a:lstStyle/>
          <a:p>
            <a:r>
              <a:rPr lang="tr-TR" b="1" dirty="0">
                <a:solidFill>
                  <a:srgbClr val="FF0000"/>
                </a:solidFill>
              </a:rPr>
              <a:t>YÜKLENMENİN KAPSAMI</a:t>
            </a:r>
            <a:r>
              <a:rPr lang="tr-TR" dirty="0"/>
              <a:t/>
            </a:r>
            <a:br>
              <a:rPr lang="tr-TR" dirty="0"/>
            </a:br>
            <a:endParaRPr lang="tr-TR" dirty="0"/>
          </a:p>
        </p:txBody>
      </p:sp>
      <p:sp>
        <p:nvSpPr>
          <p:cNvPr id="3" name="İçerik Yer Tutucusu 2"/>
          <p:cNvSpPr>
            <a:spLocks noGrp="1"/>
          </p:cNvSpPr>
          <p:nvPr>
            <p:ph idx="1"/>
          </p:nvPr>
        </p:nvSpPr>
        <p:spPr>
          <a:xfrm>
            <a:off x="1981200" y="1556792"/>
            <a:ext cx="8229600" cy="4896544"/>
          </a:xfrm>
        </p:spPr>
        <p:txBody>
          <a:bodyPr>
            <a:normAutofit fontScale="85000" lnSpcReduction="10000"/>
          </a:bodyPr>
          <a:lstStyle/>
          <a:p>
            <a:pPr algn="just">
              <a:lnSpc>
                <a:spcPct val="170000"/>
              </a:lnSpc>
            </a:pPr>
            <a:r>
              <a:rPr lang="tr-TR" dirty="0"/>
              <a:t>Yetersiz yüklenme şiddeti ile bir yüklenme kapsamı nasıl ki bir verim </a:t>
            </a:r>
            <a:r>
              <a:rPr lang="tr-TR" dirty="0" smtClean="0"/>
              <a:t>gerilemesi </a:t>
            </a:r>
            <a:r>
              <a:rPr lang="tr-TR" dirty="0"/>
              <a:t>ne yol açıyorsa, yüklenme şiddeti ile yetersiz bir yüklenme kapsamı aynı sonucu </a:t>
            </a:r>
            <a:r>
              <a:rPr lang="tr-TR" dirty="0" smtClean="0"/>
              <a:t>doğurabilir</a:t>
            </a:r>
            <a:r>
              <a:rPr lang="tr-TR" dirty="0"/>
              <a:t>. Genelde fazla bir yüklenme kapsamı aynı zamanda antrenman sıklığı ile yakından ilgilidir. Buna göre seyrek antrenman sıklığında yüklenme kapsamı </a:t>
            </a:r>
            <a:r>
              <a:rPr lang="tr-TR" dirty="0" smtClean="0"/>
              <a:t>artırılmalıdır</a:t>
            </a:r>
            <a:r>
              <a:rPr lang="tr-TR" dirty="0"/>
              <a:t>.</a:t>
            </a:r>
          </a:p>
          <a:p>
            <a:pPr algn="just">
              <a:lnSpc>
                <a:spcPct val="170000"/>
              </a:lnSpc>
            </a:pPr>
            <a:r>
              <a:rPr lang="tr-TR" dirty="0"/>
              <a:t>Planlanmış serbest oyun sahası olduğunda belirtilen bu dört yüklenme </a:t>
            </a:r>
            <a:r>
              <a:rPr lang="tr-TR" dirty="0" smtClean="0"/>
              <a:t>unsurundan </a:t>
            </a:r>
            <a:r>
              <a:rPr lang="tr-TR" dirty="0"/>
              <a:t>ilk önce yüklenme kapsamı yükseltilmelidir. İlerleyen kondisyonlar, temel </a:t>
            </a:r>
            <a:r>
              <a:rPr lang="tr-TR" dirty="0" smtClean="0"/>
              <a:t>gelişmelerle </a:t>
            </a:r>
            <a:r>
              <a:rPr lang="tr-TR" dirty="0"/>
              <a:t>beraber yavaş yavaş yüklenme şiddetin artırılmasına geçilebilir.</a:t>
            </a:r>
          </a:p>
          <a:p>
            <a:pPr algn="just">
              <a:lnSpc>
                <a:spcPct val="170000"/>
              </a:lnSpc>
            </a:pPr>
            <a:endParaRPr lang="tr-TR" dirty="0"/>
          </a:p>
        </p:txBody>
      </p:sp>
    </p:spTree>
    <p:extLst>
      <p:ext uri="{BB962C8B-B14F-4D97-AF65-F5344CB8AC3E}">
        <p14:creationId xmlns:p14="http://schemas.microsoft.com/office/powerpoint/2010/main" val="300467449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81200" y="274638"/>
            <a:ext cx="8229600" cy="778098"/>
          </a:xfrm>
        </p:spPr>
        <p:txBody>
          <a:bodyPr>
            <a:normAutofit fontScale="90000"/>
          </a:bodyPr>
          <a:lstStyle/>
          <a:p>
            <a:r>
              <a:rPr lang="tr-TR" b="1" dirty="0">
                <a:solidFill>
                  <a:srgbClr val="FF0000"/>
                </a:solidFill>
              </a:rPr>
              <a:t>Geriye Dönüşüm İlkesi</a:t>
            </a:r>
            <a:r>
              <a:rPr lang="tr-TR" b="1" dirty="0"/>
              <a:t/>
            </a:r>
            <a:br>
              <a:rPr lang="tr-TR" b="1" dirty="0"/>
            </a:br>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smtClean="0"/>
              <a:t>Antrenman </a:t>
            </a:r>
            <a:r>
              <a:rPr lang="tr-TR" dirty="0"/>
              <a:t>yüklenmeleri ile kazanılan performans, yüklenmenin azalması veya tamamen ortadan kaldırılması haline, geriye dönüş göstererek antrenman öncesi düzeye dönmektedir. Ancak uzun süre içinde kazanılanlar yavaş, kısa sürede </a:t>
            </a:r>
            <a:r>
              <a:rPr lang="tr-TR" dirty="0" smtClean="0"/>
              <a:t>kazanılanlar </a:t>
            </a:r>
            <a:r>
              <a:rPr lang="tr-TR" dirty="0"/>
              <a:t>hızlı bir şekilde geriye dönüş gösterecektir.</a:t>
            </a:r>
          </a:p>
          <a:p>
            <a:endParaRPr lang="tr-TR" dirty="0"/>
          </a:p>
        </p:txBody>
      </p:sp>
    </p:spTree>
    <p:extLst>
      <p:ext uri="{BB962C8B-B14F-4D97-AF65-F5344CB8AC3E}">
        <p14:creationId xmlns:p14="http://schemas.microsoft.com/office/powerpoint/2010/main" val="99732172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81200" y="274638"/>
            <a:ext cx="8229600" cy="922114"/>
          </a:xfrm>
        </p:spPr>
        <p:txBody>
          <a:bodyPr>
            <a:normAutofit fontScale="90000"/>
          </a:bodyPr>
          <a:lstStyle/>
          <a:p>
            <a:r>
              <a:rPr lang="tr-TR" b="1" dirty="0">
                <a:solidFill>
                  <a:srgbClr val="FF0000"/>
                </a:solidFill>
              </a:rPr>
              <a:t>Genel Yüklenme İlkeleri </a:t>
            </a:r>
            <a:br>
              <a:rPr lang="tr-TR" b="1"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1981200" y="1600200"/>
            <a:ext cx="8229600" cy="4709120"/>
          </a:xfrm>
        </p:spPr>
        <p:txBody>
          <a:bodyPr>
            <a:normAutofit fontScale="25000" lnSpcReduction="20000"/>
          </a:bodyPr>
          <a:lstStyle/>
          <a:p>
            <a:pPr>
              <a:lnSpc>
                <a:spcPct val="170000"/>
              </a:lnSpc>
            </a:pPr>
            <a:r>
              <a:rPr lang="tr-TR" sz="6000" b="1" dirty="0"/>
              <a:t>a</a:t>
            </a:r>
            <a:r>
              <a:rPr lang="tr-TR" sz="6400" b="1" dirty="0"/>
              <a:t>. Bireysel Yüklenme</a:t>
            </a:r>
            <a:endParaRPr lang="tr-TR" sz="6400" dirty="0"/>
          </a:p>
          <a:p>
            <a:pPr algn="just">
              <a:lnSpc>
                <a:spcPct val="170000"/>
              </a:lnSpc>
              <a:buNone/>
            </a:pPr>
            <a:r>
              <a:rPr lang="tr-TR" sz="6400" dirty="0"/>
              <a:t>	Her sporcunun yüklenmelere uyumu ve dinlenme yeteneği değişiktir. Yapısal farklılıklardan dolayı sporcuların yüklenme programlarında kısmı farklılaşmalara söz konusu olabilmektedir.</a:t>
            </a:r>
          </a:p>
          <a:p>
            <a:pPr algn="just">
              <a:lnSpc>
                <a:spcPct val="170000"/>
              </a:lnSpc>
            </a:pPr>
            <a:r>
              <a:rPr lang="tr-TR" sz="6400" b="1" dirty="0"/>
              <a:t>b. Yıl boyunca (Periyodik) yüklenme</a:t>
            </a:r>
            <a:endParaRPr lang="tr-TR" sz="6400" dirty="0"/>
          </a:p>
          <a:p>
            <a:pPr algn="just">
              <a:lnSpc>
                <a:spcPct val="170000"/>
              </a:lnSpc>
              <a:buNone/>
            </a:pPr>
            <a:r>
              <a:rPr lang="tr-TR" sz="6400" dirty="0"/>
              <a:t>	Performansın gelişmesi aralıksız olarak uygulanan yıllık ve daha uzun süreli yüklenmelere bağlıdır.</a:t>
            </a:r>
          </a:p>
          <a:p>
            <a:pPr algn="just">
              <a:lnSpc>
                <a:spcPct val="170000"/>
              </a:lnSpc>
            </a:pPr>
            <a:r>
              <a:rPr lang="tr-TR" sz="6400" b="1" dirty="0"/>
              <a:t>c. </a:t>
            </a:r>
            <a:r>
              <a:rPr lang="tr-TR" sz="6400" b="1" dirty="0" err="1"/>
              <a:t>Sınırsal</a:t>
            </a:r>
            <a:r>
              <a:rPr lang="tr-TR" sz="6400" b="1" dirty="0"/>
              <a:t> Yüklenme</a:t>
            </a:r>
            <a:endParaRPr lang="tr-TR" sz="6400" dirty="0"/>
          </a:p>
          <a:p>
            <a:pPr algn="just">
              <a:lnSpc>
                <a:spcPct val="170000"/>
              </a:lnSpc>
              <a:buNone/>
            </a:pPr>
            <a:r>
              <a:rPr lang="tr-TR" sz="6400" dirty="0"/>
              <a:t>	Performans gelişimi sınırsal yüklenmeye bağlıdır. Sporcunun güç sınırını aşan yüklenmeler performans kaybına ve aşırı yorgunluğa neden olmaktadır. Ancak be­lirli durumlarda sporcuların güç sınırını zorlayan çalışmalara ihtiyaç vardır. Ancak bu güç sınır hiçbir zaman aşırıya gidilerek aşılmamalıdır.</a:t>
            </a:r>
          </a:p>
          <a:p>
            <a:endParaRPr lang="tr-TR" dirty="0"/>
          </a:p>
        </p:txBody>
      </p:sp>
    </p:spTree>
    <p:extLst>
      <p:ext uri="{BB962C8B-B14F-4D97-AF65-F5344CB8AC3E}">
        <p14:creationId xmlns:p14="http://schemas.microsoft.com/office/powerpoint/2010/main" val="153390686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solidFill>
                  <a:srgbClr val="FF0000"/>
                </a:solidFill>
              </a:rPr>
              <a:t>Genel Yüklenme İlkeleri </a:t>
            </a:r>
            <a:r>
              <a:rPr lang="tr-TR" b="1" dirty="0"/>
              <a:t/>
            </a:r>
            <a:br>
              <a:rPr lang="tr-TR" b="1" dirty="0"/>
            </a:br>
            <a:endParaRPr lang="tr-TR" dirty="0"/>
          </a:p>
        </p:txBody>
      </p:sp>
      <p:sp>
        <p:nvSpPr>
          <p:cNvPr id="3" name="İçerik Yer Tutucusu 2"/>
          <p:cNvSpPr>
            <a:spLocks noGrp="1"/>
          </p:cNvSpPr>
          <p:nvPr>
            <p:ph idx="1"/>
          </p:nvPr>
        </p:nvSpPr>
        <p:spPr/>
        <p:txBody>
          <a:bodyPr>
            <a:normAutofit fontScale="85000" lnSpcReduction="10000"/>
          </a:bodyPr>
          <a:lstStyle/>
          <a:p>
            <a:pPr algn="just">
              <a:lnSpc>
                <a:spcPct val="170000"/>
              </a:lnSpc>
            </a:pPr>
            <a:r>
              <a:rPr lang="tr-TR" sz="1600" dirty="0"/>
              <a:t>Sporcuya </a:t>
            </a:r>
            <a:r>
              <a:rPr lang="tr-TR" sz="1600" dirty="0" err="1"/>
              <a:t>sınırsal</a:t>
            </a:r>
            <a:r>
              <a:rPr lang="tr-TR" sz="1600" dirty="0"/>
              <a:t> yüklenmeler belirli aralıklarla yapılmalıdır. Aylık bir antrenmanda sporcuya 2-4 kez </a:t>
            </a:r>
            <a:r>
              <a:rPr lang="tr-TR" sz="1600" dirty="0" err="1"/>
              <a:t>sınırsal</a:t>
            </a:r>
            <a:r>
              <a:rPr lang="tr-TR" sz="1600" dirty="0"/>
              <a:t> yüklenme yapılabilmektedir. Yüklenmeden sonra ise yeterince dinlenme imkanı </a:t>
            </a:r>
            <a:r>
              <a:rPr lang="tr-TR" sz="1600" dirty="0" err="1"/>
              <a:t>sağlanılması</a:t>
            </a:r>
            <a:r>
              <a:rPr lang="tr-TR" sz="1600" dirty="0"/>
              <a:t> da faydalı olmaktadır.</a:t>
            </a:r>
          </a:p>
          <a:p>
            <a:pPr algn="just">
              <a:lnSpc>
                <a:spcPct val="170000"/>
              </a:lnSpc>
            </a:pPr>
            <a:r>
              <a:rPr lang="tr-TR" sz="1600" b="1" dirty="0"/>
              <a:t>d. Etkili yüklenme</a:t>
            </a:r>
            <a:endParaRPr lang="tr-TR" sz="1600" dirty="0"/>
          </a:p>
          <a:p>
            <a:pPr algn="just">
              <a:lnSpc>
                <a:spcPct val="170000"/>
              </a:lnSpc>
              <a:buNone/>
            </a:pPr>
            <a:r>
              <a:rPr lang="tr-TR" sz="1600" dirty="0"/>
              <a:t>	Yüklenmeler sporcunun antrenman ve performans düzeyi göz önüne alınarak yapılmalıdır. Performansı yüksek bir sporcuya düşük yüklenme yapmak yersizdir.</a:t>
            </a:r>
          </a:p>
          <a:p>
            <a:pPr algn="just">
              <a:lnSpc>
                <a:spcPct val="170000"/>
              </a:lnSpc>
            </a:pPr>
            <a:r>
              <a:rPr lang="tr-TR" sz="1600" b="1" dirty="0"/>
              <a:t>e. Artan yüklenme</a:t>
            </a:r>
            <a:endParaRPr lang="tr-TR" sz="1600" dirty="0"/>
          </a:p>
          <a:p>
            <a:pPr algn="just">
              <a:lnSpc>
                <a:spcPct val="170000"/>
              </a:lnSpc>
              <a:buNone/>
            </a:pPr>
            <a:r>
              <a:rPr lang="tr-TR" sz="1600" dirty="0"/>
              <a:t>	Antrenmana yüklenmeleri çok uzun bir süre aynen devam ediyorsa, verim ve performansın artışı için gerekli etki kaybedilecektir. Sportif performansın gelişimi, cinsiyet, vücut yapısı, antrenman yaşı, vb. gibi faktörlere bağlı kalınarak yüklenmenin artırılmasına bağlıdır. </a:t>
            </a:r>
          </a:p>
          <a:p>
            <a:pPr algn="just">
              <a:lnSpc>
                <a:spcPct val="170000"/>
              </a:lnSpc>
            </a:pPr>
            <a:endParaRPr lang="tr-TR" sz="1600" dirty="0"/>
          </a:p>
        </p:txBody>
      </p:sp>
    </p:spTree>
    <p:extLst>
      <p:ext uri="{BB962C8B-B14F-4D97-AF65-F5344CB8AC3E}">
        <p14:creationId xmlns:p14="http://schemas.microsoft.com/office/powerpoint/2010/main" val="68051188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Antrenman</a:t>
            </a:r>
            <a:endParaRPr lang="tr-TR" dirty="0">
              <a:solidFill>
                <a:srgbClr val="FF0000"/>
              </a:solidFill>
            </a:endParaRPr>
          </a:p>
        </p:txBody>
      </p:sp>
      <p:sp>
        <p:nvSpPr>
          <p:cNvPr id="3" name="İçerik Yer Tutucusu 2"/>
          <p:cNvSpPr>
            <a:spLocks noGrp="1"/>
          </p:cNvSpPr>
          <p:nvPr>
            <p:ph idx="1"/>
          </p:nvPr>
        </p:nvSpPr>
        <p:spPr/>
        <p:txBody>
          <a:bodyPr/>
          <a:lstStyle/>
          <a:p>
            <a:r>
              <a:rPr lang="tr-TR" b="1" dirty="0" smtClean="0"/>
              <a:t>Antrenman;</a:t>
            </a:r>
            <a:endParaRPr lang="tr-TR" dirty="0"/>
          </a:p>
          <a:p>
            <a:pPr lvl="0"/>
            <a:r>
              <a:rPr lang="tr-TR" dirty="0"/>
              <a:t>Fizyolojik (kondisyon, teknik taktik) (</a:t>
            </a:r>
            <a:r>
              <a:rPr lang="tr-TR" dirty="0" err="1"/>
              <a:t>Motorik</a:t>
            </a:r>
            <a:r>
              <a:rPr lang="tr-TR" dirty="0"/>
              <a:t>) </a:t>
            </a:r>
          </a:p>
          <a:p>
            <a:pPr lvl="0"/>
            <a:r>
              <a:rPr lang="tr-TR" dirty="0"/>
              <a:t>Görsel antrenman (</a:t>
            </a:r>
            <a:r>
              <a:rPr lang="tr-TR" dirty="0" err="1"/>
              <a:t>Observatif</a:t>
            </a:r>
            <a:r>
              <a:rPr lang="tr-TR" dirty="0"/>
              <a:t>)</a:t>
            </a:r>
          </a:p>
          <a:p>
            <a:pPr lvl="0"/>
            <a:r>
              <a:rPr lang="tr-TR" dirty="0"/>
              <a:t>Zihinsel antrenman olmak üzere üçe </a:t>
            </a:r>
            <a:r>
              <a:rPr lang="tr-TR" dirty="0" smtClean="0"/>
              <a:t>ayrılır. </a:t>
            </a:r>
            <a:r>
              <a:rPr lang="tr-TR" dirty="0"/>
              <a:t>(</a:t>
            </a:r>
            <a:r>
              <a:rPr lang="tr-TR" dirty="0" err="1"/>
              <a:t>Mental</a:t>
            </a:r>
            <a:r>
              <a:rPr lang="tr-TR" dirty="0"/>
              <a:t>)</a:t>
            </a:r>
          </a:p>
          <a:p>
            <a:endParaRPr lang="tr-TR" dirty="0"/>
          </a:p>
        </p:txBody>
      </p:sp>
      <p:graphicFrame>
        <p:nvGraphicFramePr>
          <p:cNvPr id="4" name="Tablo 3"/>
          <p:cNvGraphicFramePr>
            <a:graphicFrameLocks noGrp="1"/>
          </p:cNvGraphicFramePr>
          <p:nvPr>
            <p:extLst/>
          </p:nvPr>
        </p:nvGraphicFramePr>
        <p:xfrm>
          <a:off x="4295801" y="4437113"/>
          <a:ext cx="3888429" cy="1449609"/>
        </p:xfrm>
        <a:graphic>
          <a:graphicData uri="http://schemas.openxmlformats.org/drawingml/2006/table">
            <a:tbl>
              <a:tblPr/>
              <a:tblGrid>
                <a:gridCol w="981445">
                  <a:extLst>
                    <a:ext uri="{9D8B030D-6E8A-4147-A177-3AD203B41FA5}">
                      <a16:colId xmlns:a16="http://schemas.microsoft.com/office/drawing/2014/main" val="20000"/>
                    </a:ext>
                  </a:extLst>
                </a:gridCol>
                <a:gridCol w="65056">
                  <a:extLst>
                    <a:ext uri="{9D8B030D-6E8A-4147-A177-3AD203B41FA5}">
                      <a16:colId xmlns:a16="http://schemas.microsoft.com/office/drawing/2014/main" val="20001"/>
                    </a:ext>
                  </a:extLst>
                </a:gridCol>
                <a:gridCol w="65056">
                  <a:extLst>
                    <a:ext uri="{9D8B030D-6E8A-4147-A177-3AD203B41FA5}">
                      <a16:colId xmlns:a16="http://schemas.microsoft.com/office/drawing/2014/main" val="20002"/>
                    </a:ext>
                  </a:extLst>
                </a:gridCol>
                <a:gridCol w="65056">
                  <a:extLst>
                    <a:ext uri="{9D8B030D-6E8A-4147-A177-3AD203B41FA5}">
                      <a16:colId xmlns:a16="http://schemas.microsoft.com/office/drawing/2014/main" val="20003"/>
                    </a:ext>
                  </a:extLst>
                </a:gridCol>
                <a:gridCol w="1691095">
                  <a:extLst>
                    <a:ext uri="{9D8B030D-6E8A-4147-A177-3AD203B41FA5}">
                      <a16:colId xmlns:a16="http://schemas.microsoft.com/office/drawing/2014/main" val="20004"/>
                    </a:ext>
                  </a:extLst>
                </a:gridCol>
                <a:gridCol w="65056">
                  <a:extLst>
                    <a:ext uri="{9D8B030D-6E8A-4147-A177-3AD203B41FA5}">
                      <a16:colId xmlns:a16="http://schemas.microsoft.com/office/drawing/2014/main" val="20005"/>
                    </a:ext>
                  </a:extLst>
                </a:gridCol>
                <a:gridCol w="65056">
                  <a:extLst>
                    <a:ext uri="{9D8B030D-6E8A-4147-A177-3AD203B41FA5}">
                      <a16:colId xmlns:a16="http://schemas.microsoft.com/office/drawing/2014/main" val="20006"/>
                    </a:ext>
                  </a:extLst>
                </a:gridCol>
                <a:gridCol w="65056">
                  <a:extLst>
                    <a:ext uri="{9D8B030D-6E8A-4147-A177-3AD203B41FA5}">
                      <a16:colId xmlns:a16="http://schemas.microsoft.com/office/drawing/2014/main" val="20007"/>
                    </a:ext>
                  </a:extLst>
                </a:gridCol>
                <a:gridCol w="825553">
                  <a:extLst>
                    <a:ext uri="{9D8B030D-6E8A-4147-A177-3AD203B41FA5}">
                      <a16:colId xmlns:a16="http://schemas.microsoft.com/office/drawing/2014/main" val="20008"/>
                    </a:ext>
                  </a:extLst>
                </a:gridCol>
              </a:tblGrid>
              <a:tr h="346151">
                <a:tc gridSpan="4">
                  <a:txBody>
                    <a:bodyPr/>
                    <a:lstStyle/>
                    <a:p>
                      <a:pPr algn="ctr">
                        <a:lnSpc>
                          <a:spcPts val="1400"/>
                        </a:lnSpc>
                        <a:spcBef>
                          <a:spcPts val="300"/>
                        </a:spcBef>
                        <a:spcAft>
                          <a:spcPts val="30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a:lnSpc>
                          <a:spcPts val="1400"/>
                        </a:lnSpc>
                        <a:spcBef>
                          <a:spcPts val="150"/>
                        </a:spcBef>
                        <a:spcAft>
                          <a:spcPts val="150"/>
                        </a:spcAft>
                      </a:pPr>
                      <a:r>
                        <a:rPr lang="tr-TR" sz="1200" b="1">
                          <a:effectLst/>
                          <a:latin typeface="Times New Roman"/>
                          <a:ea typeface="Times New Roman"/>
                        </a:rPr>
                        <a:t>PSİKOLOJİK HAZIRLIK</a:t>
                      </a:r>
                      <a:endParaRPr lang="tr-TR" sz="1400" b="1">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lnSpc>
                          <a:spcPts val="1400"/>
                        </a:lnSpc>
                        <a:spcBef>
                          <a:spcPts val="150"/>
                        </a:spcBef>
                        <a:spcAft>
                          <a:spcPts val="15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373929">
                <a:tc gridSpan="3">
                  <a:txBody>
                    <a:bodyPr/>
                    <a:lstStyle/>
                    <a:p>
                      <a:pPr algn="ctr">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gridSpan="3">
                  <a:txBody>
                    <a:bodyPr/>
                    <a:lstStyle/>
                    <a:p>
                      <a:pPr algn="ctr">
                        <a:lnSpc>
                          <a:spcPts val="1400"/>
                        </a:lnSpc>
                        <a:spcBef>
                          <a:spcPts val="150"/>
                        </a:spcBef>
                        <a:spcAft>
                          <a:spcPts val="150"/>
                        </a:spcAft>
                      </a:pPr>
                      <a:r>
                        <a:rPr lang="tr-TR" sz="1200" b="1" dirty="0">
                          <a:effectLst/>
                          <a:latin typeface="Times New Roman"/>
                          <a:ea typeface="Times New Roman"/>
                        </a:rPr>
                        <a:t>TAKTİK HAZIRLIK</a:t>
                      </a:r>
                      <a:endParaRPr lang="tr-TR" sz="1400" b="1"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lgn="ctr">
                        <a:lnSpc>
                          <a:spcPts val="1400"/>
                        </a:lnSpc>
                        <a:spcBef>
                          <a:spcPts val="150"/>
                        </a:spcBef>
                        <a:spcAft>
                          <a:spcPts val="15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1"/>
                  </a:ext>
                </a:extLst>
              </a:tr>
              <a:tr h="373929">
                <a:tc gridSpan="2">
                  <a:txBody>
                    <a:bodyPr/>
                    <a:lstStyle/>
                    <a:p>
                      <a:pPr algn="ctr">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gridSpan="5">
                  <a:txBody>
                    <a:bodyPr/>
                    <a:lstStyle/>
                    <a:p>
                      <a:pPr algn="ctr">
                        <a:lnSpc>
                          <a:spcPts val="1400"/>
                        </a:lnSpc>
                        <a:spcBef>
                          <a:spcPts val="150"/>
                        </a:spcBef>
                        <a:spcAft>
                          <a:spcPts val="150"/>
                        </a:spcAft>
                      </a:pPr>
                      <a:r>
                        <a:rPr lang="tr-TR" sz="1200" b="1" dirty="0">
                          <a:effectLst/>
                          <a:latin typeface="Times New Roman"/>
                          <a:ea typeface="Times New Roman"/>
                        </a:rPr>
                        <a:t>TEKNİK HAZIRLIK</a:t>
                      </a:r>
                      <a:endParaRPr lang="tr-TR" sz="1400" b="1"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a:lnSpc>
                          <a:spcPts val="1400"/>
                        </a:lnSpc>
                        <a:spcBef>
                          <a:spcPts val="150"/>
                        </a:spcBef>
                        <a:spcAft>
                          <a:spcPts val="15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val="10002"/>
                  </a:ext>
                </a:extLst>
              </a:tr>
              <a:tr h="346151">
                <a:tc>
                  <a:txBody>
                    <a:bodyPr/>
                    <a:lstStyle/>
                    <a:p>
                      <a:pPr algn="ctr">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gridSpan="7">
                  <a:txBody>
                    <a:bodyPr/>
                    <a:lstStyle/>
                    <a:p>
                      <a:pPr algn="ctr">
                        <a:lnSpc>
                          <a:spcPts val="1400"/>
                        </a:lnSpc>
                        <a:spcBef>
                          <a:spcPts val="150"/>
                        </a:spcBef>
                        <a:spcAft>
                          <a:spcPts val="150"/>
                        </a:spcAft>
                      </a:pPr>
                      <a:r>
                        <a:rPr lang="tr-TR" sz="1200" b="1" dirty="0">
                          <a:effectLst/>
                          <a:latin typeface="Times New Roman"/>
                          <a:ea typeface="Times New Roman"/>
                        </a:rPr>
                        <a:t>FİZİKSEL HAZIRLIK</a:t>
                      </a:r>
                      <a:endParaRPr lang="tr-TR" sz="1400" b="1"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a:lnSpc>
                          <a:spcPts val="1400"/>
                        </a:lnSpc>
                        <a:spcBef>
                          <a:spcPts val="150"/>
                        </a:spcBef>
                        <a:spcAft>
                          <a:spcPts val="15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0754504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46" name="AutoShape 1074"/>
          <p:cNvSpPr>
            <a:spLocks noChangeAspect="1" noChangeArrowheads="1" noTextEdit="1"/>
          </p:cNvSpPr>
          <p:nvPr/>
        </p:nvSpPr>
        <p:spPr bwMode="auto">
          <a:xfrm>
            <a:off x="1524000" y="533400"/>
            <a:ext cx="914400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p:txBody>
      </p:sp>
      <p:cxnSp>
        <p:nvCxnSpPr>
          <p:cNvPr id="55347" name="_s55347"/>
          <p:cNvCxnSpPr>
            <a:cxnSpLocks noChangeShapeType="1"/>
            <a:stCxn id="55389" idx="1"/>
            <a:endCxn id="55383" idx="2"/>
          </p:cNvCxnSpPr>
          <p:nvPr/>
        </p:nvCxnSpPr>
        <p:spPr bwMode="auto">
          <a:xfrm rot="10800000">
            <a:off x="5314950" y="3021013"/>
            <a:ext cx="109538" cy="1535112"/>
          </a:xfrm>
          <a:prstGeom prst="bentConnector2">
            <a:avLst/>
          </a:prstGeom>
          <a:noFill/>
          <a:ln w="28575">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48" name="_s55348"/>
          <p:cNvCxnSpPr>
            <a:cxnSpLocks noChangeShapeType="1"/>
            <a:stCxn id="55388" idx="1"/>
            <a:endCxn id="55383" idx="2"/>
          </p:cNvCxnSpPr>
          <p:nvPr/>
        </p:nvCxnSpPr>
        <p:spPr bwMode="auto">
          <a:xfrm rot="10800000">
            <a:off x="5314950" y="3021013"/>
            <a:ext cx="109538" cy="984250"/>
          </a:xfrm>
          <a:prstGeom prst="bentConnector2">
            <a:avLst/>
          </a:prstGeom>
          <a:noFill/>
          <a:ln w="28575">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49" name="_s55349"/>
          <p:cNvCxnSpPr>
            <a:cxnSpLocks noChangeShapeType="1"/>
            <a:stCxn id="55387" idx="1"/>
            <a:endCxn id="55383" idx="2"/>
          </p:cNvCxnSpPr>
          <p:nvPr/>
        </p:nvCxnSpPr>
        <p:spPr bwMode="auto">
          <a:xfrm rot="10800000">
            <a:off x="5314950" y="3021014"/>
            <a:ext cx="109538" cy="434975"/>
          </a:xfrm>
          <a:prstGeom prst="bentConnector2">
            <a:avLst/>
          </a:prstGeom>
          <a:noFill/>
          <a:ln w="28575">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50" name="_s55350"/>
          <p:cNvCxnSpPr>
            <a:cxnSpLocks noChangeShapeType="1"/>
            <a:stCxn id="55386" idx="3"/>
            <a:endCxn id="55382" idx="2"/>
          </p:cNvCxnSpPr>
          <p:nvPr/>
        </p:nvCxnSpPr>
        <p:spPr bwMode="auto">
          <a:xfrm flipV="1">
            <a:off x="3676650" y="3021013"/>
            <a:ext cx="109538" cy="1535112"/>
          </a:xfrm>
          <a:prstGeom prst="bentConnector2">
            <a:avLst/>
          </a:prstGeom>
          <a:noFill/>
          <a:ln w="28575">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51" name="_s55351"/>
          <p:cNvCxnSpPr>
            <a:cxnSpLocks noChangeShapeType="1"/>
            <a:stCxn id="55385" idx="3"/>
            <a:endCxn id="55382" idx="2"/>
          </p:cNvCxnSpPr>
          <p:nvPr/>
        </p:nvCxnSpPr>
        <p:spPr bwMode="auto">
          <a:xfrm flipV="1">
            <a:off x="3676650" y="3021013"/>
            <a:ext cx="109538" cy="984250"/>
          </a:xfrm>
          <a:prstGeom prst="bentConnector2">
            <a:avLst/>
          </a:prstGeom>
          <a:noFill/>
          <a:ln w="28575">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52" name="_s55352"/>
          <p:cNvCxnSpPr>
            <a:cxnSpLocks noChangeShapeType="1"/>
            <a:stCxn id="55384" idx="3"/>
            <a:endCxn id="55382" idx="2"/>
          </p:cNvCxnSpPr>
          <p:nvPr/>
        </p:nvCxnSpPr>
        <p:spPr bwMode="auto">
          <a:xfrm flipV="1">
            <a:off x="3676650" y="3021014"/>
            <a:ext cx="109538" cy="434975"/>
          </a:xfrm>
          <a:prstGeom prst="bentConnector2">
            <a:avLst/>
          </a:prstGeom>
          <a:noFill/>
          <a:ln w="28575">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53" name="_s55353"/>
          <p:cNvCxnSpPr>
            <a:cxnSpLocks noChangeShapeType="1"/>
            <a:endCxn id="55400" idx="0"/>
          </p:cNvCxnSpPr>
          <p:nvPr/>
        </p:nvCxnSpPr>
        <p:spPr bwMode="auto">
          <a:xfrm rot="10800000">
            <a:off x="4572000" y="2343150"/>
            <a:ext cx="762000" cy="393700"/>
          </a:xfrm>
          <a:prstGeom prst="bentConnector4">
            <a:avLst>
              <a:gd name="adj1" fmla="val 5000"/>
              <a:gd name="adj2" fmla="val 47981"/>
            </a:avLst>
          </a:prstGeom>
          <a:noFill/>
          <a:ln w="28575">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54" name="_s55354"/>
          <p:cNvCxnSpPr>
            <a:cxnSpLocks noChangeShapeType="1"/>
          </p:cNvCxnSpPr>
          <p:nvPr/>
        </p:nvCxnSpPr>
        <p:spPr bwMode="auto">
          <a:xfrm rot="16200000">
            <a:off x="3950494" y="2145507"/>
            <a:ext cx="379413" cy="812800"/>
          </a:xfrm>
          <a:prstGeom prst="bentConnector3">
            <a:avLst>
              <a:gd name="adj1" fmla="val 49792"/>
            </a:avLst>
          </a:prstGeom>
          <a:noFill/>
          <a:ln w="28575">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55" name="_s55355"/>
          <p:cNvCxnSpPr>
            <a:cxnSpLocks noChangeShapeType="1"/>
            <a:stCxn id="55381" idx="0"/>
            <a:endCxn id="55373" idx="2"/>
          </p:cNvCxnSpPr>
          <p:nvPr/>
        </p:nvCxnSpPr>
        <p:spPr bwMode="auto">
          <a:xfrm rot="16200000">
            <a:off x="9499601" y="2517776"/>
            <a:ext cx="544513" cy="303213"/>
          </a:xfrm>
          <a:prstGeom prst="bentConnector3">
            <a:avLst>
              <a:gd name="adj1" fmla="val 49856"/>
            </a:avLst>
          </a:prstGeom>
          <a:noFill/>
          <a:ln w="28575">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56" name="_s55356"/>
          <p:cNvCxnSpPr>
            <a:cxnSpLocks noChangeShapeType="1"/>
            <a:stCxn id="55380" idx="3"/>
            <a:endCxn id="55371" idx="2"/>
          </p:cNvCxnSpPr>
          <p:nvPr/>
        </p:nvCxnSpPr>
        <p:spPr bwMode="auto">
          <a:xfrm flipV="1">
            <a:off x="7620000" y="2397125"/>
            <a:ext cx="58738" cy="1589088"/>
          </a:xfrm>
          <a:prstGeom prst="bentConnector2">
            <a:avLst/>
          </a:prstGeom>
          <a:noFill/>
          <a:ln w="28575">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57" name="_s55357"/>
          <p:cNvCxnSpPr>
            <a:cxnSpLocks noChangeShapeType="1"/>
            <a:stCxn id="55379" idx="3"/>
            <a:endCxn id="55371" idx="2"/>
          </p:cNvCxnSpPr>
          <p:nvPr/>
        </p:nvCxnSpPr>
        <p:spPr bwMode="auto">
          <a:xfrm flipV="1">
            <a:off x="7620000" y="2397125"/>
            <a:ext cx="58738" cy="1098550"/>
          </a:xfrm>
          <a:prstGeom prst="bentConnector2">
            <a:avLst/>
          </a:prstGeom>
          <a:noFill/>
          <a:ln w="28575">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58" name="_s55358"/>
          <p:cNvCxnSpPr>
            <a:cxnSpLocks noChangeShapeType="1"/>
            <a:stCxn id="55378" idx="3"/>
            <a:endCxn id="55371" idx="2"/>
          </p:cNvCxnSpPr>
          <p:nvPr/>
        </p:nvCxnSpPr>
        <p:spPr bwMode="auto">
          <a:xfrm flipV="1">
            <a:off x="7620000" y="2397126"/>
            <a:ext cx="58738" cy="2568575"/>
          </a:xfrm>
          <a:prstGeom prst="bentConnector2">
            <a:avLst/>
          </a:prstGeom>
          <a:noFill/>
          <a:ln w="28575">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59" name="_s55359"/>
          <p:cNvCxnSpPr>
            <a:cxnSpLocks noChangeShapeType="1"/>
            <a:stCxn id="55377" idx="3"/>
            <a:endCxn id="55371" idx="2"/>
          </p:cNvCxnSpPr>
          <p:nvPr/>
        </p:nvCxnSpPr>
        <p:spPr bwMode="auto">
          <a:xfrm flipV="1">
            <a:off x="7620000" y="2397126"/>
            <a:ext cx="58738" cy="2079625"/>
          </a:xfrm>
          <a:prstGeom prst="bentConnector2">
            <a:avLst/>
          </a:prstGeom>
          <a:noFill/>
          <a:ln w="28575">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60" name="_s55360"/>
          <p:cNvCxnSpPr>
            <a:cxnSpLocks noChangeShapeType="1"/>
            <a:stCxn id="55376" idx="3"/>
            <a:endCxn id="55371" idx="2"/>
          </p:cNvCxnSpPr>
          <p:nvPr/>
        </p:nvCxnSpPr>
        <p:spPr bwMode="auto">
          <a:xfrm flipV="1">
            <a:off x="7620000" y="2397126"/>
            <a:ext cx="58738" cy="608013"/>
          </a:xfrm>
          <a:prstGeom prst="bentConnector2">
            <a:avLst/>
          </a:prstGeom>
          <a:noFill/>
          <a:ln w="28575">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61" name="_s55361"/>
          <p:cNvCxnSpPr>
            <a:cxnSpLocks noChangeShapeType="1"/>
            <a:stCxn id="55375" idx="3"/>
            <a:endCxn id="55369" idx="2"/>
          </p:cNvCxnSpPr>
          <p:nvPr/>
        </p:nvCxnSpPr>
        <p:spPr bwMode="auto">
          <a:xfrm flipV="1">
            <a:off x="2632075" y="2397126"/>
            <a:ext cx="109538" cy="1058863"/>
          </a:xfrm>
          <a:prstGeom prst="bentConnector2">
            <a:avLst/>
          </a:prstGeom>
          <a:noFill/>
          <a:ln w="28575">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62" name="_s55362"/>
          <p:cNvCxnSpPr>
            <a:cxnSpLocks noChangeShapeType="1"/>
            <a:stCxn id="55374" idx="3"/>
            <a:endCxn id="55369" idx="2"/>
          </p:cNvCxnSpPr>
          <p:nvPr/>
        </p:nvCxnSpPr>
        <p:spPr bwMode="auto">
          <a:xfrm flipV="1">
            <a:off x="2632075" y="2397126"/>
            <a:ext cx="109538" cy="536575"/>
          </a:xfrm>
          <a:prstGeom prst="bentConnector2">
            <a:avLst/>
          </a:prstGeom>
          <a:noFill/>
          <a:ln w="28575">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63" name="_s55363"/>
          <p:cNvCxnSpPr>
            <a:cxnSpLocks noChangeShapeType="1"/>
            <a:stCxn id="55373" idx="0"/>
            <a:endCxn id="55368" idx="2"/>
          </p:cNvCxnSpPr>
          <p:nvPr/>
        </p:nvCxnSpPr>
        <p:spPr bwMode="auto">
          <a:xfrm rot="5400000" flipH="1">
            <a:off x="7628732" y="-237332"/>
            <a:ext cx="838200" cy="3751263"/>
          </a:xfrm>
          <a:prstGeom prst="bentConnector3">
            <a:avLst>
              <a:gd name="adj1" fmla="val 50000"/>
            </a:avLst>
          </a:prstGeom>
          <a:noFill/>
          <a:ln w="28575">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64" name="_s55364"/>
          <p:cNvCxnSpPr>
            <a:cxnSpLocks noChangeShapeType="1"/>
            <a:stCxn id="55372" idx="0"/>
            <a:endCxn id="55368" idx="2"/>
          </p:cNvCxnSpPr>
          <p:nvPr/>
        </p:nvCxnSpPr>
        <p:spPr bwMode="auto">
          <a:xfrm rot="5400000" flipH="1">
            <a:off x="7067550" y="323850"/>
            <a:ext cx="838200" cy="2628900"/>
          </a:xfrm>
          <a:prstGeom prst="bentConnector3">
            <a:avLst>
              <a:gd name="adj1" fmla="val 50000"/>
            </a:avLst>
          </a:prstGeom>
          <a:noFill/>
          <a:ln w="28575">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65" name="_s55365"/>
          <p:cNvCxnSpPr>
            <a:cxnSpLocks noChangeShapeType="1"/>
            <a:stCxn id="55371" idx="0"/>
            <a:endCxn id="55368" idx="2"/>
          </p:cNvCxnSpPr>
          <p:nvPr/>
        </p:nvCxnSpPr>
        <p:spPr bwMode="auto">
          <a:xfrm rot="5400000" flipH="1">
            <a:off x="6506369" y="885031"/>
            <a:ext cx="838200" cy="1506538"/>
          </a:xfrm>
          <a:prstGeom prst="bentConnector3">
            <a:avLst>
              <a:gd name="adj1" fmla="val 50000"/>
            </a:avLst>
          </a:prstGeom>
          <a:noFill/>
          <a:ln w="28575">
            <a:solidFill>
              <a:schemeClr val="bg1"/>
            </a:solidFill>
            <a:miter lim="800000"/>
            <a:headEnd/>
            <a:tailEnd/>
          </a:ln>
          <a:extLst>
            <a:ext uri="{909E8E84-426E-40DD-AFC4-6F175D3DCCD1}">
              <a14:hiddenFill xmlns:a14="http://schemas.microsoft.com/office/drawing/2010/main">
                <a:noFill/>
              </a14:hiddenFill>
            </a:ext>
          </a:extLst>
        </p:spPr>
      </p:cxnSp>
      <p:cxnSp>
        <p:nvCxnSpPr>
          <p:cNvPr id="55366" name="_s55366"/>
          <p:cNvCxnSpPr>
            <a:cxnSpLocks noChangeShapeType="1"/>
            <a:stCxn id="55370" idx="0"/>
            <a:endCxn id="55368" idx="2"/>
          </p:cNvCxnSpPr>
          <p:nvPr/>
        </p:nvCxnSpPr>
        <p:spPr bwMode="auto">
          <a:xfrm rot="16200000">
            <a:off x="4983957" y="834232"/>
            <a:ext cx="803275" cy="1573212"/>
          </a:xfrm>
          <a:prstGeom prst="bentConnector3">
            <a:avLst>
              <a:gd name="adj1" fmla="val 50000"/>
            </a:avLst>
          </a:prstGeom>
          <a:noFill/>
          <a:ln w="28575">
            <a:solidFill>
              <a:schemeClr val="bg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5367" name="_s55367"/>
          <p:cNvCxnSpPr>
            <a:cxnSpLocks noChangeShapeType="1"/>
            <a:stCxn id="55369" idx="0"/>
            <a:endCxn id="55368" idx="2"/>
          </p:cNvCxnSpPr>
          <p:nvPr/>
        </p:nvCxnSpPr>
        <p:spPr bwMode="auto">
          <a:xfrm rot="16200000">
            <a:off x="4037807" y="-76994"/>
            <a:ext cx="838200" cy="3430587"/>
          </a:xfrm>
          <a:prstGeom prst="bentConnector3">
            <a:avLst>
              <a:gd name="adj1" fmla="val 50000"/>
            </a:avLst>
          </a:prstGeom>
          <a:noFill/>
          <a:ln w="28575">
            <a:solidFill>
              <a:schemeClr val="bg1"/>
            </a:solidFill>
            <a:miter lim="800000"/>
            <a:headEnd/>
            <a:tailEnd/>
          </a:ln>
          <a:extLst>
            <a:ext uri="{909E8E84-426E-40DD-AFC4-6F175D3DCCD1}">
              <a14:hiddenFill xmlns:a14="http://schemas.microsoft.com/office/drawing/2010/main">
                <a:noFill/>
              </a14:hiddenFill>
            </a:ext>
          </a:extLst>
        </p:spPr>
      </p:cxnSp>
      <p:sp>
        <p:nvSpPr>
          <p:cNvPr id="55368" name="_s55368"/>
          <p:cNvSpPr>
            <a:spLocks noChangeArrowheads="1"/>
          </p:cNvSpPr>
          <p:nvPr/>
        </p:nvSpPr>
        <p:spPr bwMode="auto">
          <a:xfrm>
            <a:off x="2438400" y="533400"/>
            <a:ext cx="7467600" cy="685800"/>
          </a:xfrm>
          <a:prstGeom prst="roundRect">
            <a:avLst>
              <a:gd name="adj" fmla="val 16667"/>
            </a:avLst>
          </a:pr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255" tIns="3126" rIns="6255" bIns="3126"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900" b="0" i="0" u="none" strike="noStrike" kern="1200" cap="none" spc="0" normalizeH="0" baseline="0" noProof="0">
                <a:ln>
                  <a:noFill/>
                </a:ln>
                <a:solidFill>
                  <a:prstClr val="black"/>
                </a:solidFill>
                <a:effectLst/>
                <a:uLnTx/>
                <a:uFillTx/>
                <a:latin typeface="Century Gothic"/>
                <a:ea typeface="+mn-ea"/>
                <a:cs typeface="+mn-cs"/>
              </a:rPr>
              <a:t>TAKIM OYUNLARINDA ANTRENMANIN METODİK İÇERİĞİ</a:t>
            </a:r>
          </a:p>
        </p:txBody>
      </p:sp>
      <p:sp>
        <p:nvSpPr>
          <p:cNvPr id="55369" name="_s55369"/>
          <p:cNvSpPr>
            <a:spLocks noChangeArrowheads="1"/>
          </p:cNvSpPr>
          <p:nvPr/>
        </p:nvSpPr>
        <p:spPr bwMode="auto">
          <a:xfrm>
            <a:off x="2235201" y="2057401"/>
            <a:ext cx="1012825" cy="339725"/>
          </a:xfrm>
          <a:prstGeom prst="roundRect">
            <a:avLst>
              <a:gd name="adj" fmla="val 16667"/>
            </a:avLst>
          </a:pr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255" tIns="3126" rIns="6255" bIns="3126"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prstClr val="black"/>
                </a:solidFill>
                <a:effectLst/>
                <a:uLnTx/>
                <a:uFillTx/>
                <a:latin typeface="Century Gothic"/>
                <a:ea typeface="+mn-ea"/>
                <a:cs typeface="+mn-cs"/>
              </a:rPr>
              <a:t>TEKNİK</a:t>
            </a:r>
          </a:p>
        </p:txBody>
      </p:sp>
      <p:sp>
        <p:nvSpPr>
          <p:cNvPr id="55370" name="_s55370"/>
          <p:cNvSpPr>
            <a:spLocks noChangeArrowheads="1"/>
          </p:cNvSpPr>
          <p:nvPr/>
        </p:nvSpPr>
        <p:spPr bwMode="auto">
          <a:xfrm>
            <a:off x="4092576" y="2022476"/>
            <a:ext cx="1012825" cy="339725"/>
          </a:xfrm>
          <a:prstGeom prst="roundRect">
            <a:avLst>
              <a:gd name="adj" fmla="val 16667"/>
            </a:avLst>
          </a:prstGeom>
          <a:solidFill>
            <a:srgbClr val="FF0000"/>
          </a:solidFill>
          <a:ln w="9525">
            <a:solidFill>
              <a:schemeClr val="bg1"/>
            </a:solidFill>
            <a:round/>
            <a:headEnd/>
            <a:tailEnd/>
          </a:ln>
        </p:spPr>
        <p:txBody>
          <a:bodyPr wrap="none" lIns="6255" tIns="3126" rIns="6255" bIns="3126"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prstClr val="black"/>
                </a:solidFill>
                <a:effectLst/>
                <a:uLnTx/>
                <a:uFillTx/>
                <a:latin typeface="Century Gothic"/>
                <a:ea typeface="+mn-ea"/>
                <a:cs typeface="+mn-cs"/>
              </a:rPr>
              <a:t>TAKTİK</a:t>
            </a:r>
          </a:p>
        </p:txBody>
      </p:sp>
      <p:sp>
        <p:nvSpPr>
          <p:cNvPr id="55371" name="_s55371"/>
          <p:cNvSpPr>
            <a:spLocks noChangeArrowheads="1"/>
          </p:cNvSpPr>
          <p:nvPr/>
        </p:nvSpPr>
        <p:spPr bwMode="auto">
          <a:xfrm>
            <a:off x="7172326" y="2057401"/>
            <a:ext cx="1012825" cy="339725"/>
          </a:xfrm>
          <a:prstGeom prst="roundRect">
            <a:avLst>
              <a:gd name="adj" fmla="val 16667"/>
            </a:avLst>
          </a:pr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255" tIns="3126" rIns="6255" bIns="3126"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prstClr val="black"/>
                </a:solidFill>
                <a:effectLst/>
                <a:uLnTx/>
                <a:uFillTx/>
                <a:latin typeface="Century Gothic"/>
                <a:ea typeface="+mn-ea"/>
                <a:cs typeface="+mn-cs"/>
              </a:rPr>
              <a:t>KONDİSYON</a:t>
            </a:r>
          </a:p>
        </p:txBody>
      </p:sp>
      <p:sp>
        <p:nvSpPr>
          <p:cNvPr id="55372" name="_s55372"/>
          <p:cNvSpPr>
            <a:spLocks noChangeArrowheads="1"/>
          </p:cNvSpPr>
          <p:nvPr/>
        </p:nvSpPr>
        <p:spPr bwMode="auto">
          <a:xfrm>
            <a:off x="8294689" y="2057401"/>
            <a:ext cx="1012825" cy="339725"/>
          </a:xfrm>
          <a:prstGeom prst="roundRect">
            <a:avLst>
              <a:gd name="adj" fmla="val 16667"/>
            </a:avLst>
          </a:pr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255" tIns="3126" rIns="6255" bIns="3126"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prstClr val="black"/>
                </a:solidFill>
                <a:effectLst/>
                <a:uLnTx/>
                <a:uFillTx/>
                <a:latin typeface="Century Gothic"/>
                <a:ea typeface="+mn-ea"/>
                <a:cs typeface="+mn-cs"/>
              </a:rPr>
              <a:t>PSİKOLOJİK</a:t>
            </a:r>
          </a:p>
        </p:txBody>
      </p:sp>
      <p:sp>
        <p:nvSpPr>
          <p:cNvPr id="55373" name="_s55373"/>
          <p:cNvSpPr>
            <a:spLocks noChangeArrowheads="1"/>
          </p:cNvSpPr>
          <p:nvPr/>
        </p:nvSpPr>
        <p:spPr bwMode="auto">
          <a:xfrm>
            <a:off x="9417051" y="2057401"/>
            <a:ext cx="1012825" cy="339725"/>
          </a:xfrm>
          <a:prstGeom prst="roundRect">
            <a:avLst>
              <a:gd name="adj" fmla="val 16667"/>
            </a:avLst>
          </a:pr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255" tIns="3126" rIns="6255" bIns="3126"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prstClr val="black"/>
                </a:solidFill>
                <a:effectLst/>
                <a:uLnTx/>
                <a:uFillTx/>
                <a:latin typeface="Century Gothic"/>
                <a:ea typeface="+mn-ea"/>
                <a:cs typeface="+mn-cs"/>
              </a:rPr>
              <a:t>DİĞER</a:t>
            </a:r>
          </a:p>
        </p:txBody>
      </p:sp>
      <p:sp>
        <p:nvSpPr>
          <p:cNvPr id="55374" name="_s55374"/>
          <p:cNvSpPr>
            <a:spLocks noChangeArrowheads="1"/>
          </p:cNvSpPr>
          <p:nvPr/>
        </p:nvSpPr>
        <p:spPr bwMode="auto">
          <a:xfrm>
            <a:off x="1600201" y="2743200"/>
            <a:ext cx="1031875" cy="381000"/>
          </a:xfrm>
          <a:prstGeom prst="roundRect">
            <a:avLst>
              <a:gd name="adj" fmla="val 16667"/>
            </a:avLst>
          </a:pr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255" tIns="3126" rIns="6255" bIns="3126"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prstClr val="black"/>
                </a:solidFill>
                <a:effectLst/>
                <a:uLnTx/>
                <a:uFillTx/>
                <a:latin typeface="Century Gothic"/>
                <a:ea typeface="+mn-ea"/>
                <a:cs typeface="+mn-cs"/>
              </a:rPr>
              <a:t>HÜCUMDA</a:t>
            </a:r>
          </a:p>
        </p:txBody>
      </p:sp>
      <p:sp>
        <p:nvSpPr>
          <p:cNvPr id="55375" name="_s55375"/>
          <p:cNvSpPr>
            <a:spLocks noChangeArrowheads="1"/>
          </p:cNvSpPr>
          <p:nvPr/>
        </p:nvSpPr>
        <p:spPr bwMode="auto">
          <a:xfrm>
            <a:off x="1600201" y="3276601"/>
            <a:ext cx="1031875" cy="358775"/>
          </a:xfrm>
          <a:prstGeom prst="roundRect">
            <a:avLst>
              <a:gd name="adj" fmla="val 16667"/>
            </a:avLst>
          </a:pr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255" tIns="3126" rIns="6255" bIns="3126"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prstClr val="black"/>
                </a:solidFill>
                <a:effectLst/>
                <a:uLnTx/>
                <a:uFillTx/>
                <a:latin typeface="Century Gothic"/>
                <a:ea typeface="+mn-ea"/>
                <a:cs typeface="+mn-cs"/>
              </a:rPr>
              <a:t>SAVUNMADA</a:t>
            </a:r>
          </a:p>
        </p:txBody>
      </p:sp>
      <p:sp>
        <p:nvSpPr>
          <p:cNvPr id="55376" name="_s55376"/>
          <p:cNvSpPr>
            <a:spLocks noChangeArrowheads="1"/>
          </p:cNvSpPr>
          <p:nvPr/>
        </p:nvSpPr>
        <p:spPr bwMode="auto">
          <a:xfrm>
            <a:off x="6359526" y="2865438"/>
            <a:ext cx="1260475" cy="279400"/>
          </a:xfrm>
          <a:prstGeom prst="roundRect">
            <a:avLst>
              <a:gd name="adj" fmla="val 16667"/>
            </a:avLst>
          </a:pr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255" tIns="3126" rIns="6255" bIns="3126"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prstClr val="black"/>
                </a:solidFill>
                <a:effectLst/>
                <a:uLnTx/>
                <a:uFillTx/>
                <a:latin typeface="Century Gothic"/>
                <a:ea typeface="+mn-ea"/>
                <a:cs typeface="+mn-cs"/>
              </a:rPr>
              <a:t>KUVVET</a:t>
            </a:r>
          </a:p>
        </p:txBody>
      </p:sp>
      <p:sp>
        <p:nvSpPr>
          <p:cNvPr id="55377" name="_s55377"/>
          <p:cNvSpPr>
            <a:spLocks noChangeArrowheads="1"/>
          </p:cNvSpPr>
          <p:nvPr/>
        </p:nvSpPr>
        <p:spPr bwMode="auto">
          <a:xfrm>
            <a:off x="6359526" y="4335464"/>
            <a:ext cx="1260475" cy="280987"/>
          </a:xfrm>
          <a:prstGeom prst="roundRect">
            <a:avLst>
              <a:gd name="adj" fmla="val 16667"/>
            </a:avLst>
          </a:pr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255" tIns="3126" rIns="6255" bIns="3126"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prstClr val="black"/>
                </a:solidFill>
                <a:effectLst/>
                <a:uLnTx/>
                <a:uFillTx/>
                <a:latin typeface="Century Gothic"/>
                <a:ea typeface="+mn-ea"/>
                <a:cs typeface="+mn-cs"/>
              </a:rPr>
              <a:t>HAREKETLİLİK</a:t>
            </a:r>
          </a:p>
        </p:txBody>
      </p:sp>
      <p:sp>
        <p:nvSpPr>
          <p:cNvPr id="55378" name="_s55378"/>
          <p:cNvSpPr>
            <a:spLocks noChangeArrowheads="1"/>
          </p:cNvSpPr>
          <p:nvPr/>
        </p:nvSpPr>
        <p:spPr bwMode="auto">
          <a:xfrm>
            <a:off x="6359526" y="4826000"/>
            <a:ext cx="1260475" cy="279400"/>
          </a:xfrm>
          <a:prstGeom prst="roundRect">
            <a:avLst>
              <a:gd name="adj" fmla="val 16667"/>
            </a:avLst>
          </a:pr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255" tIns="3126" rIns="6255" bIns="3126"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prstClr val="black"/>
                </a:solidFill>
                <a:effectLst/>
                <a:uLnTx/>
                <a:uFillTx/>
                <a:latin typeface="Century Gothic"/>
                <a:ea typeface="+mn-ea"/>
                <a:cs typeface="+mn-cs"/>
              </a:rPr>
              <a:t>KOORDİNASYON</a:t>
            </a:r>
          </a:p>
        </p:txBody>
      </p:sp>
      <p:sp>
        <p:nvSpPr>
          <p:cNvPr id="55379" name="_s55379"/>
          <p:cNvSpPr>
            <a:spLocks noChangeArrowheads="1"/>
          </p:cNvSpPr>
          <p:nvPr/>
        </p:nvSpPr>
        <p:spPr bwMode="auto">
          <a:xfrm>
            <a:off x="6359526" y="3355975"/>
            <a:ext cx="1260475" cy="279400"/>
          </a:xfrm>
          <a:prstGeom prst="roundRect">
            <a:avLst>
              <a:gd name="adj" fmla="val 16667"/>
            </a:avLst>
          </a:pr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255" tIns="3126" rIns="6255" bIns="3126"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prstClr val="black"/>
                </a:solidFill>
                <a:effectLst/>
                <a:uLnTx/>
                <a:uFillTx/>
                <a:latin typeface="Century Gothic"/>
                <a:ea typeface="+mn-ea"/>
                <a:cs typeface="+mn-cs"/>
              </a:rPr>
              <a:t>DAYANIKLILIK</a:t>
            </a:r>
          </a:p>
        </p:txBody>
      </p:sp>
      <p:sp>
        <p:nvSpPr>
          <p:cNvPr id="55380" name="_s55380"/>
          <p:cNvSpPr>
            <a:spLocks noChangeArrowheads="1"/>
          </p:cNvSpPr>
          <p:nvPr/>
        </p:nvSpPr>
        <p:spPr bwMode="auto">
          <a:xfrm>
            <a:off x="6359526" y="3846513"/>
            <a:ext cx="1260475" cy="279400"/>
          </a:xfrm>
          <a:prstGeom prst="roundRect">
            <a:avLst>
              <a:gd name="adj" fmla="val 16667"/>
            </a:avLst>
          </a:pr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255" tIns="3126" rIns="6255" bIns="3126"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prstClr val="black"/>
                </a:solidFill>
                <a:effectLst/>
                <a:uLnTx/>
                <a:uFillTx/>
                <a:latin typeface="Century Gothic"/>
                <a:ea typeface="+mn-ea"/>
                <a:cs typeface="+mn-cs"/>
              </a:rPr>
              <a:t>SÜRAT</a:t>
            </a:r>
          </a:p>
        </p:txBody>
      </p:sp>
      <p:sp>
        <p:nvSpPr>
          <p:cNvPr id="55381" name="_s55381"/>
          <p:cNvSpPr>
            <a:spLocks noChangeArrowheads="1"/>
          </p:cNvSpPr>
          <p:nvPr/>
        </p:nvSpPr>
        <p:spPr bwMode="auto">
          <a:xfrm>
            <a:off x="8839200" y="2941638"/>
            <a:ext cx="1562100" cy="258762"/>
          </a:xfrm>
          <a:prstGeom prst="roundRect">
            <a:avLst>
              <a:gd name="adj" fmla="val 16667"/>
            </a:avLst>
          </a:pr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255" tIns="3126" rIns="6255" bIns="3126"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prstClr val="black"/>
                </a:solidFill>
                <a:effectLst/>
                <a:uLnTx/>
                <a:uFillTx/>
                <a:latin typeface="Century Gothic"/>
                <a:ea typeface="+mn-ea"/>
                <a:cs typeface="+mn-cs"/>
              </a:rPr>
              <a:t>SOSYAL,TEORİK VB.</a:t>
            </a:r>
          </a:p>
        </p:txBody>
      </p:sp>
      <p:sp>
        <p:nvSpPr>
          <p:cNvPr id="55382" name="_s55382"/>
          <p:cNvSpPr>
            <a:spLocks noChangeArrowheads="1"/>
          </p:cNvSpPr>
          <p:nvPr/>
        </p:nvSpPr>
        <p:spPr bwMode="auto">
          <a:xfrm>
            <a:off x="3155951" y="2741613"/>
            <a:ext cx="1260475" cy="279400"/>
          </a:xfrm>
          <a:prstGeom prst="roundRect">
            <a:avLst>
              <a:gd name="adj" fmla="val 16667"/>
            </a:avLst>
          </a:pr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255" tIns="3126" rIns="6255" bIns="3126"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prstClr val="black"/>
                </a:solidFill>
                <a:effectLst/>
                <a:uLnTx/>
                <a:uFillTx/>
                <a:latin typeface="Century Gothic"/>
                <a:ea typeface="+mn-ea"/>
                <a:cs typeface="+mn-cs"/>
              </a:rPr>
              <a:t>HÜCUMDA</a:t>
            </a:r>
          </a:p>
        </p:txBody>
      </p:sp>
      <p:sp>
        <p:nvSpPr>
          <p:cNvPr id="55383" name="_s55383"/>
          <p:cNvSpPr>
            <a:spLocks noChangeArrowheads="1"/>
          </p:cNvSpPr>
          <p:nvPr/>
        </p:nvSpPr>
        <p:spPr bwMode="auto">
          <a:xfrm>
            <a:off x="4684714" y="2741613"/>
            <a:ext cx="1260475" cy="279400"/>
          </a:xfrm>
          <a:prstGeom prst="roundRect">
            <a:avLst>
              <a:gd name="adj" fmla="val 16667"/>
            </a:avLst>
          </a:pr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255" tIns="3126" rIns="6255" bIns="3126"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prstClr val="black"/>
                </a:solidFill>
                <a:effectLst/>
                <a:uLnTx/>
                <a:uFillTx/>
                <a:latin typeface="Century Gothic"/>
                <a:ea typeface="+mn-ea"/>
                <a:cs typeface="+mn-cs"/>
              </a:rPr>
              <a:t>SAVUNMADA</a:t>
            </a:r>
          </a:p>
        </p:txBody>
      </p:sp>
      <p:sp>
        <p:nvSpPr>
          <p:cNvPr id="55384" name="_s55384"/>
          <p:cNvSpPr>
            <a:spLocks noChangeArrowheads="1"/>
          </p:cNvSpPr>
          <p:nvPr/>
        </p:nvSpPr>
        <p:spPr bwMode="auto">
          <a:xfrm>
            <a:off x="2851150" y="3284538"/>
            <a:ext cx="825500" cy="341312"/>
          </a:xfrm>
          <a:prstGeom prst="roundRect">
            <a:avLst>
              <a:gd name="adj" fmla="val 16667"/>
            </a:avLst>
          </a:pr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255" tIns="3126" rIns="6255" bIns="3126"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prstClr val="black"/>
                </a:solidFill>
                <a:effectLst/>
                <a:uLnTx/>
                <a:uFillTx/>
                <a:latin typeface="Century Gothic"/>
                <a:ea typeface="+mn-ea"/>
                <a:cs typeface="+mn-cs"/>
              </a:rPr>
              <a:t>BİREYSEL</a:t>
            </a:r>
          </a:p>
        </p:txBody>
      </p:sp>
      <p:sp>
        <p:nvSpPr>
          <p:cNvPr id="55385" name="_s55385"/>
          <p:cNvSpPr>
            <a:spLocks noChangeArrowheads="1"/>
          </p:cNvSpPr>
          <p:nvPr/>
        </p:nvSpPr>
        <p:spPr bwMode="auto">
          <a:xfrm>
            <a:off x="2851150" y="3835401"/>
            <a:ext cx="825500" cy="339725"/>
          </a:xfrm>
          <a:prstGeom prst="roundRect">
            <a:avLst>
              <a:gd name="adj" fmla="val 16667"/>
            </a:avLst>
          </a:pr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255" tIns="3126" rIns="6255" bIns="3126"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prstClr val="black"/>
                </a:solidFill>
                <a:effectLst/>
                <a:uLnTx/>
                <a:uFillTx/>
                <a:latin typeface="Century Gothic"/>
                <a:ea typeface="+mn-ea"/>
                <a:cs typeface="+mn-cs"/>
              </a:rPr>
              <a:t>GRUP</a:t>
            </a:r>
          </a:p>
        </p:txBody>
      </p:sp>
      <p:sp>
        <p:nvSpPr>
          <p:cNvPr id="55386" name="_s55386"/>
          <p:cNvSpPr>
            <a:spLocks noChangeArrowheads="1"/>
          </p:cNvSpPr>
          <p:nvPr/>
        </p:nvSpPr>
        <p:spPr bwMode="auto">
          <a:xfrm>
            <a:off x="2851150" y="4386264"/>
            <a:ext cx="825500" cy="339725"/>
          </a:xfrm>
          <a:prstGeom prst="roundRect">
            <a:avLst>
              <a:gd name="adj" fmla="val 16667"/>
            </a:avLst>
          </a:pr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255" tIns="3126" rIns="6255" bIns="3126"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prstClr val="black"/>
                </a:solidFill>
                <a:effectLst/>
                <a:uLnTx/>
                <a:uFillTx/>
                <a:latin typeface="Century Gothic"/>
                <a:ea typeface="+mn-ea"/>
                <a:cs typeface="+mn-cs"/>
              </a:rPr>
              <a:t>TAKIM</a:t>
            </a:r>
          </a:p>
        </p:txBody>
      </p:sp>
      <p:sp>
        <p:nvSpPr>
          <p:cNvPr id="55387" name="_s55387"/>
          <p:cNvSpPr>
            <a:spLocks noChangeArrowheads="1"/>
          </p:cNvSpPr>
          <p:nvPr/>
        </p:nvSpPr>
        <p:spPr bwMode="auto">
          <a:xfrm>
            <a:off x="5424488" y="3284538"/>
            <a:ext cx="823912" cy="341312"/>
          </a:xfrm>
          <a:prstGeom prst="roundRect">
            <a:avLst>
              <a:gd name="adj" fmla="val 16667"/>
            </a:avLst>
          </a:pr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255" tIns="3126" rIns="6255" bIns="3126"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prstClr val="black"/>
                </a:solidFill>
                <a:effectLst/>
                <a:uLnTx/>
                <a:uFillTx/>
                <a:latin typeface="Century Gothic"/>
                <a:ea typeface="+mn-ea"/>
                <a:cs typeface="+mn-cs"/>
              </a:rPr>
              <a:t>BİREYSEL</a:t>
            </a:r>
          </a:p>
        </p:txBody>
      </p:sp>
      <p:sp>
        <p:nvSpPr>
          <p:cNvPr id="55388" name="_s55388"/>
          <p:cNvSpPr>
            <a:spLocks noChangeArrowheads="1"/>
          </p:cNvSpPr>
          <p:nvPr/>
        </p:nvSpPr>
        <p:spPr bwMode="auto">
          <a:xfrm>
            <a:off x="5424488" y="3835401"/>
            <a:ext cx="823912" cy="339725"/>
          </a:xfrm>
          <a:prstGeom prst="roundRect">
            <a:avLst>
              <a:gd name="adj" fmla="val 16667"/>
            </a:avLst>
          </a:pr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255" tIns="3126" rIns="6255" bIns="3126"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prstClr val="black"/>
                </a:solidFill>
                <a:effectLst/>
                <a:uLnTx/>
                <a:uFillTx/>
                <a:latin typeface="Century Gothic"/>
                <a:ea typeface="+mn-ea"/>
                <a:cs typeface="+mn-cs"/>
              </a:rPr>
              <a:t>GRUP</a:t>
            </a:r>
          </a:p>
        </p:txBody>
      </p:sp>
      <p:sp>
        <p:nvSpPr>
          <p:cNvPr id="55389" name="_s55389"/>
          <p:cNvSpPr>
            <a:spLocks noChangeArrowheads="1"/>
          </p:cNvSpPr>
          <p:nvPr/>
        </p:nvSpPr>
        <p:spPr bwMode="auto">
          <a:xfrm>
            <a:off x="5424488" y="4386264"/>
            <a:ext cx="823912" cy="339725"/>
          </a:xfrm>
          <a:prstGeom prst="roundRect">
            <a:avLst>
              <a:gd name="adj" fmla="val 16667"/>
            </a:avLst>
          </a:prstGeom>
          <a:solidFill>
            <a:srgbClr val="FF00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255" tIns="3126" rIns="6255" bIns="3126"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000" b="0" i="0" u="none" strike="noStrike" kern="1200" cap="none" spc="0" normalizeH="0" baseline="0" noProof="0">
                <a:ln>
                  <a:noFill/>
                </a:ln>
                <a:solidFill>
                  <a:prstClr val="black"/>
                </a:solidFill>
                <a:effectLst/>
                <a:uLnTx/>
                <a:uFillTx/>
                <a:latin typeface="Century Gothic"/>
                <a:ea typeface="+mn-ea"/>
                <a:cs typeface="+mn-cs"/>
              </a:rPr>
              <a:t>TAKIM</a:t>
            </a:r>
          </a:p>
        </p:txBody>
      </p:sp>
      <p:grpSp>
        <p:nvGrpSpPr>
          <p:cNvPr id="55399" name="Group 1127"/>
          <p:cNvGrpSpPr>
            <a:grpSpLocks/>
          </p:cNvGrpSpPr>
          <p:nvPr/>
        </p:nvGrpSpPr>
        <p:grpSpPr bwMode="auto">
          <a:xfrm>
            <a:off x="3276601" y="4800600"/>
            <a:ext cx="2524125" cy="609600"/>
            <a:chOff x="762" y="3216"/>
            <a:chExt cx="2166" cy="432"/>
          </a:xfrm>
        </p:grpSpPr>
        <p:sp>
          <p:nvSpPr>
            <p:cNvPr id="55397" name="Rectangle 1125"/>
            <p:cNvSpPr>
              <a:spLocks noChangeArrowheads="1"/>
            </p:cNvSpPr>
            <p:nvPr/>
          </p:nvSpPr>
          <p:spPr bwMode="auto">
            <a:xfrm>
              <a:off x="1104" y="3216"/>
              <a:ext cx="1536" cy="336"/>
            </a:xfrm>
            <a:prstGeom prst="rect">
              <a:avLst/>
            </a:prstGeom>
            <a:solidFill>
              <a:srgbClr val="FFFF00"/>
            </a:solidFill>
            <a:ln w="9525">
              <a:solidFill>
                <a:schemeClr val="bg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a:ln>
                  <a:noFill/>
                </a:ln>
                <a:solidFill>
                  <a:srgbClr val="0000CC"/>
                </a:solidFill>
                <a:effectLst/>
                <a:uLnTx/>
                <a:uFillTx/>
                <a:latin typeface="Century Gothic"/>
                <a:ea typeface="+mn-ea"/>
                <a:cs typeface="+mn-cs"/>
              </a:endParaRPr>
            </a:p>
          </p:txBody>
        </p:sp>
        <p:sp>
          <p:nvSpPr>
            <p:cNvPr id="55390" name="Line 1118"/>
            <p:cNvSpPr>
              <a:spLocks noChangeShapeType="1"/>
            </p:cNvSpPr>
            <p:nvPr/>
          </p:nvSpPr>
          <p:spPr bwMode="auto">
            <a:xfrm flipH="1">
              <a:off x="1152" y="3408"/>
              <a:ext cx="1392" cy="0"/>
            </a:xfrm>
            <a:prstGeom prst="line">
              <a:avLst/>
            </a:prstGeom>
            <a:noFill/>
            <a:ln w="28575">
              <a:solidFill>
                <a:srgbClr val="0000CC"/>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55393" name="Text Box 1121"/>
            <p:cNvSpPr txBox="1">
              <a:spLocks noChangeArrowheads="1"/>
            </p:cNvSpPr>
            <p:nvPr/>
          </p:nvSpPr>
          <p:spPr bwMode="auto">
            <a:xfrm>
              <a:off x="764" y="3216"/>
              <a:ext cx="2157" cy="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900" b="0" i="0" u="none" strike="noStrike" kern="1200" cap="none" spc="0" normalizeH="0" baseline="0" noProof="0">
                  <a:ln>
                    <a:noFill/>
                  </a:ln>
                  <a:solidFill>
                    <a:srgbClr val="0000CC"/>
                  </a:solidFill>
                  <a:effectLst/>
                  <a:uLnTx/>
                  <a:uFillTx/>
                  <a:latin typeface="Century Gothic"/>
                  <a:ea typeface="+mn-ea"/>
                  <a:cs typeface="+mn-cs"/>
                </a:rPr>
                <a:t>Hücumdan Savunmaya Geçiş</a:t>
              </a:r>
            </a:p>
          </p:txBody>
        </p:sp>
        <p:sp>
          <p:nvSpPr>
            <p:cNvPr id="55394" name="Text Box 1122"/>
            <p:cNvSpPr txBox="1">
              <a:spLocks noChangeArrowheads="1"/>
            </p:cNvSpPr>
            <p:nvPr/>
          </p:nvSpPr>
          <p:spPr bwMode="auto">
            <a:xfrm>
              <a:off x="762" y="3408"/>
              <a:ext cx="2166" cy="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bg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900" b="0" i="0" u="none" strike="noStrike" kern="1200" cap="none" spc="0" normalizeH="0" baseline="0" noProof="0">
                  <a:ln>
                    <a:noFill/>
                  </a:ln>
                  <a:solidFill>
                    <a:srgbClr val="0000CC"/>
                  </a:solidFill>
                  <a:effectLst/>
                  <a:uLnTx/>
                  <a:uFillTx/>
                  <a:latin typeface="Century Gothic"/>
                  <a:ea typeface="+mn-ea"/>
                  <a:cs typeface="+mn-cs"/>
                </a:rPr>
                <a:t>Savunmadan Hücuma Geçiş</a:t>
              </a:r>
            </a:p>
          </p:txBody>
        </p:sp>
      </p:grpSp>
      <p:sp>
        <p:nvSpPr>
          <p:cNvPr id="55400" name="Line 1128"/>
          <p:cNvSpPr>
            <a:spLocks noChangeShapeType="1"/>
          </p:cNvSpPr>
          <p:nvPr/>
        </p:nvSpPr>
        <p:spPr bwMode="auto">
          <a:xfrm>
            <a:off x="4572000" y="2362200"/>
            <a:ext cx="0" cy="2286000"/>
          </a:xfrm>
          <a:prstGeom prst="line">
            <a:avLst/>
          </a:prstGeom>
          <a:noFill/>
          <a:ln w="3810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p:txBody>
      </p:sp>
    </p:spTree>
    <p:extLst>
      <p:ext uri="{BB962C8B-B14F-4D97-AF65-F5344CB8AC3E}">
        <p14:creationId xmlns:p14="http://schemas.microsoft.com/office/powerpoint/2010/main" val="244399926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1955800" y="152400"/>
            <a:ext cx="8636000" cy="628650"/>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rgbClr val="FFFF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tr-TR" sz="2200" dirty="0"/>
              <a:t>ÜST DÜZEY BİR </a:t>
            </a:r>
            <a:r>
              <a:rPr lang="tr-TR" sz="2200" dirty="0" smtClean="0"/>
              <a:t>TAKIMININ </a:t>
            </a:r>
            <a:r>
              <a:rPr lang="tr-TR" sz="2200" dirty="0"/>
              <a:t>UYGULAMA TEORİSİ  </a:t>
            </a:r>
          </a:p>
        </p:txBody>
      </p:sp>
      <p:sp>
        <p:nvSpPr>
          <p:cNvPr id="26629" name="Text Box 5"/>
          <p:cNvSpPr txBox="1">
            <a:spLocks noChangeArrowheads="1"/>
          </p:cNvSpPr>
          <p:nvPr/>
        </p:nvSpPr>
        <p:spPr bwMode="auto">
          <a:xfrm>
            <a:off x="9144000" y="1447800"/>
            <a:ext cx="1143000" cy="838200"/>
          </a:xfrm>
          <a:prstGeom prst="rect">
            <a:avLst/>
          </a:prstGeom>
          <a:solidFill>
            <a:srgbClr val="FF0000"/>
          </a:solidFill>
          <a:ln w="9525">
            <a:solidFill>
              <a:schemeClr val="bg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ctr"/>
          <a:lstStyle/>
          <a:p>
            <a:r>
              <a:rPr lang="tr-TR" sz="2800"/>
              <a:t>~ %30</a:t>
            </a:r>
          </a:p>
        </p:txBody>
      </p:sp>
      <p:sp>
        <p:nvSpPr>
          <p:cNvPr id="26627" name="Rectangle 3"/>
          <p:cNvSpPr>
            <a:spLocks noChangeArrowheads="1"/>
          </p:cNvSpPr>
          <p:nvPr/>
        </p:nvSpPr>
        <p:spPr bwMode="auto">
          <a:xfrm>
            <a:off x="1676400" y="914400"/>
            <a:ext cx="7010400" cy="1371600"/>
          </a:xfrm>
          <a:prstGeom prst="rect">
            <a:avLst/>
          </a:prstGeom>
          <a:solidFill>
            <a:srgbClr val="FF0000"/>
          </a:solidFill>
          <a:ln w="9525">
            <a:solidFill>
              <a:schemeClr val="bg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ctr"/>
          <a:lstStyle/>
          <a:p>
            <a:pPr algn="l"/>
            <a:r>
              <a:rPr lang="tr-TR" dirty="0">
                <a:solidFill>
                  <a:srgbClr val="FFFF00"/>
                </a:solidFill>
              </a:rPr>
              <a:t>BİLİMSEL OLARAK KANITLANMIŞ  ANTRENMAN BİLGİLERİ</a:t>
            </a:r>
          </a:p>
          <a:p>
            <a:pPr algn="l"/>
            <a:endParaRPr lang="tr-TR" dirty="0">
              <a:solidFill>
                <a:srgbClr val="FFFF00"/>
              </a:solidFill>
            </a:endParaRPr>
          </a:p>
          <a:p>
            <a:pPr algn="l">
              <a:buClr>
                <a:srgbClr val="FFFF00"/>
              </a:buClr>
              <a:buFont typeface="Wingdings" panose="05000000000000000000" pitchFamily="2" charset="2"/>
              <a:buChar char="ü"/>
            </a:pPr>
            <a:r>
              <a:rPr lang="tr-TR" dirty="0"/>
              <a:t> </a:t>
            </a:r>
            <a:r>
              <a:rPr lang="tr-TR" dirty="0" smtClean="0"/>
              <a:t>BRANŞA </a:t>
            </a:r>
            <a:r>
              <a:rPr lang="tr-TR" dirty="0"/>
              <a:t>ÖZGÜ</a:t>
            </a:r>
          </a:p>
          <a:p>
            <a:pPr algn="l">
              <a:buClr>
                <a:srgbClr val="FFFF00"/>
              </a:buClr>
              <a:buFont typeface="Wingdings" panose="05000000000000000000" pitchFamily="2" charset="2"/>
              <a:buChar char="ü"/>
            </a:pPr>
            <a:r>
              <a:rPr lang="tr-TR" dirty="0"/>
              <a:t> DİĞER SPOR DALLARINA ÖZGÜ </a:t>
            </a:r>
          </a:p>
        </p:txBody>
      </p:sp>
      <p:sp>
        <p:nvSpPr>
          <p:cNvPr id="26628" name="Text Box 4"/>
          <p:cNvSpPr txBox="1">
            <a:spLocks noChangeArrowheads="1"/>
          </p:cNvSpPr>
          <p:nvPr/>
        </p:nvSpPr>
        <p:spPr bwMode="auto">
          <a:xfrm>
            <a:off x="7848600" y="1538289"/>
            <a:ext cx="609600" cy="573087"/>
          </a:xfrm>
          <a:prstGeom prst="rect">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ctr"/>
          <a:lstStyle/>
          <a:p>
            <a:pPr algn="l"/>
            <a:r>
              <a:rPr lang="tr-TR"/>
              <a:t>% 10</a:t>
            </a:r>
          </a:p>
          <a:p>
            <a:pPr algn="l"/>
            <a:r>
              <a:rPr lang="tr-TR"/>
              <a:t>% 20</a:t>
            </a:r>
          </a:p>
        </p:txBody>
      </p:sp>
      <p:sp>
        <p:nvSpPr>
          <p:cNvPr id="26639" name="Line 15"/>
          <p:cNvSpPr>
            <a:spLocks noChangeShapeType="1"/>
          </p:cNvSpPr>
          <p:nvPr/>
        </p:nvSpPr>
        <p:spPr bwMode="auto">
          <a:xfrm flipV="1">
            <a:off x="4572000" y="1752600"/>
            <a:ext cx="3276600" cy="0"/>
          </a:xfrm>
          <a:prstGeom prst="line">
            <a:avLst/>
          </a:prstGeom>
          <a:noFill/>
          <a:ln w="28575">
            <a:solidFill>
              <a:schemeClr val="bg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6640" name="Line 16"/>
          <p:cNvSpPr>
            <a:spLocks noChangeShapeType="1"/>
          </p:cNvSpPr>
          <p:nvPr/>
        </p:nvSpPr>
        <p:spPr bwMode="auto">
          <a:xfrm flipV="1">
            <a:off x="5867400" y="1974850"/>
            <a:ext cx="1981200" cy="6350"/>
          </a:xfrm>
          <a:prstGeom prst="line">
            <a:avLst/>
          </a:prstGeom>
          <a:noFill/>
          <a:ln w="28575">
            <a:solidFill>
              <a:schemeClr val="bg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6641" name="Text Box 17"/>
          <p:cNvSpPr txBox="1">
            <a:spLocks noChangeArrowheads="1"/>
          </p:cNvSpPr>
          <p:nvPr/>
        </p:nvSpPr>
        <p:spPr bwMode="auto">
          <a:xfrm>
            <a:off x="9144000" y="2971800"/>
            <a:ext cx="1143000" cy="838200"/>
          </a:xfrm>
          <a:prstGeom prst="rect">
            <a:avLst/>
          </a:prstGeom>
          <a:solidFill>
            <a:srgbClr val="FF0000"/>
          </a:solidFill>
          <a:ln w="9525">
            <a:solidFill>
              <a:schemeClr val="bg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ctr"/>
          <a:lstStyle/>
          <a:p>
            <a:endParaRPr lang="tr-TR" sz="2800"/>
          </a:p>
          <a:p>
            <a:r>
              <a:rPr lang="tr-TR" sz="2800"/>
              <a:t>~ %30</a:t>
            </a:r>
          </a:p>
          <a:p>
            <a:endParaRPr lang="tr-TR" sz="2800"/>
          </a:p>
        </p:txBody>
      </p:sp>
      <p:sp>
        <p:nvSpPr>
          <p:cNvPr id="26633" name="Rectangle 9"/>
          <p:cNvSpPr>
            <a:spLocks noChangeArrowheads="1"/>
          </p:cNvSpPr>
          <p:nvPr/>
        </p:nvSpPr>
        <p:spPr bwMode="auto">
          <a:xfrm>
            <a:off x="1676400" y="2438400"/>
            <a:ext cx="7010400" cy="1371600"/>
          </a:xfrm>
          <a:prstGeom prst="rect">
            <a:avLst/>
          </a:prstGeom>
          <a:solidFill>
            <a:srgbClr val="FF0000"/>
          </a:solidFill>
          <a:ln w="9525">
            <a:solidFill>
              <a:schemeClr val="bg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ctr"/>
          <a:lstStyle/>
          <a:p>
            <a:pPr algn="l"/>
            <a:r>
              <a:rPr lang="tr-TR" dirty="0">
                <a:solidFill>
                  <a:srgbClr val="FFFF00"/>
                </a:solidFill>
              </a:rPr>
              <a:t>GENEL OLARAK KABUL GÖREN DENEYİMLER</a:t>
            </a:r>
          </a:p>
          <a:p>
            <a:pPr algn="l"/>
            <a:r>
              <a:rPr lang="tr-TR" dirty="0"/>
              <a:t> </a:t>
            </a:r>
          </a:p>
          <a:p>
            <a:pPr algn="l">
              <a:buClr>
                <a:srgbClr val="FFFF00"/>
              </a:buClr>
              <a:buFont typeface="Wingdings" panose="05000000000000000000" pitchFamily="2" charset="2"/>
              <a:buChar char="ü"/>
            </a:pPr>
            <a:r>
              <a:rPr lang="tr-TR" dirty="0"/>
              <a:t> </a:t>
            </a:r>
            <a:r>
              <a:rPr lang="tr-TR" dirty="0" smtClean="0"/>
              <a:t>BRANŞA </a:t>
            </a:r>
            <a:r>
              <a:rPr lang="tr-TR" dirty="0"/>
              <a:t>ÖZGÜ</a:t>
            </a:r>
          </a:p>
          <a:p>
            <a:pPr algn="l">
              <a:buClr>
                <a:srgbClr val="FFFF00"/>
              </a:buClr>
              <a:buFont typeface="Wingdings" panose="05000000000000000000" pitchFamily="2" charset="2"/>
              <a:buChar char="ü"/>
            </a:pPr>
            <a:r>
              <a:rPr lang="tr-TR" dirty="0"/>
              <a:t> DİĞER SPOR DALLARINA ÖZGÜ </a:t>
            </a:r>
          </a:p>
        </p:txBody>
      </p:sp>
      <p:sp>
        <p:nvSpPr>
          <p:cNvPr id="26634" name="Text Box 10"/>
          <p:cNvSpPr txBox="1">
            <a:spLocks noChangeArrowheads="1"/>
          </p:cNvSpPr>
          <p:nvPr/>
        </p:nvSpPr>
        <p:spPr bwMode="auto">
          <a:xfrm>
            <a:off x="7848600" y="3124201"/>
            <a:ext cx="609600" cy="601663"/>
          </a:xfrm>
          <a:prstGeom prst="rect">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ctr"/>
          <a:lstStyle/>
          <a:p>
            <a:pPr algn="l"/>
            <a:r>
              <a:rPr lang="tr-TR"/>
              <a:t>% 20</a:t>
            </a:r>
          </a:p>
          <a:p>
            <a:pPr algn="l"/>
            <a:r>
              <a:rPr lang="tr-TR"/>
              <a:t>% 10</a:t>
            </a:r>
          </a:p>
        </p:txBody>
      </p:sp>
      <p:sp>
        <p:nvSpPr>
          <p:cNvPr id="26642" name="Line 18"/>
          <p:cNvSpPr>
            <a:spLocks noChangeShapeType="1"/>
          </p:cNvSpPr>
          <p:nvPr/>
        </p:nvSpPr>
        <p:spPr bwMode="auto">
          <a:xfrm>
            <a:off x="4648200" y="3276601"/>
            <a:ext cx="3200400" cy="11113"/>
          </a:xfrm>
          <a:prstGeom prst="line">
            <a:avLst/>
          </a:prstGeom>
          <a:noFill/>
          <a:ln w="28575">
            <a:solidFill>
              <a:schemeClr val="bg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6643" name="Line 19"/>
          <p:cNvSpPr>
            <a:spLocks noChangeShapeType="1"/>
          </p:cNvSpPr>
          <p:nvPr/>
        </p:nvSpPr>
        <p:spPr bwMode="auto">
          <a:xfrm>
            <a:off x="5943600" y="3505200"/>
            <a:ext cx="1905000" cy="0"/>
          </a:xfrm>
          <a:prstGeom prst="line">
            <a:avLst/>
          </a:prstGeom>
          <a:noFill/>
          <a:ln w="28575">
            <a:solidFill>
              <a:schemeClr val="bg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6630" name="Rectangle 6"/>
          <p:cNvSpPr>
            <a:spLocks noChangeArrowheads="1"/>
          </p:cNvSpPr>
          <p:nvPr/>
        </p:nvSpPr>
        <p:spPr bwMode="auto">
          <a:xfrm>
            <a:off x="1676400" y="3962400"/>
            <a:ext cx="7010400" cy="1371600"/>
          </a:xfrm>
          <a:prstGeom prst="rect">
            <a:avLst/>
          </a:prstGeom>
          <a:solidFill>
            <a:srgbClr val="FF0000"/>
          </a:solidFill>
          <a:ln w="9525">
            <a:solidFill>
              <a:schemeClr val="bg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ctr"/>
          <a:lstStyle/>
          <a:p>
            <a:pPr algn="l"/>
            <a:r>
              <a:rPr lang="tr-TR">
                <a:solidFill>
                  <a:srgbClr val="FFFF00"/>
                </a:solidFill>
              </a:rPr>
              <a:t>BİREYSEL DENEYİMLERİN YANSIMASI</a:t>
            </a:r>
          </a:p>
          <a:p>
            <a:pPr algn="l"/>
            <a:endParaRPr lang="tr-TR"/>
          </a:p>
          <a:p>
            <a:pPr algn="l">
              <a:buClr>
                <a:srgbClr val="FFFF00"/>
              </a:buClr>
              <a:buFont typeface="Wingdings" panose="05000000000000000000" pitchFamily="2" charset="2"/>
              <a:buChar char="ü"/>
            </a:pPr>
            <a:r>
              <a:rPr lang="tr-TR"/>
              <a:t> ANTRENÖRÜN BİRİKİMİ</a:t>
            </a:r>
          </a:p>
          <a:p>
            <a:pPr algn="l">
              <a:buClr>
                <a:srgbClr val="FFFF00"/>
              </a:buClr>
              <a:buFont typeface="Wingdings" panose="05000000000000000000" pitchFamily="2" charset="2"/>
              <a:buChar char="ü"/>
            </a:pPr>
            <a:r>
              <a:rPr lang="tr-TR"/>
              <a:t> ANTRENMAN BİLİMCİSİ OLARAK </a:t>
            </a:r>
          </a:p>
        </p:txBody>
      </p:sp>
      <p:sp>
        <p:nvSpPr>
          <p:cNvPr id="26645" name="Line 21"/>
          <p:cNvSpPr>
            <a:spLocks noChangeShapeType="1"/>
          </p:cNvSpPr>
          <p:nvPr/>
        </p:nvSpPr>
        <p:spPr bwMode="auto">
          <a:xfrm flipV="1">
            <a:off x="5105400" y="4792664"/>
            <a:ext cx="2743200" cy="7937"/>
          </a:xfrm>
          <a:prstGeom prst="line">
            <a:avLst/>
          </a:prstGeom>
          <a:noFill/>
          <a:ln w="28575">
            <a:solidFill>
              <a:schemeClr val="bg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6646" name="Line 22"/>
          <p:cNvSpPr>
            <a:spLocks noChangeShapeType="1"/>
          </p:cNvSpPr>
          <p:nvPr/>
        </p:nvSpPr>
        <p:spPr bwMode="auto">
          <a:xfrm>
            <a:off x="6096000" y="5029200"/>
            <a:ext cx="1752600" cy="25400"/>
          </a:xfrm>
          <a:prstGeom prst="line">
            <a:avLst/>
          </a:prstGeom>
          <a:noFill/>
          <a:ln w="28575">
            <a:solidFill>
              <a:schemeClr val="bg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6647" name="Text Box 23"/>
          <p:cNvSpPr txBox="1">
            <a:spLocks noChangeArrowheads="1"/>
          </p:cNvSpPr>
          <p:nvPr/>
        </p:nvSpPr>
        <p:spPr bwMode="auto">
          <a:xfrm>
            <a:off x="7848600" y="4648201"/>
            <a:ext cx="609600" cy="601663"/>
          </a:xfrm>
          <a:prstGeom prst="rect">
            <a:avLst/>
          </a:prstGeom>
          <a:solidFill>
            <a:srgbClr val="FF00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ctr"/>
          <a:lstStyle/>
          <a:p>
            <a:pPr algn="l"/>
            <a:r>
              <a:rPr lang="tr-TR"/>
              <a:t>% 20</a:t>
            </a:r>
          </a:p>
          <a:p>
            <a:pPr algn="l"/>
            <a:r>
              <a:rPr lang="tr-TR"/>
              <a:t>% 20</a:t>
            </a:r>
          </a:p>
        </p:txBody>
      </p:sp>
      <p:sp>
        <p:nvSpPr>
          <p:cNvPr id="26648" name="Text Box 24"/>
          <p:cNvSpPr txBox="1">
            <a:spLocks noChangeArrowheads="1"/>
          </p:cNvSpPr>
          <p:nvPr/>
        </p:nvSpPr>
        <p:spPr bwMode="auto">
          <a:xfrm>
            <a:off x="9144000" y="4495800"/>
            <a:ext cx="1143000" cy="838200"/>
          </a:xfrm>
          <a:prstGeom prst="rect">
            <a:avLst/>
          </a:prstGeom>
          <a:solidFill>
            <a:srgbClr val="FF0000"/>
          </a:solidFill>
          <a:ln w="9525">
            <a:solidFill>
              <a:schemeClr val="bg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ctr"/>
          <a:lstStyle/>
          <a:p>
            <a:r>
              <a:rPr lang="tr-TR" sz="2800"/>
              <a:t>~ %40</a:t>
            </a:r>
          </a:p>
        </p:txBody>
      </p:sp>
      <p:sp>
        <p:nvSpPr>
          <p:cNvPr id="26652" name="Line 28"/>
          <p:cNvSpPr>
            <a:spLocks noChangeShapeType="1"/>
          </p:cNvSpPr>
          <p:nvPr/>
        </p:nvSpPr>
        <p:spPr bwMode="auto">
          <a:xfrm flipV="1">
            <a:off x="8686800" y="1905000"/>
            <a:ext cx="457200" cy="0"/>
          </a:xfrm>
          <a:prstGeom prst="line">
            <a:avLst/>
          </a:prstGeom>
          <a:noFill/>
          <a:ln w="76200">
            <a:solidFill>
              <a:srgbClr val="FFFF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6653" name="Line 29"/>
          <p:cNvSpPr>
            <a:spLocks noChangeShapeType="1"/>
          </p:cNvSpPr>
          <p:nvPr/>
        </p:nvSpPr>
        <p:spPr bwMode="auto">
          <a:xfrm flipV="1">
            <a:off x="8686800" y="3429000"/>
            <a:ext cx="457200" cy="0"/>
          </a:xfrm>
          <a:prstGeom prst="line">
            <a:avLst/>
          </a:prstGeom>
          <a:noFill/>
          <a:ln w="76200">
            <a:solidFill>
              <a:srgbClr val="FFFF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6654" name="Line 30"/>
          <p:cNvSpPr>
            <a:spLocks noChangeShapeType="1"/>
          </p:cNvSpPr>
          <p:nvPr/>
        </p:nvSpPr>
        <p:spPr bwMode="auto">
          <a:xfrm flipV="1">
            <a:off x="8686800" y="4953000"/>
            <a:ext cx="457200" cy="0"/>
          </a:xfrm>
          <a:prstGeom prst="line">
            <a:avLst/>
          </a:prstGeom>
          <a:noFill/>
          <a:ln w="76200">
            <a:solidFill>
              <a:srgbClr val="FFFF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26655" name="Text Box 31"/>
          <p:cNvSpPr txBox="1">
            <a:spLocks noChangeArrowheads="1"/>
          </p:cNvSpPr>
          <p:nvPr/>
        </p:nvSpPr>
        <p:spPr bwMode="auto">
          <a:xfrm>
            <a:off x="4572000" y="5715000"/>
            <a:ext cx="5715000" cy="838200"/>
          </a:xfrm>
          <a:prstGeom prst="rect">
            <a:avLst/>
          </a:prstGeom>
          <a:solidFill>
            <a:srgbClr val="FF0000"/>
          </a:solidFill>
          <a:ln w="9525">
            <a:solidFill>
              <a:schemeClr val="bg1"/>
            </a:solidFill>
            <a:miter lim="800000"/>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ctr"/>
          <a:lstStyle/>
          <a:p>
            <a:r>
              <a:rPr lang="tr-TR" sz="3600">
                <a:solidFill>
                  <a:srgbClr val="FFFF00"/>
                </a:solidFill>
              </a:rPr>
              <a:t>TOPLAM: 	 	</a:t>
            </a:r>
            <a:r>
              <a:rPr lang="tr-TR" sz="1200">
                <a:solidFill>
                  <a:srgbClr val="FFFF00"/>
                </a:solidFill>
              </a:rPr>
              <a:t>      </a:t>
            </a:r>
            <a:r>
              <a:rPr lang="tr-TR" sz="3600">
                <a:solidFill>
                  <a:srgbClr val="FFFF00"/>
                </a:solidFill>
              </a:rPr>
              <a:t> % 100</a:t>
            </a:r>
          </a:p>
        </p:txBody>
      </p:sp>
    </p:spTree>
    <p:extLst>
      <p:ext uri="{BB962C8B-B14F-4D97-AF65-F5344CB8AC3E}">
        <p14:creationId xmlns:p14="http://schemas.microsoft.com/office/powerpoint/2010/main" val="3565332604"/>
      </p:ext>
    </p:extLst>
  </p:cSld>
  <p:clrMapOvr>
    <a:masterClrMapping/>
  </p:clrMapOvr>
  <p:transition>
    <p:random/>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2667000" y="87869"/>
            <a:ext cx="685315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entury Gothic"/>
                <a:ea typeface="+mn-ea"/>
                <a:cs typeface="+mn-cs"/>
              </a:rPr>
              <a:t>OYUN </a:t>
            </a:r>
            <a:r>
              <a:rPr kumimoji="0" lang="tr-TR" sz="1800" b="0" i="0" u="none" strike="noStrike" kern="1200" cap="none" spc="0" normalizeH="0" baseline="0" noProof="0" dirty="0">
                <a:ln>
                  <a:noFill/>
                </a:ln>
                <a:solidFill>
                  <a:prstClr val="black"/>
                </a:solidFill>
                <a:effectLst/>
                <a:uLnTx/>
                <a:uFillTx/>
                <a:latin typeface="Century Gothic"/>
                <a:ea typeface="+mn-ea"/>
                <a:cs typeface="+mn-cs"/>
              </a:rPr>
              <a:t>PERFORMANSINI ETKİLEYEN VE OLUŞTURAN FAKTÖRLER</a:t>
            </a:r>
          </a:p>
        </p:txBody>
      </p:sp>
      <p:sp>
        <p:nvSpPr>
          <p:cNvPr id="27651" name="Rectangle 3"/>
          <p:cNvSpPr>
            <a:spLocks noChangeArrowheads="1"/>
          </p:cNvSpPr>
          <p:nvPr/>
        </p:nvSpPr>
        <p:spPr bwMode="auto">
          <a:xfrm>
            <a:off x="1676400" y="685801"/>
            <a:ext cx="2362200" cy="360363"/>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SOSYAL FAK.</a:t>
            </a:r>
          </a:p>
        </p:txBody>
      </p:sp>
      <p:sp>
        <p:nvSpPr>
          <p:cNvPr id="27652" name="Rectangle 4"/>
          <p:cNvSpPr>
            <a:spLocks noChangeArrowheads="1"/>
          </p:cNvSpPr>
          <p:nvPr/>
        </p:nvSpPr>
        <p:spPr bwMode="auto">
          <a:xfrm>
            <a:off x="8382000" y="1600201"/>
            <a:ext cx="2082800" cy="360363"/>
          </a:xfrm>
          <a:prstGeom prst="rect">
            <a:avLst/>
          </a:prstGeom>
          <a:noFill/>
          <a:ln w="28575">
            <a:solidFill>
              <a:schemeClr val="bg1"/>
            </a:solidFill>
            <a:prstDash val="lgDash"/>
            <a:miter lim="800000"/>
            <a:headEnd/>
            <a:tailEnd/>
          </a:ln>
          <a:effectLst/>
          <a:extLst>
            <a:ext uri="{909E8E84-426E-40DD-AFC4-6F175D3DCCD1}">
              <a14:hiddenFill xmlns:a14="http://schemas.microsoft.com/office/drawing/2010/main">
                <a:solidFill>
                  <a:srgbClr val="FFFF00">
                    <a:alpha val="5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DIŞ FAKTÖRLER</a:t>
            </a:r>
          </a:p>
        </p:txBody>
      </p:sp>
      <p:sp>
        <p:nvSpPr>
          <p:cNvPr id="27653" name="Rectangle 5"/>
          <p:cNvSpPr>
            <a:spLocks noChangeArrowheads="1"/>
          </p:cNvSpPr>
          <p:nvPr/>
        </p:nvSpPr>
        <p:spPr bwMode="auto">
          <a:xfrm>
            <a:off x="4724400" y="685801"/>
            <a:ext cx="2667000" cy="360363"/>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KONDİSYONEL FAK.</a:t>
            </a:r>
          </a:p>
        </p:txBody>
      </p:sp>
      <p:sp>
        <p:nvSpPr>
          <p:cNvPr id="27654" name="Rectangle 6"/>
          <p:cNvSpPr>
            <a:spLocks noChangeArrowheads="1"/>
          </p:cNvSpPr>
          <p:nvPr/>
        </p:nvSpPr>
        <p:spPr bwMode="auto">
          <a:xfrm>
            <a:off x="1663700" y="2590801"/>
            <a:ext cx="2374900" cy="360363"/>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BEDENSEL FAK.</a:t>
            </a:r>
          </a:p>
        </p:txBody>
      </p:sp>
      <p:sp>
        <p:nvSpPr>
          <p:cNvPr id="27655" name="Rectangle 7"/>
          <p:cNvSpPr>
            <a:spLocks noChangeArrowheads="1"/>
          </p:cNvSpPr>
          <p:nvPr/>
        </p:nvSpPr>
        <p:spPr bwMode="auto">
          <a:xfrm>
            <a:off x="4724400" y="2590801"/>
            <a:ext cx="2667000" cy="360363"/>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PSİKOLOJİK FAK.</a:t>
            </a:r>
          </a:p>
        </p:txBody>
      </p:sp>
      <p:sp>
        <p:nvSpPr>
          <p:cNvPr id="27656" name="Rectangle 8"/>
          <p:cNvSpPr>
            <a:spLocks noChangeArrowheads="1"/>
          </p:cNvSpPr>
          <p:nvPr/>
        </p:nvSpPr>
        <p:spPr bwMode="auto">
          <a:xfrm>
            <a:off x="7772400" y="2590801"/>
            <a:ext cx="2736850" cy="360363"/>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TEKNİK-TAKTİK</a:t>
            </a:r>
          </a:p>
        </p:txBody>
      </p:sp>
      <p:sp>
        <p:nvSpPr>
          <p:cNvPr id="27657" name="Rectangle 9"/>
          <p:cNvSpPr>
            <a:spLocks noChangeArrowheads="1"/>
          </p:cNvSpPr>
          <p:nvPr/>
        </p:nvSpPr>
        <p:spPr bwMode="auto">
          <a:xfrm>
            <a:off x="4575176" y="1581120"/>
            <a:ext cx="2736647" cy="400110"/>
          </a:xfrm>
          <a:prstGeom prst="rect">
            <a:avLst/>
          </a:prstGeom>
          <a:solidFill>
            <a:srgbClr val="FFFF00"/>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a:ln>
                  <a:noFill/>
                </a:ln>
                <a:solidFill>
                  <a:srgbClr val="0000CC"/>
                </a:solidFill>
                <a:effectLst/>
                <a:uLnTx/>
                <a:uFillTx/>
                <a:latin typeface="Century Gothic"/>
                <a:ea typeface="+mn-ea"/>
                <a:cs typeface="+mn-cs"/>
              </a:rPr>
              <a:t>OYUN PERFORMANSI</a:t>
            </a:r>
          </a:p>
        </p:txBody>
      </p:sp>
      <p:sp>
        <p:nvSpPr>
          <p:cNvPr id="27658" name="AutoShape 10"/>
          <p:cNvSpPr>
            <a:spLocks noChangeArrowheads="1"/>
          </p:cNvSpPr>
          <p:nvPr/>
        </p:nvSpPr>
        <p:spPr bwMode="auto">
          <a:xfrm rot="2700000">
            <a:off x="4028282" y="1000919"/>
            <a:ext cx="533400" cy="360363"/>
          </a:xfrm>
          <a:prstGeom prst="rightArrow">
            <a:avLst>
              <a:gd name="adj1" fmla="val 50000"/>
              <a:gd name="adj2" fmla="val 37004"/>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27659" name="AutoShape 11"/>
          <p:cNvSpPr>
            <a:spLocks noChangeArrowheads="1"/>
          </p:cNvSpPr>
          <p:nvPr/>
        </p:nvSpPr>
        <p:spPr bwMode="auto">
          <a:xfrm>
            <a:off x="5638801" y="1087438"/>
            <a:ext cx="360363" cy="360362"/>
          </a:xfrm>
          <a:prstGeom prst="downArrow">
            <a:avLst>
              <a:gd name="adj1" fmla="val 50000"/>
              <a:gd name="adj2" fmla="val 25000"/>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27661" name="AutoShape 13"/>
          <p:cNvSpPr>
            <a:spLocks noChangeArrowheads="1"/>
          </p:cNvSpPr>
          <p:nvPr/>
        </p:nvSpPr>
        <p:spPr bwMode="auto">
          <a:xfrm>
            <a:off x="5659438" y="2154238"/>
            <a:ext cx="360362" cy="360362"/>
          </a:xfrm>
          <a:prstGeom prst="upArrow">
            <a:avLst>
              <a:gd name="adj1" fmla="val 50000"/>
              <a:gd name="adj2" fmla="val 25000"/>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27662" name="AutoShape 14"/>
          <p:cNvSpPr>
            <a:spLocks noChangeArrowheads="1"/>
          </p:cNvSpPr>
          <p:nvPr/>
        </p:nvSpPr>
        <p:spPr bwMode="auto">
          <a:xfrm rot="2700000">
            <a:off x="4097338" y="2095501"/>
            <a:ext cx="360363" cy="588962"/>
          </a:xfrm>
          <a:prstGeom prst="upArrow">
            <a:avLst>
              <a:gd name="adj1" fmla="val 50000"/>
              <a:gd name="adj2" fmla="val 40859"/>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27663" name="AutoShape 15"/>
          <p:cNvSpPr>
            <a:spLocks noChangeArrowheads="1"/>
          </p:cNvSpPr>
          <p:nvPr/>
        </p:nvSpPr>
        <p:spPr bwMode="auto">
          <a:xfrm rot="18900000">
            <a:off x="7412038" y="2101850"/>
            <a:ext cx="360362" cy="565150"/>
          </a:xfrm>
          <a:prstGeom prst="upArrow">
            <a:avLst>
              <a:gd name="adj1" fmla="val 50000"/>
              <a:gd name="adj2" fmla="val 39207"/>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27664" name="Rectangle 16"/>
          <p:cNvSpPr>
            <a:spLocks noChangeArrowheads="1"/>
          </p:cNvSpPr>
          <p:nvPr/>
        </p:nvSpPr>
        <p:spPr bwMode="auto">
          <a:xfrm>
            <a:off x="1663700" y="3200400"/>
            <a:ext cx="2679700" cy="161925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srgbClr val="0000CC"/>
                </a:solidFill>
                <a:effectLst/>
                <a:uLnTx/>
                <a:uFillTx/>
                <a:latin typeface="Century Gothic"/>
                <a:ea typeface="+mn-ea"/>
                <a:cs typeface="+mn-cs"/>
              </a:rPr>
              <a:t>SOSYAL FAKTÖRLER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srgbClr val="0000CC"/>
              </a:solidFill>
              <a:effectLst/>
              <a:uLnTx/>
              <a:uFillTx/>
              <a:latin typeface="Century Gothic"/>
              <a:ea typeface="+mn-ea"/>
              <a:cs typeface="+mn-cs"/>
            </a:endParaRPr>
          </a:p>
          <a:p>
            <a:pPr marL="0" marR="0" lvl="0" indent="0" algn="l" defTabSz="914400" rtl="0" eaLnBrk="1" fontAlgn="auto" latinLnBrk="0" hangingPunct="1">
              <a:lnSpc>
                <a:spcPct val="100000"/>
              </a:lnSpc>
              <a:spcBef>
                <a:spcPts val="0"/>
              </a:spcBef>
              <a:spcAft>
                <a:spcPts val="0"/>
              </a:spcAft>
              <a:buClr>
                <a:srgbClr val="FFFF00"/>
              </a:buClr>
              <a:buSzTx/>
              <a:buFont typeface="Wingdings" panose="05000000000000000000" pitchFamily="2" charset="2"/>
              <a:buChar char="q"/>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 İletişim Yeteneği</a:t>
            </a:r>
          </a:p>
          <a:p>
            <a:pPr marL="0" marR="0" lvl="0" indent="0" algn="l" defTabSz="914400" rtl="0" eaLnBrk="1" fontAlgn="auto" latinLnBrk="0" hangingPunct="1">
              <a:lnSpc>
                <a:spcPct val="100000"/>
              </a:lnSpc>
              <a:spcBef>
                <a:spcPts val="0"/>
              </a:spcBef>
              <a:spcAft>
                <a:spcPts val="0"/>
              </a:spcAft>
              <a:buClr>
                <a:srgbClr val="FFFF00"/>
              </a:buClr>
              <a:buSzTx/>
              <a:buFont typeface="Wingdings" panose="05000000000000000000" pitchFamily="2" charset="2"/>
              <a:buChar char="q"/>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 Davranış ve uyum</a:t>
            </a:r>
          </a:p>
          <a:p>
            <a:pPr marL="0" marR="0" lvl="0" indent="0" algn="l" defTabSz="914400" rtl="0" eaLnBrk="1" fontAlgn="auto" latinLnBrk="0" hangingPunct="1">
              <a:lnSpc>
                <a:spcPct val="100000"/>
              </a:lnSpc>
              <a:spcBef>
                <a:spcPts val="0"/>
              </a:spcBef>
              <a:spcAft>
                <a:spcPts val="0"/>
              </a:spcAft>
              <a:buClr>
                <a:srgbClr val="FFFF00"/>
              </a:buClr>
              <a:buSzTx/>
              <a:buFont typeface="Wingdings" panose="05000000000000000000" pitchFamily="2" charset="2"/>
              <a:buChar char="q"/>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 Sosyal Davranış</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27665" name="Rectangle 17"/>
          <p:cNvSpPr>
            <a:spLocks noChangeArrowheads="1"/>
          </p:cNvSpPr>
          <p:nvPr/>
        </p:nvSpPr>
        <p:spPr bwMode="auto">
          <a:xfrm>
            <a:off x="1663700" y="5029200"/>
            <a:ext cx="2679700" cy="161925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srgbClr val="0000CC"/>
                </a:solidFill>
                <a:effectLst/>
                <a:uLnTx/>
                <a:uFillTx/>
                <a:latin typeface="Century Gothic"/>
                <a:ea typeface="+mn-ea"/>
                <a:cs typeface="+mn-cs"/>
              </a:rPr>
              <a:t> KONDİSYONEL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srgbClr val="0000CC"/>
                </a:solidFill>
                <a:effectLst/>
                <a:uLnTx/>
                <a:uFillTx/>
                <a:latin typeface="Century Gothic"/>
                <a:ea typeface="+mn-ea"/>
                <a:cs typeface="+mn-cs"/>
              </a:rPr>
              <a:t>             FAKTÖRLER</a:t>
            </a:r>
          </a:p>
          <a:p>
            <a:pPr marL="0" marR="0" lvl="0" indent="0" algn="l" defTabSz="914400" rtl="0" eaLnBrk="1" fontAlgn="auto" latinLnBrk="0" hangingPunct="1">
              <a:lnSpc>
                <a:spcPct val="100000"/>
              </a:lnSpc>
              <a:spcBef>
                <a:spcPts val="0"/>
              </a:spcBef>
              <a:spcAft>
                <a:spcPts val="0"/>
              </a:spcAft>
              <a:buClr>
                <a:srgbClr val="FFFF00"/>
              </a:buClr>
              <a:buSzTx/>
              <a:buFont typeface="Wingdings" panose="05000000000000000000" pitchFamily="2" charset="2"/>
              <a:buChar char="q"/>
              <a:tabLst/>
              <a:defRPr/>
            </a:pPr>
            <a:r>
              <a:rPr kumimoji="0" lang="tr-TR" sz="1600" b="0" i="0" u="none" strike="noStrike" kern="1200" cap="none" spc="0" normalizeH="0" baseline="0" noProof="0">
                <a:ln>
                  <a:noFill/>
                </a:ln>
                <a:solidFill>
                  <a:prstClr val="black"/>
                </a:solidFill>
                <a:effectLst/>
                <a:uLnTx/>
                <a:uFillTx/>
                <a:latin typeface="Century Gothic"/>
                <a:ea typeface="+mn-ea"/>
                <a:cs typeface="+mn-cs"/>
              </a:rPr>
              <a:t> Genel-Özel Kondisyon</a:t>
            </a:r>
          </a:p>
          <a:p>
            <a:pPr marL="0" marR="0" lvl="0" indent="0" algn="l" defTabSz="914400" rtl="0" eaLnBrk="1" fontAlgn="auto" latinLnBrk="0" hangingPunct="1">
              <a:lnSpc>
                <a:spcPct val="100000"/>
              </a:lnSpc>
              <a:spcBef>
                <a:spcPts val="0"/>
              </a:spcBef>
              <a:spcAft>
                <a:spcPts val="0"/>
              </a:spcAft>
              <a:buClr>
                <a:srgbClr val="FFFF00"/>
              </a:buClr>
              <a:buSzTx/>
              <a:buFont typeface="Wingdings" panose="05000000000000000000" pitchFamily="2" charset="2"/>
              <a:buChar char="q"/>
              <a:tabLst/>
              <a:defRPr/>
            </a:pPr>
            <a:r>
              <a:rPr kumimoji="0" lang="tr-TR" sz="1600" b="0" i="0" u="none" strike="noStrike" kern="1200" cap="none" spc="0" normalizeH="0" baseline="0" noProof="0">
                <a:ln>
                  <a:noFill/>
                </a:ln>
                <a:solidFill>
                  <a:prstClr val="black"/>
                </a:solidFill>
                <a:effectLst/>
                <a:uLnTx/>
                <a:uFillTx/>
                <a:latin typeface="Century Gothic"/>
                <a:ea typeface="+mn-ea"/>
                <a:cs typeface="+mn-cs"/>
              </a:rPr>
              <a:t> Kuvvet-Dayanıklılık-</a:t>
            </a:r>
          </a:p>
          <a:p>
            <a:pPr marL="0" marR="0" lvl="0" indent="0" algn="l" defTabSz="914400" rtl="0" eaLnBrk="1" fontAlgn="auto" latinLnBrk="0" hangingPunct="1">
              <a:lnSpc>
                <a:spcPct val="100000"/>
              </a:lnSpc>
              <a:spcBef>
                <a:spcPts val="0"/>
              </a:spcBef>
              <a:spcAft>
                <a:spcPts val="0"/>
              </a:spcAft>
              <a:buClr>
                <a:srgbClr val="FFFF00"/>
              </a:buClr>
              <a:buSzTx/>
              <a:buFont typeface="Wingdings" panose="05000000000000000000" pitchFamily="2" charset="2"/>
              <a:buNone/>
              <a:tabLst/>
              <a:defRPr/>
            </a:pPr>
            <a:r>
              <a:rPr kumimoji="0" lang="tr-TR" sz="1600" b="0" i="0" u="none" strike="noStrike" kern="1200" cap="none" spc="0" normalizeH="0" baseline="0" noProof="0">
                <a:ln>
                  <a:noFill/>
                </a:ln>
                <a:solidFill>
                  <a:prstClr val="black"/>
                </a:solidFill>
                <a:effectLst/>
                <a:uLnTx/>
                <a:uFillTx/>
                <a:latin typeface="Century Gothic"/>
                <a:ea typeface="+mn-ea"/>
                <a:cs typeface="+mn-cs"/>
              </a:rPr>
              <a:t>Hareketlilik-Koordinasyon</a:t>
            </a:r>
          </a:p>
        </p:txBody>
      </p:sp>
      <p:sp>
        <p:nvSpPr>
          <p:cNvPr id="27666" name="Rectangle 18"/>
          <p:cNvSpPr>
            <a:spLocks noChangeArrowheads="1"/>
          </p:cNvSpPr>
          <p:nvPr/>
        </p:nvSpPr>
        <p:spPr bwMode="auto">
          <a:xfrm>
            <a:off x="4724400" y="3200400"/>
            <a:ext cx="2667000" cy="161925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srgbClr val="0000CC"/>
                </a:solidFill>
                <a:effectLst/>
                <a:uLnTx/>
                <a:uFillTx/>
                <a:latin typeface="Century Gothic"/>
                <a:ea typeface="+mn-ea"/>
                <a:cs typeface="+mn-cs"/>
              </a:rPr>
              <a:t> </a:t>
            </a:r>
            <a:r>
              <a:rPr kumimoji="0" lang="tr-TR" sz="1600" b="0" i="0" u="none" strike="noStrike" kern="1200" cap="none" spc="0" normalizeH="0" baseline="0" noProof="0">
                <a:ln>
                  <a:noFill/>
                </a:ln>
                <a:solidFill>
                  <a:srgbClr val="0000CC"/>
                </a:solidFill>
                <a:effectLst/>
                <a:uLnTx/>
                <a:uFillTx/>
                <a:latin typeface="Century Gothic"/>
                <a:ea typeface="+mn-ea"/>
                <a:cs typeface="+mn-cs"/>
              </a:rPr>
              <a:t>KOGNİTİF FAKTÖRLER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600" b="0" i="0" u="none" strike="noStrike" kern="1200" cap="none" spc="0" normalizeH="0" baseline="0" noProof="0">
                <a:ln>
                  <a:noFill/>
                </a:ln>
                <a:solidFill>
                  <a:prstClr val="black"/>
                </a:solidFill>
                <a:effectLst/>
                <a:uLnTx/>
                <a:uFillTx/>
                <a:latin typeface="Century Gothic"/>
                <a:ea typeface="+mn-ea"/>
                <a:cs typeface="+mn-cs"/>
              </a:rPr>
              <a:t> </a:t>
            </a:r>
          </a:p>
          <a:p>
            <a:pPr marL="0" marR="0" lvl="0" indent="0" algn="l" defTabSz="914400" rtl="0" eaLnBrk="1" fontAlgn="auto" latinLnBrk="0" hangingPunct="1">
              <a:lnSpc>
                <a:spcPct val="100000"/>
              </a:lnSpc>
              <a:spcBef>
                <a:spcPts val="0"/>
              </a:spcBef>
              <a:spcAft>
                <a:spcPts val="0"/>
              </a:spcAft>
              <a:buClr>
                <a:srgbClr val="FFFF00"/>
              </a:buClr>
              <a:buSzTx/>
              <a:buFont typeface="Wingdings" panose="05000000000000000000" pitchFamily="2" charset="2"/>
              <a:buChar char="q"/>
              <a:tabLst/>
              <a:defRPr/>
            </a:pPr>
            <a:r>
              <a:rPr kumimoji="0" lang="tr-TR" sz="1600" b="0" i="0" u="none" strike="noStrike" kern="1200" cap="none" spc="0" normalizeH="0" baseline="0" noProof="0">
                <a:ln>
                  <a:noFill/>
                </a:ln>
                <a:solidFill>
                  <a:prstClr val="black"/>
                </a:solidFill>
                <a:effectLst/>
                <a:uLnTx/>
                <a:uFillTx/>
                <a:latin typeface="Century Gothic"/>
                <a:ea typeface="+mn-ea"/>
                <a:cs typeface="+mn-cs"/>
              </a:rPr>
              <a:t> Başarma Sevinci</a:t>
            </a:r>
          </a:p>
          <a:p>
            <a:pPr marL="0" marR="0" lvl="0" indent="0" algn="l" defTabSz="914400" rtl="0" eaLnBrk="1" fontAlgn="auto" latinLnBrk="0" hangingPunct="1">
              <a:lnSpc>
                <a:spcPct val="100000"/>
              </a:lnSpc>
              <a:spcBef>
                <a:spcPts val="0"/>
              </a:spcBef>
              <a:spcAft>
                <a:spcPts val="0"/>
              </a:spcAft>
              <a:buClr>
                <a:srgbClr val="FFFF00"/>
              </a:buClr>
              <a:buSzTx/>
              <a:buFont typeface="Wingdings" panose="05000000000000000000" pitchFamily="2" charset="2"/>
              <a:buChar char="q"/>
              <a:tabLst/>
              <a:defRPr/>
            </a:pPr>
            <a:r>
              <a:rPr kumimoji="0" lang="tr-TR" sz="1600" b="0" i="0" u="none" strike="noStrike" kern="1200" cap="none" spc="0" normalizeH="0" baseline="0" noProof="0">
                <a:ln>
                  <a:noFill/>
                </a:ln>
                <a:solidFill>
                  <a:prstClr val="black"/>
                </a:solidFill>
                <a:effectLst/>
                <a:uLnTx/>
                <a:uFillTx/>
                <a:latin typeface="Century Gothic"/>
                <a:ea typeface="+mn-ea"/>
                <a:cs typeface="+mn-cs"/>
              </a:rPr>
              <a:t> Rizikoya Hazır Olma</a:t>
            </a:r>
          </a:p>
          <a:p>
            <a:pPr marL="0" marR="0" lvl="0" indent="0" algn="l" defTabSz="914400" rtl="0" eaLnBrk="1" fontAlgn="auto" latinLnBrk="0" hangingPunct="1">
              <a:lnSpc>
                <a:spcPct val="100000"/>
              </a:lnSpc>
              <a:spcBef>
                <a:spcPts val="0"/>
              </a:spcBef>
              <a:spcAft>
                <a:spcPts val="0"/>
              </a:spcAft>
              <a:buClr>
                <a:srgbClr val="FFFF00"/>
              </a:buClr>
              <a:buSzTx/>
              <a:buFont typeface="Wingdings" panose="05000000000000000000" pitchFamily="2" charset="2"/>
              <a:buChar char="q"/>
              <a:tabLst/>
              <a:defRPr/>
            </a:pPr>
            <a:r>
              <a:rPr kumimoji="0" lang="tr-TR" sz="1600" b="0" i="0" u="none" strike="noStrike" kern="1200" cap="none" spc="0" normalizeH="0" baseline="0" noProof="0">
                <a:ln>
                  <a:noFill/>
                </a:ln>
                <a:solidFill>
                  <a:prstClr val="black"/>
                </a:solidFill>
                <a:effectLst/>
                <a:uLnTx/>
                <a:uFillTx/>
                <a:latin typeface="Century Gothic"/>
                <a:ea typeface="+mn-ea"/>
                <a:cs typeface="+mn-cs"/>
              </a:rPr>
              <a:t> Uyum yeteneği</a:t>
            </a:r>
          </a:p>
          <a:p>
            <a:pPr marL="0" marR="0" lvl="0" indent="0" algn="l" defTabSz="914400" rtl="0" eaLnBrk="1" fontAlgn="auto" latinLnBrk="0" hangingPunct="1">
              <a:lnSpc>
                <a:spcPct val="100000"/>
              </a:lnSpc>
              <a:spcBef>
                <a:spcPts val="0"/>
              </a:spcBef>
              <a:spcAft>
                <a:spcPts val="0"/>
              </a:spcAft>
              <a:buClr>
                <a:srgbClr val="FFFF00"/>
              </a:buClr>
              <a:buSzTx/>
              <a:buFont typeface="Wingdings" panose="05000000000000000000" pitchFamily="2" charset="2"/>
              <a:buChar char="q"/>
              <a:tabLst/>
              <a:defRPr/>
            </a:pPr>
            <a:r>
              <a:rPr kumimoji="0" lang="tr-TR" sz="1600" b="0" i="0" u="none" strike="noStrike" kern="1200" cap="none" spc="0" normalizeH="0" baseline="0" noProof="0">
                <a:ln>
                  <a:noFill/>
                </a:ln>
                <a:solidFill>
                  <a:prstClr val="black"/>
                </a:solidFill>
                <a:effectLst/>
                <a:uLnTx/>
                <a:uFillTx/>
                <a:latin typeface="Century Gothic"/>
                <a:ea typeface="+mn-ea"/>
                <a:cs typeface="+mn-cs"/>
              </a:rPr>
              <a:t> Koordinasyon </a:t>
            </a:r>
          </a:p>
        </p:txBody>
      </p:sp>
      <p:sp>
        <p:nvSpPr>
          <p:cNvPr id="27667" name="Rectangle 19"/>
          <p:cNvSpPr>
            <a:spLocks noChangeArrowheads="1"/>
          </p:cNvSpPr>
          <p:nvPr/>
        </p:nvSpPr>
        <p:spPr bwMode="auto">
          <a:xfrm>
            <a:off x="7772400" y="3200400"/>
            <a:ext cx="2736850" cy="16002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   </a:t>
            </a:r>
            <a:r>
              <a:rPr kumimoji="0" lang="tr-TR" sz="1800" b="0" i="0" u="none" strike="noStrike" kern="1200" cap="none" spc="0" normalizeH="0" baseline="0" noProof="0">
                <a:ln>
                  <a:noFill/>
                </a:ln>
                <a:solidFill>
                  <a:srgbClr val="0000CC"/>
                </a:solidFill>
                <a:effectLst/>
                <a:uLnTx/>
                <a:uFillTx/>
                <a:latin typeface="Century Gothic"/>
                <a:ea typeface="+mn-ea"/>
                <a:cs typeface="+mn-cs"/>
              </a:rPr>
              <a:t>TEKNİK TAKTİK</a:t>
            </a:r>
            <a:r>
              <a:rPr kumimoji="0" lang="tr-TR" sz="1800" b="0" i="0" u="none" strike="noStrike" kern="1200" cap="none" spc="0" normalizeH="0" baseline="0" noProof="0">
                <a:ln>
                  <a:noFill/>
                </a:ln>
                <a:solidFill>
                  <a:prstClr val="black"/>
                </a:solidFill>
                <a:effectLst/>
                <a:uLnTx/>
                <a:uFillTx/>
                <a:latin typeface="Century Gothic"/>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a:p>
            <a:pPr marL="0" marR="0" lvl="0" indent="0" algn="l" defTabSz="914400" rtl="0" eaLnBrk="1" fontAlgn="auto" latinLnBrk="0" hangingPunct="1">
              <a:lnSpc>
                <a:spcPct val="100000"/>
              </a:lnSpc>
              <a:spcBef>
                <a:spcPts val="0"/>
              </a:spcBef>
              <a:spcAft>
                <a:spcPts val="0"/>
              </a:spcAft>
              <a:buClr>
                <a:srgbClr val="FFFF00"/>
              </a:buClr>
              <a:buSzTx/>
              <a:buFont typeface="Wingdings" panose="05000000000000000000" pitchFamily="2" charset="2"/>
              <a:buChar char="q"/>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  Genel Özel Beceri</a:t>
            </a:r>
          </a:p>
          <a:p>
            <a:pPr marL="0" marR="0" lvl="0" indent="0" algn="l" defTabSz="914400" rtl="0" eaLnBrk="1" fontAlgn="auto" latinLnBrk="0" hangingPunct="1">
              <a:lnSpc>
                <a:spcPct val="100000"/>
              </a:lnSpc>
              <a:spcBef>
                <a:spcPts val="0"/>
              </a:spcBef>
              <a:spcAft>
                <a:spcPts val="0"/>
              </a:spcAft>
              <a:buClr>
                <a:srgbClr val="FFFF00"/>
              </a:buClr>
              <a:buSzTx/>
              <a:buFont typeface="Wingdings" panose="05000000000000000000" pitchFamily="2" charset="2"/>
              <a:buChar char="q"/>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  Temel Teknik</a:t>
            </a:r>
          </a:p>
          <a:p>
            <a:pPr marL="0" marR="0" lvl="0" indent="0" algn="l" defTabSz="914400" rtl="0" eaLnBrk="1" fontAlgn="auto" latinLnBrk="0" hangingPunct="1">
              <a:lnSpc>
                <a:spcPct val="100000"/>
              </a:lnSpc>
              <a:spcBef>
                <a:spcPts val="0"/>
              </a:spcBef>
              <a:spcAft>
                <a:spcPts val="0"/>
              </a:spcAft>
              <a:buClr>
                <a:srgbClr val="FFFF00"/>
              </a:buClr>
              <a:buSzTx/>
              <a:buFont typeface="Wingdings" panose="05000000000000000000" pitchFamily="2" charset="2"/>
              <a:buChar char="q"/>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  Kombine Teknik</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27668" name="Rectangle 20"/>
          <p:cNvSpPr>
            <a:spLocks noChangeArrowheads="1"/>
          </p:cNvSpPr>
          <p:nvPr/>
        </p:nvSpPr>
        <p:spPr bwMode="auto">
          <a:xfrm>
            <a:off x="4724400" y="5029200"/>
            <a:ext cx="2667000" cy="16002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srgbClr val="0000CC"/>
                </a:solidFill>
                <a:effectLst/>
                <a:uLnTx/>
                <a:uFillTx/>
                <a:latin typeface="Century Gothic"/>
                <a:ea typeface="+mn-ea"/>
                <a:cs typeface="+mn-cs"/>
              </a:rPr>
              <a:t>PSİKOLOJİK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srgbClr val="0000CC"/>
                </a:solidFill>
                <a:effectLst/>
                <a:uLnTx/>
                <a:uFillTx/>
                <a:latin typeface="Century Gothic"/>
                <a:ea typeface="+mn-ea"/>
                <a:cs typeface="+mn-cs"/>
              </a:rPr>
              <a:t>          FAKTÖRLER</a:t>
            </a: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a:p>
            <a:pPr marL="0" marR="0" lvl="0" indent="0" algn="l" defTabSz="914400" rtl="0" eaLnBrk="1" fontAlgn="auto" latinLnBrk="0" hangingPunct="1">
              <a:lnSpc>
                <a:spcPct val="100000"/>
              </a:lnSpc>
              <a:spcBef>
                <a:spcPts val="0"/>
              </a:spcBef>
              <a:spcAft>
                <a:spcPts val="0"/>
              </a:spcAft>
              <a:buClr>
                <a:srgbClr val="FFFF00"/>
              </a:buClr>
              <a:buSzTx/>
              <a:buFont typeface="Wingdings" panose="05000000000000000000" pitchFamily="2" charset="2"/>
              <a:buChar char="q"/>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 Kişilik Özellikleri</a:t>
            </a:r>
          </a:p>
          <a:p>
            <a:pPr marL="0" marR="0" lvl="0" indent="0" algn="l" defTabSz="914400" rtl="0" eaLnBrk="1" fontAlgn="auto" latinLnBrk="0" hangingPunct="1">
              <a:lnSpc>
                <a:spcPct val="100000"/>
              </a:lnSpc>
              <a:spcBef>
                <a:spcPts val="0"/>
              </a:spcBef>
              <a:spcAft>
                <a:spcPts val="0"/>
              </a:spcAft>
              <a:buClr>
                <a:srgbClr val="FFFF00"/>
              </a:buClr>
              <a:buSzTx/>
              <a:buFont typeface="Wingdings" panose="05000000000000000000" pitchFamily="2" charset="2"/>
              <a:buChar char="q"/>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 İrade </a:t>
            </a:r>
          </a:p>
          <a:p>
            <a:pPr marL="0" marR="0" lvl="0" indent="0" algn="l" defTabSz="914400" rtl="0" eaLnBrk="1" fontAlgn="auto" latinLnBrk="0" hangingPunct="1">
              <a:lnSpc>
                <a:spcPct val="100000"/>
              </a:lnSpc>
              <a:spcBef>
                <a:spcPts val="0"/>
              </a:spcBef>
              <a:spcAft>
                <a:spcPts val="0"/>
              </a:spcAft>
              <a:buClr>
                <a:srgbClr val="FFFF00"/>
              </a:buClr>
              <a:buSzTx/>
              <a:buFont typeface="Wingdings" panose="05000000000000000000" pitchFamily="2" charset="2"/>
              <a:buChar char="q"/>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 Motivasyon  </a:t>
            </a:r>
          </a:p>
        </p:txBody>
      </p:sp>
      <p:sp>
        <p:nvSpPr>
          <p:cNvPr id="27669" name="Rectangle 21"/>
          <p:cNvSpPr>
            <a:spLocks noChangeArrowheads="1"/>
          </p:cNvSpPr>
          <p:nvPr/>
        </p:nvSpPr>
        <p:spPr bwMode="auto">
          <a:xfrm>
            <a:off x="7772400" y="5029200"/>
            <a:ext cx="2736850" cy="16002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srgbClr val="0000CC"/>
                </a:solidFill>
                <a:effectLst/>
                <a:uLnTx/>
                <a:uFillTx/>
                <a:latin typeface="Century Gothic"/>
                <a:ea typeface="+mn-ea"/>
                <a:cs typeface="+mn-cs"/>
              </a:rPr>
              <a:t> BEDENSEL FAKTÖRLER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srgbClr val="0000CC"/>
              </a:solidFill>
              <a:effectLst/>
              <a:uLnTx/>
              <a:uFillTx/>
              <a:latin typeface="Century Gothic"/>
              <a:ea typeface="+mn-ea"/>
              <a:cs typeface="+mn-cs"/>
            </a:endParaRPr>
          </a:p>
          <a:p>
            <a:pPr marL="0" marR="0" lvl="0" indent="0" algn="l" defTabSz="914400" rtl="0" eaLnBrk="1" fontAlgn="auto" latinLnBrk="0" hangingPunct="1">
              <a:lnSpc>
                <a:spcPct val="100000"/>
              </a:lnSpc>
              <a:spcBef>
                <a:spcPts val="0"/>
              </a:spcBef>
              <a:spcAft>
                <a:spcPts val="0"/>
              </a:spcAft>
              <a:buClr>
                <a:srgbClr val="FFFF00"/>
              </a:buClr>
              <a:buSzTx/>
              <a:buFont typeface="Wingdings" panose="05000000000000000000" pitchFamily="2" charset="2"/>
              <a:buChar char="q"/>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 Boy ve vücut yapısı</a:t>
            </a:r>
          </a:p>
          <a:p>
            <a:pPr marL="0" marR="0" lvl="0" indent="0" algn="l" defTabSz="914400" rtl="0" eaLnBrk="1" fontAlgn="auto" latinLnBrk="0" hangingPunct="1">
              <a:lnSpc>
                <a:spcPct val="100000"/>
              </a:lnSpc>
              <a:spcBef>
                <a:spcPts val="0"/>
              </a:spcBef>
              <a:spcAft>
                <a:spcPts val="0"/>
              </a:spcAft>
              <a:buClr>
                <a:srgbClr val="FFFF00"/>
              </a:buClr>
              <a:buSzTx/>
              <a:buFont typeface="Wingdings" panose="05000000000000000000" pitchFamily="2" charset="2"/>
              <a:buChar char="q"/>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 Antropometrik ölçüler  </a:t>
            </a:r>
          </a:p>
        </p:txBody>
      </p:sp>
      <p:sp>
        <p:nvSpPr>
          <p:cNvPr id="27673" name="Rectangle 25"/>
          <p:cNvSpPr>
            <a:spLocks noChangeArrowheads="1"/>
          </p:cNvSpPr>
          <p:nvPr/>
        </p:nvSpPr>
        <p:spPr bwMode="auto">
          <a:xfrm>
            <a:off x="1676400" y="1600201"/>
            <a:ext cx="1981200" cy="360363"/>
          </a:xfrm>
          <a:prstGeom prst="rect">
            <a:avLst/>
          </a:prstGeom>
          <a:noFill/>
          <a:ln w="28575">
            <a:solidFill>
              <a:schemeClr val="bg1"/>
            </a:solidFill>
            <a:prstDash val="lgDash"/>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YETENEK</a:t>
            </a:r>
          </a:p>
        </p:txBody>
      </p:sp>
      <p:sp>
        <p:nvSpPr>
          <p:cNvPr id="27675" name="AutoShape 27"/>
          <p:cNvSpPr>
            <a:spLocks noChangeArrowheads="1"/>
          </p:cNvSpPr>
          <p:nvPr/>
        </p:nvSpPr>
        <p:spPr bwMode="auto">
          <a:xfrm>
            <a:off x="3733800" y="1600200"/>
            <a:ext cx="762000" cy="381000"/>
          </a:xfrm>
          <a:prstGeom prst="rightArrow">
            <a:avLst>
              <a:gd name="adj1" fmla="val 50000"/>
              <a:gd name="adj2" fmla="val 50000"/>
            </a:avLst>
          </a:prstGeom>
          <a:solidFill>
            <a:srgbClr val="FFFF00"/>
          </a:solidFill>
          <a:ln w="9525">
            <a:solidFill>
              <a:srgbClr val="FFFF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27676" name="AutoShape 28"/>
          <p:cNvSpPr>
            <a:spLocks noChangeArrowheads="1"/>
          </p:cNvSpPr>
          <p:nvPr/>
        </p:nvSpPr>
        <p:spPr bwMode="auto">
          <a:xfrm>
            <a:off x="7696200" y="1600200"/>
            <a:ext cx="609600" cy="381000"/>
          </a:xfrm>
          <a:prstGeom prst="leftArrow">
            <a:avLst>
              <a:gd name="adj1" fmla="val 50000"/>
              <a:gd name="adj2" fmla="val 40000"/>
            </a:avLst>
          </a:prstGeom>
          <a:solidFill>
            <a:srgbClr val="FFFF00"/>
          </a:solidFill>
          <a:ln w="9525">
            <a:solidFill>
              <a:srgbClr val="FFFF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27677" name="Rectangle 29"/>
          <p:cNvSpPr>
            <a:spLocks noChangeArrowheads="1"/>
          </p:cNvSpPr>
          <p:nvPr/>
        </p:nvSpPr>
        <p:spPr bwMode="auto">
          <a:xfrm>
            <a:off x="7772400" y="685801"/>
            <a:ext cx="2616200" cy="360363"/>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KOGNİTİF FAKTÖRLER</a:t>
            </a:r>
          </a:p>
        </p:txBody>
      </p:sp>
      <p:sp>
        <p:nvSpPr>
          <p:cNvPr id="27660" name="AutoShape 12"/>
          <p:cNvSpPr>
            <a:spLocks noChangeArrowheads="1"/>
          </p:cNvSpPr>
          <p:nvPr/>
        </p:nvSpPr>
        <p:spPr bwMode="auto">
          <a:xfrm rot="2700000">
            <a:off x="7401719" y="924719"/>
            <a:ext cx="360362" cy="533400"/>
          </a:xfrm>
          <a:prstGeom prst="downArrow">
            <a:avLst>
              <a:gd name="adj1" fmla="val 50000"/>
              <a:gd name="adj2" fmla="val 37004"/>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p:txBody>
      </p:sp>
    </p:spTree>
    <p:extLst>
      <p:ext uri="{BB962C8B-B14F-4D97-AF65-F5344CB8AC3E}">
        <p14:creationId xmlns:p14="http://schemas.microsoft.com/office/powerpoint/2010/main" val="643136407"/>
      </p:ext>
    </p:extLst>
  </p:cSld>
  <p:clrMapOvr>
    <a:masterClrMapping/>
  </p:clrMapOvr>
  <p:transition>
    <p:random/>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Rectangle 8"/>
          <p:cNvSpPr>
            <a:spLocks noChangeArrowheads="1"/>
          </p:cNvSpPr>
          <p:nvPr/>
        </p:nvSpPr>
        <p:spPr bwMode="auto">
          <a:xfrm>
            <a:off x="1930400" y="228601"/>
            <a:ext cx="8509000" cy="550863"/>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3200" b="0" i="0" u="none" strike="noStrike" kern="1200" cap="none" spc="0" normalizeH="0" baseline="0" noProof="0">
                <a:ln>
                  <a:noFill/>
                </a:ln>
                <a:solidFill>
                  <a:prstClr val="black"/>
                </a:solidFill>
                <a:effectLst/>
                <a:uLnTx/>
                <a:uFillTx/>
                <a:latin typeface="Century Gothic"/>
                <a:ea typeface="+mn-ea"/>
                <a:cs typeface="+mn-cs"/>
              </a:rPr>
              <a:t>ANTRENMAN PLANLAMASI</a:t>
            </a:r>
          </a:p>
        </p:txBody>
      </p:sp>
      <p:sp>
        <p:nvSpPr>
          <p:cNvPr id="9225" name="Rectangle 9"/>
          <p:cNvSpPr>
            <a:spLocks noChangeArrowheads="1"/>
          </p:cNvSpPr>
          <p:nvPr/>
        </p:nvSpPr>
        <p:spPr bwMode="auto">
          <a:xfrm>
            <a:off x="1905000" y="923757"/>
            <a:ext cx="2473754" cy="144655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    ÖN KOŞULLAR</a:t>
            </a:r>
          </a:p>
          <a:p>
            <a:pPr marL="0" marR="0" lvl="0" indent="0" algn="l" defTabSz="914400" rtl="0" eaLnBrk="1" fontAlgn="auto" latinLnBrk="0" hangingPunct="1">
              <a:lnSpc>
                <a:spcPct val="100000"/>
              </a:lnSpc>
              <a:spcBef>
                <a:spcPts val="0"/>
              </a:spcBef>
              <a:spcAft>
                <a:spcPts val="0"/>
              </a:spcAft>
              <a:buClr>
                <a:srgbClr val="FFFF00"/>
              </a:buClr>
              <a:buSzTx/>
              <a:buFont typeface="Wingdings" panose="05000000000000000000" pitchFamily="2" charset="2"/>
              <a:buChar char="q"/>
              <a:tabLst/>
              <a:defRPr/>
            </a:pPr>
            <a:r>
              <a:rPr kumimoji="0" lang="tr-TR" sz="1400" b="0" i="0" u="none" strike="noStrike" kern="1200" cap="none" spc="0" normalizeH="0" baseline="0" noProof="0">
                <a:ln>
                  <a:noFill/>
                </a:ln>
                <a:solidFill>
                  <a:prstClr val="black"/>
                </a:solidFill>
                <a:effectLst/>
                <a:uLnTx/>
                <a:uFillTx/>
                <a:latin typeface="Century Gothic"/>
                <a:ea typeface="+mn-ea"/>
                <a:cs typeface="+mn-cs"/>
              </a:rPr>
              <a:t> Geçmişin Analizi</a:t>
            </a:r>
          </a:p>
          <a:p>
            <a:pPr marL="0" marR="0" lvl="0" indent="0" algn="l" defTabSz="914400" rtl="0" eaLnBrk="1" fontAlgn="auto" latinLnBrk="0" hangingPunct="1">
              <a:lnSpc>
                <a:spcPct val="100000"/>
              </a:lnSpc>
              <a:spcBef>
                <a:spcPts val="0"/>
              </a:spcBef>
              <a:spcAft>
                <a:spcPts val="0"/>
              </a:spcAft>
              <a:buClr>
                <a:srgbClr val="FFFF00"/>
              </a:buClr>
              <a:buSzTx/>
              <a:buFont typeface="Wingdings" panose="05000000000000000000" pitchFamily="2" charset="2"/>
              <a:buChar char="q"/>
              <a:tabLst/>
              <a:defRPr/>
            </a:pPr>
            <a:r>
              <a:rPr kumimoji="0" lang="tr-TR" sz="1400" b="0" i="0" u="none" strike="noStrike" kern="1200" cap="none" spc="0" normalizeH="0" baseline="0" noProof="0">
                <a:ln>
                  <a:noFill/>
                </a:ln>
                <a:solidFill>
                  <a:prstClr val="black"/>
                </a:solidFill>
                <a:effectLst/>
                <a:uLnTx/>
                <a:uFillTx/>
                <a:latin typeface="Century Gothic"/>
                <a:ea typeface="+mn-ea"/>
                <a:cs typeface="+mn-cs"/>
              </a:rPr>
              <a:t> Sporcudaki ön koşullar</a:t>
            </a:r>
          </a:p>
          <a:p>
            <a:pPr marL="0" marR="0" lvl="0" indent="0" algn="l" defTabSz="914400" rtl="0" eaLnBrk="1" fontAlgn="auto" latinLnBrk="0" hangingPunct="1">
              <a:lnSpc>
                <a:spcPct val="100000"/>
              </a:lnSpc>
              <a:spcBef>
                <a:spcPts val="0"/>
              </a:spcBef>
              <a:spcAft>
                <a:spcPts val="0"/>
              </a:spcAft>
              <a:buClr>
                <a:srgbClr val="FFFF00"/>
              </a:buClr>
              <a:buSzTx/>
              <a:buFont typeface="Wingdings" panose="05000000000000000000" pitchFamily="2" charset="2"/>
              <a:buChar char="q"/>
              <a:tabLst/>
              <a:defRPr/>
            </a:pPr>
            <a:r>
              <a:rPr kumimoji="0" lang="tr-TR" sz="1400" b="0" i="0" u="none" strike="noStrike" kern="1200" cap="none" spc="0" normalizeH="0" baseline="0" noProof="0">
                <a:ln>
                  <a:noFill/>
                </a:ln>
                <a:solidFill>
                  <a:prstClr val="black"/>
                </a:solidFill>
                <a:effectLst/>
                <a:uLnTx/>
                <a:uFillTx/>
                <a:latin typeface="Century Gothic"/>
                <a:ea typeface="+mn-ea"/>
                <a:cs typeface="+mn-cs"/>
              </a:rPr>
              <a:t> Antrenördeki ön koşullar</a:t>
            </a:r>
          </a:p>
          <a:p>
            <a:pPr marL="0" marR="0" lvl="0" indent="0" algn="l" defTabSz="914400" rtl="0" eaLnBrk="1" fontAlgn="auto" latinLnBrk="0" hangingPunct="1">
              <a:lnSpc>
                <a:spcPct val="100000"/>
              </a:lnSpc>
              <a:spcBef>
                <a:spcPts val="0"/>
              </a:spcBef>
              <a:spcAft>
                <a:spcPts val="0"/>
              </a:spcAft>
              <a:buClr>
                <a:srgbClr val="FFFF00"/>
              </a:buClr>
              <a:buSzTx/>
              <a:buFont typeface="Wingdings" panose="05000000000000000000" pitchFamily="2" charset="2"/>
              <a:buChar char="q"/>
              <a:tabLst/>
              <a:defRPr/>
            </a:pPr>
            <a:r>
              <a:rPr kumimoji="0" lang="tr-TR" sz="1400" b="0" i="0" u="none" strike="noStrike" kern="1200" cap="none" spc="0" normalizeH="0" baseline="0" noProof="0">
                <a:ln>
                  <a:noFill/>
                </a:ln>
                <a:solidFill>
                  <a:prstClr val="black"/>
                </a:solidFill>
                <a:effectLst/>
                <a:uLnTx/>
                <a:uFillTx/>
                <a:latin typeface="Century Gothic"/>
                <a:ea typeface="+mn-ea"/>
                <a:cs typeface="+mn-cs"/>
              </a:rPr>
              <a:t> Kulüpteki ön koşullar</a:t>
            </a:r>
          </a:p>
          <a:p>
            <a:pPr marL="0" marR="0" lvl="0" indent="0" algn="l" defTabSz="914400" rtl="0" eaLnBrk="1" fontAlgn="auto" latinLnBrk="0" hangingPunct="1">
              <a:lnSpc>
                <a:spcPct val="100000"/>
              </a:lnSpc>
              <a:spcBef>
                <a:spcPts val="0"/>
              </a:spcBef>
              <a:spcAft>
                <a:spcPts val="0"/>
              </a:spcAft>
              <a:buClr>
                <a:srgbClr val="FFFF00"/>
              </a:buClr>
              <a:buSzTx/>
              <a:buFont typeface="Wingdings" panose="05000000000000000000" pitchFamily="2" charset="2"/>
              <a:buChar char="q"/>
              <a:tabLst/>
              <a:defRPr/>
            </a:pPr>
            <a:r>
              <a:rPr kumimoji="0" lang="tr-TR" sz="1400" b="0" i="0" u="none" strike="noStrike" kern="1200" cap="none" spc="0" normalizeH="0" baseline="0" noProof="0">
                <a:ln>
                  <a:noFill/>
                </a:ln>
                <a:solidFill>
                  <a:prstClr val="black"/>
                </a:solidFill>
                <a:effectLst/>
                <a:uLnTx/>
                <a:uFillTx/>
                <a:latin typeface="Century Gothic"/>
                <a:ea typeface="+mn-ea"/>
                <a:cs typeface="+mn-cs"/>
              </a:rPr>
              <a:t> Olması Gerekenler</a:t>
            </a:r>
          </a:p>
        </p:txBody>
      </p:sp>
      <p:sp>
        <p:nvSpPr>
          <p:cNvPr id="9226" name="Rectangle 10"/>
          <p:cNvSpPr>
            <a:spLocks noChangeArrowheads="1"/>
          </p:cNvSpPr>
          <p:nvPr/>
        </p:nvSpPr>
        <p:spPr bwMode="auto">
          <a:xfrm>
            <a:off x="8229600" y="1066800"/>
            <a:ext cx="2209800" cy="38100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DENETİM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(GÜNLÜK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ANTRENMAN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DEFTERİNE)</a:t>
            </a:r>
          </a:p>
        </p:txBody>
      </p:sp>
      <p:sp>
        <p:nvSpPr>
          <p:cNvPr id="9227" name="Rectangle 11"/>
          <p:cNvSpPr>
            <a:spLocks noChangeArrowheads="1"/>
          </p:cNvSpPr>
          <p:nvPr/>
        </p:nvSpPr>
        <p:spPr bwMode="auto">
          <a:xfrm>
            <a:off x="2362200" y="2865439"/>
            <a:ext cx="4419600" cy="471487"/>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AMAÇLAR VE İÇERİK</a:t>
            </a:r>
          </a:p>
        </p:txBody>
      </p:sp>
      <p:sp>
        <p:nvSpPr>
          <p:cNvPr id="9228" name="Rectangle 12"/>
          <p:cNvSpPr>
            <a:spLocks noChangeArrowheads="1"/>
          </p:cNvSpPr>
          <p:nvPr/>
        </p:nvSpPr>
        <p:spPr bwMode="auto">
          <a:xfrm>
            <a:off x="2608264" y="4235450"/>
            <a:ext cx="4173537" cy="64135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METOTLAR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(ÖĞRETİM ve ÖĞRENİM YOLLARI)</a:t>
            </a:r>
          </a:p>
        </p:txBody>
      </p:sp>
      <p:sp>
        <p:nvSpPr>
          <p:cNvPr id="9229" name="Rectangle 13"/>
          <p:cNvSpPr>
            <a:spLocks noChangeArrowheads="1"/>
          </p:cNvSpPr>
          <p:nvPr/>
        </p:nvSpPr>
        <p:spPr bwMode="auto">
          <a:xfrm>
            <a:off x="1905000" y="5410200"/>
            <a:ext cx="4876800" cy="8382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GÜNLÜK DEFTERDE ANTRENMAN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PLANININ GÖRÜNÜMÜ</a:t>
            </a:r>
          </a:p>
        </p:txBody>
      </p:sp>
      <p:sp>
        <p:nvSpPr>
          <p:cNvPr id="9230" name="Rectangle 14"/>
          <p:cNvSpPr>
            <a:spLocks noChangeArrowheads="1"/>
          </p:cNvSpPr>
          <p:nvPr/>
        </p:nvSpPr>
        <p:spPr bwMode="auto">
          <a:xfrm>
            <a:off x="8229600" y="5410200"/>
            <a:ext cx="2209800" cy="11430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a:ln>
                  <a:noFill/>
                </a:ln>
                <a:solidFill>
                  <a:prstClr val="black"/>
                </a:solidFill>
                <a:effectLst/>
                <a:uLnTx/>
                <a:uFillTx/>
                <a:latin typeface="Century Gothic"/>
                <a:ea typeface="+mn-ea"/>
                <a:cs typeface="+mn-cs"/>
              </a:rPr>
              <a:t>UYGULAMA</a:t>
            </a:r>
          </a:p>
        </p:txBody>
      </p:sp>
      <p:sp>
        <p:nvSpPr>
          <p:cNvPr id="9231" name="AutoShape 15"/>
          <p:cNvSpPr>
            <a:spLocks noChangeArrowheads="1"/>
          </p:cNvSpPr>
          <p:nvPr/>
        </p:nvSpPr>
        <p:spPr bwMode="auto">
          <a:xfrm>
            <a:off x="4724400" y="1371600"/>
            <a:ext cx="3352800" cy="457200"/>
          </a:xfrm>
          <a:prstGeom prst="leftArrow">
            <a:avLst>
              <a:gd name="adj1" fmla="val 47056"/>
              <a:gd name="adj2" fmla="val 345787"/>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9232" name="AutoShape 16"/>
          <p:cNvSpPr>
            <a:spLocks noChangeArrowheads="1"/>
          </p:cNvSpPr>
          <p:nvPr/>
        </p:nvSpPr>
        <p:spPr bwMode="auto">
          <a:xfrm>
            <a:off x="6858000" y="2895600"/>
            <a:ext cx="1295400" cy="381000"/>
          </a:xfrm>
          <a:prstGeom prst="leftArrow">
            <a:avLst>
              <a:gd name="adj1" fmla="val 47056"/>
              <a:gd name="adj2" fmla="val 160319"/>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9233" name="AutoShape 17"/>
          <p:cNvSpPr>
            <a:spLocks noChangeArrowheads="1"/>
          </p:cNvSpPr>
          <p:nvPr/>
        </p:nvSpPr>
        <p:spPr bwMode="auto">
          <a:xfrm>
            <a:off x="6781800" y="4343400"/>
            <a:ext cx="1295400" cy="381000"/>
          </a:xfrm>
          <a:prstGeom prst="leftArrow">
            <a:avLst>
              <a:gd name="adj1" fmla="val 47056"/>
              <a:gd name="adj2" fmla="val 160319"/>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9234" name="AutoShape 18"/>
          <p:cNvSpPr>
            <a:spLocks noChangeArrowheads="1"/>
          </p:cNvSpPr>
          <p:nvPr/>
        </p:nvSpPr>
        <p:spPr bwMode="auto">
          <a:xfrm>
            <a:off x="6858000" y="5638801"/>
            <a:ext cx="1295400" cy="485775"/>
          </a:xfrm>
          <a:prstGeom prst="rightArrow">
            <a:avLst>
              <a:gd name="adj1" fmla="val 49676"/>
              <a:gd name="adj2" fmla="val 97580"/>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9236" name="Line 20"/>
          <p:cNvSpPr>
            <a:spLocks noChangeAspect="1" noChangeShapeType="1"/>
          </p:cNvSpPr>
          <p:nvPr/>
        </p:nvSpPr>
        <p:spPr bwMode="auto">
          <a:xfrm>
            <a:off x="2057400" y="2438400"/>
            <a:ext cx="1588" cy="2895600"/>
          </a:xfrm>
          <a:prstGeom prst="line">
            <a:avLst/>
          </a:prstGeom>
          <a:noFill/>
          <a:ln w="57150">
            <a:solidFill>
              <a:srgbClr val="FFFF00"/>
            </a:solidFill>
            <a:prstDash val="dashDot"/>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9237" name="Line 21"/>
          <p:cNvSpPr>
            <a:spLocks noChangeShapeType="1"/>
          </p:cNvSpPr>
          <p:nvPr/>
        </p:nvSpPr>
        <p:spPr bwMode="auto">
          <a:xfrm>
            <a:off x="2514600" y="3581400"/>
            <a:ext cx="0" cy="1752600"/>
          </a:xfrm>
          <a:prstGeom prst="line">
            <a:avLst/>
          </a:prstGeom>
          <a:noFill/>
          <a:ln w="57150">
            <a:solidFill>
              <a:srgbClr val="FFFF00"/>
            </a:solidFill>
            <a:prstDash val="dashDot"/>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9238" name="AutoShape 22"/>
          <p:cNvSpPr>
            <a:spLocks noChangeAspect="1" noChangeArrowheads="1"/>
          </p:cNvSpPr>
          <p:nvPr/>
        </p:nvSpPr>
        <p:spPr bwMode="auto">
          <a:xfrm>
            <a:off x="2438400" y="2438400"/>
            <a:ext cx="230188" cy="381000"/>
          </a:xfrm>
          <a:prstGeom prst="downArrow">
            <a:avLst>
              <a:gd name="adj1" fmla="val 33991"/>
              <a:gd name="adj2" fmla="val 45977"/>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9239" name="AutoShape 23"/>
          <p:cNvSpPr>
            <a:spLocks noChangeArrowheads="1"/>
          </p:cNvSpPr>
          <p:nvPr/>
        </p:nvSpPr>
        <p:spPr bwMode="auto">
          <a:xfrm>
            <a:off x="3200400" y="3505200"/>
            <a:ext cx="304800" cy="533400"/>
          </a:xfrm>
          <a:prstGeom prst="downArrow">
            <a:avLst>
              <a:gd name="adj1" fmla="val 33991"/>
              <a:gd name="adj2" fmla="val 48611"/>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9240" name="AutoShape 24"/>
          <p:cNvSpPr>
            <a:spLocks noChangeArrowheads="1"/>
          </p:cNvSpPr>
          <p:nvPr/>
        </p:nvSpPr>
        <p:spPr bwMode="auto">
          <a:xfrm>
            <a:off x="4038600" y="4953000"/>
            <a:ext cx="228600" cy="381000"/>
          </a:xfrm>
          <a:prstGeom prst="downArrow">
            <a:avLst>
              <a:gd name="adj1" fmla="val 33991"/>
              <a:gd name="adj2" fmla="val 46296"/>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p:txBody>
      </p:sp>
      <p:sp>
        <p:nvSpPr>
          <p:cNvPr id="9242" name="AutoShape 26"/>
          <p:cNvSpPr>
            <a:spLocks noChangeArrowheads="1"/>
          </p:cNvSpPr>
          <p:nvPr/>
        </p:nvSpPr>
        <p:spPr bwMode="auto">
          <a:xfrm>
            <a:off x="9144000" y="4953000"/>
            <a:ext cx="381000" cy="381000"/>
          </a:xfrm>
          <a:prstGeom prst="upArrow">
            <a:avLst>
              <a:gd name="adj1" fmla="val 50000"/>
              <a:gd name="adj2" fmla="val 25000"/>
            </a:avLst>
          </a:prstGeom>
          <a:solidFill>
            <a:srgbClr val="FFFF00"/>
          </a:solidFill>
          <a:ln w="952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Century Gothic"/>
              <a:ea typeface="+mn-ea"/>
              <a:cs typeface="+mn-cs"/>
            </a:endParaRPr>
          </a:p>
        </p:txBody>
      </p:sp>
    </p:spTree>
    <p:extLst>
      <p:ext uri="{BB962C8B-B14F-4D97-AF65-F5344CB8AC3E}">
        <p14:creationId xmlns:p14="http://schemas.microsoft.com/office/powerpoint/2010/main" val="1725718189"/>
      </p:ext>
    </p:extLst>
  </p:cSld>
  <p:clrMapOvr>
    <a:masterClrMapping/>
  </p:clrMapOvr>
  <p:transition>
    <p:random/>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a:xfrm>
            <a:off x="1981200" y="44450"/>
            <a:ext cx="8686800" cy="1143000"/>
          </a:xfrm>
          <a:noFill/>
        </p:spPr>
        <p:txBody>
          <a:bodyPr anchorCtr="1"/>
          <a:lstStyle/>
          <a:p>
            <a:pPr eaLnBrk="1" hangingPunct="1"/>
            <a:r>
              <a:rPr lang="tr-TR" sz="3600" dirty="0">
                <a:solidFill>
                  <a:schemeClr val="tx1"/>
                </a:solidFill>
                <a:latin typeface="Comic Sans MS" pitchFamily="66" charset="0"/>
              </a:rPr>
              <a:t>Antrenman Planlaması ve </a:t>
            </a:r>
            <a:r>
              <a:rPr lang="tr-TR" sz="3600" dirty="0" err="1">
                <a:solidFill>
                  <a:schemeClr val="tx1"/>
                </a:solidFill>
                <a:latin typeface="Comic Sans MS" pitchFamily="66" charset="0"/>
              </a:rPr>
              <a:t>Dönemlemesi</a:t>
            </a:r>
            <a:endParaRPr lang="tr-TR" sz="3600" dirty="0">
              <a:solidFill>
                <a:schemeClr val="tx1"/>
              </a:solidFill>
              <a:latin typeface="Comic Sans MS" pitchFamily="66" charset="0"/>
            </a:endParaRPr>
          </a:p>
        </p:txBody>
      </p:sp>
      <p:sp>
        <p:nvSpPr>
          <p:cNvPr id="7172" name="Rectangle 4"/>
          <p:cNvSpPr>
            <a:spLocks noChangeArrowheads="1"/>
          </p:cNvSpPr>
          <p:nvPr/>
        </p:nvSpPr>
        <p:spPr bwMode="auto">
          <a:xfrm>
            <a:off x="1919288" y="6381750"/>
            <a:ext cx="8280400" cy="71438"/>
          </a:xfrm>
          <a:prstGeom prst="rect">
            <a:avLst/>
          </a:prstGeom>
          <a:gradFill rotWithShape="1">
            <a:gsLst>
              <a:gs pos="0">
                <a:srgbClr val="FFCC00"/>
              </a:gs>
              <a:gs pos="100000">
                <a:schemeClr val="tx2"/>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tr-TR">
              <a:latin typeface="Comic Sans MS" pitchFamily="66" charset="0"/>
            </a:endParaRPr>
          </a:p>
        </p:txBody>
      </p:sp>
      <p:sp>
        <p:nvSpPr>
          <p:cNvPr id="188422" name="Text Box 6"/>
          <p:cNvSpPr txBox="1">
            <a:spLocks noChangeArrowheads="1"/>
          </p:cNvSpPr>
          <p:nvPr/>
        </p:nvSpPr>
        <p:spPr bwMode="auto">
          <a:xfrm>
            <a:off x="3662364" y="1268413"/>
            <a:ext cx="32543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sz="2400"/>
              <a:t>Antrenman planlaması</a:t>
            </a:r>
          </a:p>
        </p:txBody>
      </p:sp>
      <p:sp>
        <p:nvSpPr>
          <p:cNvPr id="188423" name="Text Box 7"/>
          <p:cNvSpPr txBox="1">
            <a:spLocks noChangeArrowheads="1"/>
          </p:cNvSpPr>
          <p:nvPr/>
        </p:nvSpPr>
        <p:spPr bwMode="auto">
          <a:xfrm>
            <a:off x="3652838" y="1797050"/>
            <a:ext cx="39036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sz="2400"/>
              <a:t>Planlamanın Genel İlkeleri </a:t>
            </a:r>
          </a:p>
        </p:txBody>
      </p:sp>
      <p:sp>
        <p:nvSpPr>
          <p:cNvPr id="188424" name="Text Box 8"/>
          <p:cNvSpPr txBox="1">
            <a:spLocks noChangeArrowheads="1"/>
          </p:cNvSpPr>
          <p:nvPr/>
        </p:nvSpPr>
        <p:spPr bwMode="auto">
          <a:xfrm>
            <a:off x="3648076" y="2347913"/>
            <a:ext cx="43354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sz="2400" dirty="0"/>
              <a:t>Antrenman Planlaması Türleri</a:t>
            </a:r>
          </a:p>
        </p:txBody>
      </p:sp>
      <p:sp>
        <p:nvSpPr>
          <p:cNvPr id="188425" name="Text Box 9"/>
          <p:cNvSpPr txBox="1">
            <a:spLocks noChangeArrowheads="1"/>
          </p:cNvSpPr>
          <p:nvPr/>
        </p:nvSpPr>
        <p:spPr bwMode="auto">
          <a:xfrm>
            <a:off x="3652838" y="5614988"/>
            <a:ext cx="33067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sz="2400"/>
              <a:t>Birim Antrenman Planı</a:t>
            </a:r>
          </a:p>
        </p:txBody>
      </p:sp>
      <p:sp>
        <p:nvSpPr>
          <p:cNvPr id="188426" name="Rectangle 10"/>
          <p:cNvSpPr>
            <a:spLocks noChangeArrowheads="1"/>
          </p:cNvSpPr>
          <p:nvPr/>
        </p:nvSpPr>
        <p:spPr bwMode="auto">
          <a:xfrm>
            <a:off x="3648075" y="2878138"/>
            <a:ext cx="43703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tr-TR" sz="2400" dirty="0">
                <a:latin typeface="Comic Sans MS" pitchFamily="66" charset="0"/>
              </a:rPr>
              <a:t>Uzun Süreli (</a:t>
            </a:r>
            <a:r>
              <a:rPr lang="tr-TR" sz="2400" dirty="0" err="1">
                <a:latin typeface="Comic Sans MS" pitchFamily="66" charset="0"/>
              </a:rPr>
              <a:t>Persfektif</a:t>
            </a:r>
            <a:r>
              <a:rPr lang="tr-TR" sz="2400" dirty="0">
                <a:latin typeface="Comic Sans MS" pitchFamily="66" charset="0"/>
              </a:rPr>
              <a:t>) Plan,</a:t>
            </a:r>
          </a:p>
        </p:txBody>
      </p:sp>
      <p:sp>
        <p:nvSpPr>
          <p:cNvPr id="188427" name="Rectangle 11"/>
          <p:cNvSpPr>
            <a:spLocks noChangeArrowheads="1"/>
          </p:cNvSpPr>
          <p:nvPr/>
        </p:nvSpPr>
        <p:spPr bwMode="auto">
          <a:xfrm>
            <a:off x="3648076" y="3429000"/>
            <a:ext cx="47037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tr-TR" sz="2400">
                <a:latin typeface="Comic Sans MS" pitchFamily="66" charset="0"/>
              </a:rPr>
              <a:t>Dört Yıllık (Olimpik Dönem) Plan</a:t>
            </a:r>
          </a:p>
        </p:txBody>
      </p:sp>
      <p:sp>
        <p:nvSpPr>
          <p:cNvPr id="188428" name="Rectangle 12"/>
          <p:cNvSpPr>
            <a:spLocks noChangeArrowheads="1"/>
          </p:cNvSpPr>
          <p:nvPr/>
        </p:nvSpPr>
        <p:spPr bwMode="auto">
          <a:xfrm>
            <a:off x="3648076" y="3957638"/>
            <a:ext cx="36941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tr-TR" sz="2400" dirty="0">
                <a:latin typeface="Comic Sans MS" pitchFamily="66" charset="0"/>
              </a:rPr>
              <a:t>Yıllık Plan (Makro Döngü)</a:t>
            </a:r>
          </a:p>
        </p:txBody>
      </p:sp>
      <p:sp>
        <p:nvSpPr>
          <p:cNvPr id="188429" name="Rectangle 13"/>
          <p:cNvSpPr>
            <a:spLocks noChangeArrowheads="1"/>
          </p:cNvSpPr>
          <p:nvPr/>
        </p:nvSpPr>
        <p:spPr bwMode="auto">
          <a:xfrm>
            <a:off x="3660775" y="4533900"/>
            <a:ext cx="36591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tr-TR" sz="2400">
                <a:latin typeface="Comic Sans MS" pitchFamily="66" charset="0"/>
              </a:rPr>
              <a:t>Aylık Plan (Mezo Döngü),</a:t>
            </a:r>
          </a:p>
        </p:txBody>
      </p:sp>
      <p:sp>
        <p:nvSpPr>
          <p:cNvPr id="188430" name="Rectangle 14"/>
          <p:cNvSpPr>
            <a:spLocks noChangeArrowheads="1"/>
          </p:cNvSpPr>
          <p:nvPr/>
        </p:nvSpPr>
        <p:spPr bwMode="auto">
          <a:xfrm>
            <a:off x="3648076" y="5084763"/>
            <a:ext cx="4187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tr-TR" sz="2400">
                <a:latin typeface="Comic Sans MS" pitchFamily="66" charset="0"/>
              </a:rPr>
              <a:t>Haftalık Plan (Mikro Döngü),</a:t>
            </a:r>
          </a:p>
        </p:txBody>
      </p:sp>
    </p:spTree>
    <p:extLst>
      <p:ext uri="{BB962C8B-B14F-4D97-AF65-F5344CB8AC3E}">
        <p14:creationId xmlns:p14="http://schemas.microsoft.com/office/powerpoint/2010/main" val="42195626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88418"/>
                                        </p:tgtEl>
                                        <p:attrNameLst>
                                          <p:attrName>style.visibility</p:attrName>
                                        </p:attrNameLst>
                                      </p:cBhvr>
                                      <p:to>
                                        <p:strVal val="visible"/>
                                      </p:to>
                                    </p:set>
                                    <p:animEffect transition="in" filter="box(in)">
                                      <p:cBhvr>
                                        <p:cTn id="7" dur="500"/>
                                        <p:tgtEl>
                                          <p:spTgt spid="188418"/>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188422"/>
                                        </p:tgtEl>
                                        <p:attrNameLst>
                                          <p:attrName>style.visibility</p:attrName>
                                        </p:attrNameLst>
                                      </p:cBhvr>
                                      <p:to>
                                        <p:strVal val="visible"/>
                                      </p:to>
                                    </p:set>
                                    <p:animEffect transition="in" filter="box(in)">
                                      <p:cBhvr>
                                        <p:cTn id="11" dur="500"/>
                                        <p:tgtEl>
                                          <p:spTgt spid="188422"/>
                                        </p:tgtEl>
                                      </p:cBhvr>
                                    </p:animEffect>
                                  </p:childTnLst>
                                </p:cTn>
                              </p:par>
                            </p:childTnLst>
                          </p:cTn>
                        </p:par>
                        <p:par>
                          <p:cTn id="12" fill="hold" nodeType="afterGroup">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188423"/>
                                        </p:tgtEl>
                                        <p:attrNameLst>
                                          <p:attrName>style.visibility</p:attrName>
                                        </p:attrNameLst>
                                      </p:cBhvr>
                                      <p:to>
                                        <p:strVal val="visible"/>
                                      </p:to>
                                    </p:set>
                                    <p:animEffect transition="in" filter="box(in)">
                                      <p:cBhvr>
                                        <p:cTn id="15" dur="500"/>
                                        <p:tgtEl>
                                          <p:spTgt spid="188423"/>
                                        </p:tgtEl>
                                      </p:cBhvr>
                                    </p:animEffect>
                                  </p:childTnLst>
                                </p:cTn>
                              </p:par>
                            </p:childTnLst>
                          </p:cTn>
                        </p:par>
                        <p:par>
                          <p:cTn id="16" fill="hold" nodeType="afterGroup">
                            <p:stCondLst>
                              <p:cond delay="1500"/>
                            </p:stCondLst>
                            <p:childTnLst>
                              <p:par>
                                <p:cTn id="17" presetID="4" presetClass="entr" presetSubtype="16" fill="hold" grpId="0" nodeType="afterEffect">
                                  <p:stCondLst>
                                    <p:cond delay="0"/>
                                  </p:stCondLst>
                                  <p:childTnLst>
                                    <p:set>
                                      <p:cBhvr>
                                        <p:cTn id="18" dur="1" fill="hold">
                                          <p:stCondLst>
                                            <p:cond delay="0"/>
                                          </p:stCondLst>
                                        </p:cTn>
                                        <p:tgtEl>
                                          <p:spTgt spid="188424"/>
                                        </p:tgtEl>
                                        <p:attrNameLst>
                                          <p:attrName>style.visibility</p:attrName>
                                        </p:attrNameLst>
                                      </p:cBhvr>
                                      <p:to>
                                        <p:strVal val="visible"/>
                                      </p:to>
                                    </p:set>
                                    <p:animEffect transition="in" filter="box(in)">
                                      <p:cBhvr>
                                        <p:cTn id="19" dur="500"/>
                                        <p:tgtEl>
                                          <p:spTgt spid="188424"/>
                                        </p:tgtEl>
                                      </p:cBhvr>
                                    </p:animEffect>
                                  </p:childTnLst>
                                </p:cTn>
                              </p:par>
                            </p:childTnLst>
                          </p:cTn>
                        </p:par>
                        <p:par>
                          <p:cTn id="20" fill="hold" nodeType="afterGroup">
                            <p:stCondLst>
                              <p:cond delay="2000"/>
                            </p:stCondLst>
                            <p:childTnLst>
                              <p:par>
                                <p:cTn id="21" presetID="4" presetClass="entr" presetSubtype="16" fill="hold" grpId="0" nodeType="afterEffect">
                                  <p:stCondLst>
                                    <p:cond delay="0"/>
                                  </p:stCondLst>
                                  <p:childTnLst>
                                    <p:set>
                                      <p:cBhvr>
                                        <p:cTn id="22" dur="1" fill="hold">
                                          <p:stCondLst>
                                            <p:cond delay="0"/>
                                          </p:stCondLst>
                                        </p:cTn>
                                        <p:tgtEl>
                                          <p:spTgt spid="188426"/>
                                        </p:tgtEl>
                                        <p:attrNameLst>
                                          <p:attrName>style.visibility</p:attrName>
                                        </p:attrNameLst>
                                      </p:cBhvr>
                                      <p:to>
                                        <p:strVal val="visible"/>
                                      </p:to>
                                    </p:set>
                                    <p:animEffect transition="in" filter="box(in)">
                                      <p:cBhvr>
                                        <p:cTn id="23" dur="500"/>
                                        <p:tgtEl>
                                          <p:spTgt spid="188426"/>
                                        </p:tgtEl>
                                      </p:cBhvr>
                                    </p:animEffect>
                                  </p:childTnLst>
                                </p:cTn>
                              </p:par>
                            </p:childTnLst>
                          </p:cTn>
                        </p:par>
                        <p:par>
                          <p:cTn id="24" fill="hold" nodeType="afterGroup">
                            <p:stCondLst>
                              <p:cond delay="2500"/>
                            </p:stCondLst>
                            <p:childTnLst>
                              <p:par>
                                <p:cTn id="25" presetID="4" presetClass="entr" presetSubtype="16" fill="hold" grpId="0" nodeType="afterEffect">
                                  <p:stCondLst>
                                    <p:cond delay="0"/>
                                  </p:stCondLst>
                                  <p:childTnLst>
                                    <p:set>
                                      <p:cBhvr>
                                        <p:cTn id="26" dur="1" fill="hold">
                                          <p:stCondLst>
                                            <p:cond delay="0"/>
                                          </p:stCondLst>
                                        </p:cTn>
                                        <p:tgtEl>
                                          <p:spTgt spid="188427"/>
                                        </p:tgtEl>
                                        <p:attrNameLst>
                                          <p:attrName>style.visibility</p:attrName>
                                        </p:attrNameLst>
                                      </p:cBhvr>
                                      <p:to>
                                        <p:strVal val="visible"/>
                                      </p:to>
                                    </p:set>
                                    <p:animEffect transition="in" filter="box(in)">
                                      <p:cBhvr>
                                        <p:cTn id="27" dur="500"/>
                                        <p:tgtEl>
                                          <p:spTgt spid="188427"/>
                                        </p:tgtEl>
                                      </p:cBhvr>
                                    </p:animEffect>
                                  </p:childTnLst>
                                </p:cTn>
                              </p:par>
                            </p:childTnLst>
                          </p:cTn>
                        </p:par>
                        <p:par>
                          <p:cTn id="28" fill="hold" nodeType="afterGroup">
                            <p:stCondLst>
                              <p:cond delay="3000"/>
                            </p:stCondLst>
                            <p:childTnLst>
                              <p:par>
                                <p:cTn id="29" presetID="4" presetClass="entr" presetSubtype="16" fill="hold" grpId="0" nodeType="afterEffect">
                                  <p:stCondLst>
                                    <p:cond delay="0"/>
                                  </p:stCondLst>
                                  <p:childTnLst>
                                    <p:set>
                                      <p:cBhvr>
                                        <p:cTn id="30" dur="1" fill="hold">
                                          <p:stCondLst>
                                            <p:cond delay="0"/>
                                          </p:stCondLst>
                                        </p:cTn>
                                        <p:tgtEl>
                                          <p:spTgt spid="188428"/>
                                        </p:tgtEl>
                                        <p:attrNameLst>
                                          <p:attrName>style.visibility</p:attrName>
                                        </p:attrNameLst>
                                      </p:cBhvr>
                                      <p:to>
                                        <p:strVal val="visible"/>
                                      </p:to>
                                    </p:set>
                                    <p:animEffect transition="in" filter="box(in)">
                                      <p:cBhvr>
                                        <p:cTn id="31" dur="500"/>
                                        <p:tgtEl>
                                          <p:spTgt spid="188428"/>
                                        </p:tgtEl>
                                      </p:cBhvr>
                                    </p:animEffect>
                                  </p:childTnLst>
                                </p:cTn>
                              </p:par>
                            </p:childTnLst>
                          </p:cTn>
                        </p:par>
                        <p:par>
                          <p:cTn id="32" fill="hold" nodeType="afterGroup">
                            <p:stCondLst>
                              <p:cond delay="3500"/>
                            </p:stCondLst>
                            <p:childTnLst>
                              <p:par>
                                <p:cTn id="33" presetID="4" presetClass="entr" presetSubtype="16" fill="hold" grpId="0" nodeType="afterEffect">
                                  <p:stCondLst>
                                    <p:cond delay="0"/>
                                  </p:stCondLst>
                                  <p:childTnLst>
                                    <p:set>
                                      <p:cBhvr>
                                        <p:cTn id="34" dur="1" fill="hold">
                                          <p:stCondLst>
                                            <p:cond delay="0"/>
                                          </p:stCondLst>
                                        </p:cTn>
                                        <p:tgtEl>
                                          <p:spTgt spid="188429"/>
                                        </p:tgtEl>
                                        <p:attrNameLst>
                                          <p:attrName>style.visibility</p:attrName>
                                        </p:attrNameLst>
                                      </p:cBhvr>
                                      <p:to>
                                        <p:strVal val="visible"/>
                                      </p:to>
                                    </p:set>
                                    <p:animEffect transition="in" filter="box(in)">
                                      <p:cBhvr>
                                        <p:cTn id="35" dur="500"/>
                                        <p:tgtEl>
                                          <p:spTgt spid="188429"/>
                                        </p:tgtEl>
                                      </p:cBhvr>
                                    </p:animEffect>
                                  </p:childTnLst>
                                </p:cTn>
                              </p:par>
                            </p:childTnLst>
                          </p:cTn>
                        </p:par>
                        <p:par>
                          <p:cTn id="36" fill="hold" nodeType="afterGroup">
                            <p:stCondLst>
                              <p:cond delay="4000"/>
                            </p:stCondLst>
                            <p:childTnLst>
                              <p:par>
                                <p:cTn id="37" presetID="4" presetClass="entr" presetSubtype="16" fill="hold" grpId="0" nodeType="afterEffect">
                                  <p:stCondLst>
                                    <p:cond delay="0"/>
                                  </p:stCondLst>
                                  <p:childTnLst>
                                    <p:set>
                                      <p:cBhvr>
                                        <p:cTn id="38" dur="1" fill="hold">
                                          <p:stCondLst>
                                            <p:cond delay="0"/>
                                          </p:stCondLst>
                                        </p:cTn>
                                        <p:tgtEl>
                                          <p:spTgt spid="188430"/>
                                        </p:tgtEl>
                                        <p:attrNameLst>
                                          <p:attrName>style.visibility</p:attrName>
                                        </p:attrNameLst>
                                      </p:cBhvr>
                                      <p:to>
                                        <p:strVal val="visible"/>
                                      </p:to>
                                    </p:set>
                                    <p:animEffect transition="in" filter="box(in)">
                                      <p:cBhvr>
                                        <p:cTn id="39" dur="500"/>
                                        <p:tgtEl>
                                          <p:spTgt spid="188430"/>
                                        </p:tgtEl>
                                      </p:cBhvr>
                                    </p:animEffect>
                                  </p:childTnLst>
                                </p:cTn>
                              </p:par>
                            </p:childTnLst>
                          </p:cTn>
                        </p:par>
                        <p:par>
                          <p:cTn id="40" fill="hold" nodeType="afterGroup">
                            <p:stCondLst>
                              <p:cond delay="4500"/>
                            </p:stCondLst>
                            <p:childTnLst>
                              <p:par>
                                <p:cTn id="41" presetID="4" presetClass="entr" presetSubtype="16" fill="hold" grpId="0" nodeType="afterEffect">
                                  <p:stCondLst>
                                    <p:cond delay="0"/>
                                  </p:stCondLst>
                                  <p:childTnLst>
                                    <p:set>
                                      <p:cBhvr>
                                        <p:cTn id="42" dur="1" fill="hold">
                                          <p:stCondLst>
                                            <p:cond delay="0"/>
                                          </p:stCondLst>
                                        </p:cTn>
                                        <p:tgtEl>
                                          <p:spTgt spid="188425"/>
                                        </p:tgtEl>
                                        <p:attrNameLst>
                                          <p:attrName>style.visibility</p:attrName>
                                        </p:attrNameLst>
                                      </p:cBhvr>
                                      <p:to>
                                        <p:strVal val="visible"/>
                                      </p:to>
                                    </p:set>
                                    <p:animEffect transition="in" filter="box(in)">
                                      <p:cBhvr>
                                        <p:cTn id="43" dur="500"/>
                                        <p:tgtEl>
                                          <p:spTgt spid="188425"/>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3" presetClass="emph" presetSubtype="2" fill="hold" grpId="1" nodeType="clickEffect">
                                  <p:stCondLst>
                                    <p:cond delay="0"/>
                                  </p:stCondLst>
                                  <p:childTnLst>
                                    <p:animClr clrSpc="rgb" dir="cw">
                                      <p:cBhvr override="childStyle">
                                        <p:cTn id="47" dur="2000" fill="hold"/>
                                        <p:tgtEl>
                                          <p:spTgt spid="188422"/>
                                        </p:tgtEl>
                                        <p:attrNameLst>
                                          <p:attrName>style.color</p:attrName>
                                        </p:attrNameLst>
                                      </p:cBhvr>
                                      <p:to>
                                        <a:schemeClr val="accent2"/>
                                      </p:to>
                                    </p:animClr>
                                  </p:childTnLst>
                                </p:cTn>
                              </p:par>
                              <p:par>
                                <p:cTn id="48" presetID="3" presetClass="emph" presetSubtype="2" fill="hold" grpId="1" nodeType="withEffect">
                                  <p:stCondLst>
                                    <p:cond delay="0"/>
                                  </p:stCondLst>
                                  <p:childTnLst>
                                    <p:animClr clrSpc="rgb" dir="cw">
                                      <p:cBhvr override="childStyle">
                                        <p:cTn id="49" dur="2000" fill="hold"/>
                                        <p:tgtEl>
                                          <p:spTgt spid="188423"/>
                                        </p:tgtEl>
                                        <p:attrNameLst>
                                          <p:attrName>style.color</p:attrName>
                                        </p:attrNameLst>
                                      </p:cBhvr>
                                      <p:to>
                                        <a:schemeClr val="accent2"/>
                                      </p:to>
                                    </p:animClr>
                                  </p:childTnLst>
                                </p:cTn>
                              </p:par>
                              <p:par>
                                <p:cTn id="50" presetID="3" presetClass="emph" presetSubtype="2" fill="hold" grpId="1" nodeType="withEffect">
                                  <p:stCondLst>
                                    <p:cond delay="0"/>
                                  </p:stCondLst>
                                  <p:childTnLst>
                                    <p:animClr clrSpc="rgb" dir="cw">
                                      <p:cBhvr override="childStyle">
                                        <p:cTn id="51" dur="2000" fill="hold"/>
                                        <p:tgtEl>
                                          <p:spTgt spid="188425"/>
                                        </p:tgtEl>
                                        <p:attrNameLst>
                                          <p:attrName>style.color</p:attrName>
                                        </p:attrNameLst>
                                      </p:cBhvr>
                                      <p:to>
                                        <a:schemeClr val="accent2"/>
                                      </p:to>
                                    </p:animClr>
                                  </p:childTnLst>
                                </p:cTn>
                              </p:par>
                              <p:par>
                                <p:cTn id="52" presetID="3" presetClass="emph" presetSubtype="2" fill="hold" grpId="1" nodeType="withEffect">
                                  <p:stCondLst>
                                    <p:cond delay="0"/>
                                  </p:stCondLst>
                                  <p:childTnLst>
                                    <p:animClr clrSpc="rgb" dir="cw">
                                      <p:cBhvr override="childStyle">
                                        <p:cTn id="53" dur="2000" fill="hold"/>
                                        <p:tgtEl>
                                          <p:spTgt spid="188426"/>
                                        </p:tgtEl>
                                        <p:attrNameLst>
                                          <p:attrName>style.color</p:attrName>
                                        </p:attrNameLst>
                                      </p:cBhvr>
                                      <p:to>
                                        <a:schemeClr val="accent2"/>
                                      </p:to>
                                    </p:animClr>
                                  </p:childTnLst>
                                </p:cTn>
                              </p:par>
                              <p:par>
                                <p:cTn id="54" presetID="3" presetClass="emph" presetSubtype="2" fill="hold" grpId="1" nodeType="withEffect">
                                  <p:stCondLst>
                                    <p:cond delay="0"/>
                                  </p:stCondLst>
                                  <p:childTnLst>
                                    <p:animClr clrSpc="rgb" dir="cw">
                                      <p:cBhvr override="childStyle">
                                        <p:cTn id="55" dur="2000" fill="hold"/>
                                        <p:tgtEl>
                                          <p:spTgt spid="188427"/>
                                        </p:tgtEl>
                                        <p:attrNameLst>
                                          <p:attrName>style.color</p:attrName>
                                        </p:attrNameLst>
                                      </p:cBhvr>
                                      <p:to>
                                        <a:schemeClr val="accent2"/>
                                      </p:to>
                                    </p:animClr>
                                  </p:childTnLst>
                                </p:cTn>
                              </p:par>
                              <p:par>
                                <p:cTn id="56" presetID="3" presetClass="emph" presetSubtype="2" fill="hold" grpId="1" nodeType="withEffect">
                                  <p:stCondLst>
                                    <p:cond delay="0"/>
                                  </p:stCondLst>
                                  <p:childTnLst>
                                    <p:animClr clrSpc="rgb" dir="cw">
                                      <p:cBhvr override="childStyle">
                                        <p:cTn id="57" dur="2000" fill="hold"/>
                                        <p:tgtEl>
                                          <p:spTgt spid="188428"/>
                                        </p:tgtEl>
                                        <p:attrNameLst>
                                          <p:attrName>style.color</p:attrName>
                                        </p:attrNameLst>
                                      </p:cBhvr>
                                      <p:to>
                                        <a:schemeClr val="accent2"/>
                                      </p:to>
                                    </p:animClr>
                                  </p:childTnLst>
                                </p:cTn>
                              </p:par>
                              <p:par>
                                <p:cTn id="58" presetID="3" presetClass="emph" presetSubtype="2" fill="hold" grpId="1" nodeType="withEffect">
                                  <p:stCondLst>
                                    <p:cond delay="0"/>
                                  </p:stCondLst>
                                  <p:childTnLst>
                                    <p:animClr clrSpc="rgb" dir="cw">
                                      <p:cBhvr override="childStyle">
                                        <p:cTn id="59" dur="2000" fill="hold"/>
                                        <p:tgtEl>
                                          <p:spTgt spid="188429"/>
                                        </p:tgtEl>
                                        <p:attrNameLst>
                                          <p:attrName>style.color</p:attrName>
                                        </p:attrNameLst>
                                      </p:cBhvr>
                                      <p:to>
                                        <a:schemeClr val="accent2"/>
                                      </p:to>
                                    </p:animClr>
                                  </p:childTnLst>
                                </p:cTn>
                              </p:par>
                              <p:par>
                                <p:cTn id="60" presetID="3" presetClass="emph" presetSubtype="2" fill="hold" grpId="1" nodeType="withEffect">
                                  <p:stCondLst>
                                    <p:cond delay="0"/>
                                  </p:stCondLst>
                                  <p:childTnLst>
                                    <p:animClr clrSpc="rgb" dir="cw">
                                      <p:cBhvr override="childStyle">
                                        <p:cTn id="61" dur="2000" fill="hold"/>
                                        <p:tgtEl>
                                          <p:spTgt spid="188430"/>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418" grpId="0"/>
      <p:bldP spid="188422" grpId="0"/>
      <p:bldP spid="188422" grpId="1"/>
      <p:bldP spid="188423" grpId="0"/>
      <p:bldP spid="188423" grpId="1"/>
      <p:bldP spid="188424" grpId="0"/>
      <p:bldP spid="188425" grpId="0"/>
      <p:bldP spid="188425" grpId="1"/>
      <p:bldP spid="188426" grpId="0"/>
      <p:bldP spid="188426" grpId="1"/>
      <p:bldP spid="188427" grpId="0"/>
      <p:bldP spid="188427" grpId="1"/>
      <p:bldP spid="188428" grpId="0"/>
      <p:bldP spid="188428" grpId="1"/>
      <p:bldP spid="188429" grpId="0"/>
      <p:bldP spid="188429" grpId="1"/>
      <p:bldP spid="188430" grpId="0"/>
      <p:bldP spid="188430"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0807" y="657382"/>
            <a:ext cx="8229600" cy="5301208"/>
          </a:xfrm>
        </p:spPr>
        <p:txBody>
          <a:bodyPr>
            <a:normAutofit fontScale="47500" lnSpcReduction="20000"/>
          </a:bodyPr>
          <a:lstStyle/>
          <a:p>
            <a:pPr lvl="0" algn="just">
              <a:lnSpc>
                <a:spcPct val="170000"/>
              </a:lnSpc>
            </a:pPr>
            <a:r>
              <a:rPr lang="tr-TR" sz="5500" b="1" dirty="0" smtClean="0">
                <a:latin typeface="Calibri" pitchFamily="34" charset="0"/>
              </a:rPr>
              <a:t>Takımın </a:t>
            </a:r>
            <a:r>
              <a:rPr lang="tr-TR" sz="5500" b="1" dirty="0">
                <a:latin typeface="Calibri" pitchFamily="34" charset="0"/>
              </a:rPr>
              <a:t>en iyi şekilde hazırlanmasını sağlamak.</a:t>
            </a:r>
          </a:p>
          <a:p>
            <a:pPr lvl="0" algn="just">
              <a:lnSpc>
                <a:spcPct val="170000"/>
              </a:lnSpc>
            </a:pPr>
            <a:r>
              <a:rPr lang="tr-TR" sz="5500" b="1" dirty="0">
                <a:latin typeface="Calibri" pitchFamily="34" charset="0"/>
              </a:rPr>
              <a:t>Sporcuların sağlık durumlarının gözlenmesi.</a:t>
            </a:r>
          </a:p>
          <a:p>
            <a:pPr lvl="0" algn="just">
              <a:lnSpc>
                <a:spcPct val="170000"/>
              </a:lnSpc>
            </a:pPr>
            <a:r>
              <a:rPr lang="tr-TR" sz="5500" b="1" dirty="0">
                <a:latin typeface="Calibri" pitchFamily="34" charset="0"/>
              </a:rPr>
              <a:t>Gerekli tedbirler alınarak sakatlanmaların önlenmesi (esnekliğin geliştirilmesi, </a:t>
            </a:r>
            <a:r>
              <a:rPr lang="tr-TR" sz="5500" b="1" dirty="0" err="1">
                <a:latin typeface="Calibri" pitchFamily="34" charset="0"/>
              </a:rPr>
              <a:t>tendon</a:t>
            </a:r>
            <a:r>
              <a:rPr lang="tr-TR" sz="5500" b="1" dirty="0">
                <a:latin typeface="Calibri" pitchFamily="34" charset="0"/>
              </a:rPr>
              <a:t>, </a:t>
            </a:r>
            <a:r>
              <a:rPr lang="tr-TR" sz="5500" b="1" dirty="0" err="1">
                <a:latin typeface="Calibri" pitchFamily="34" charset="0"/>
              </a:rPr>
              <a:t>ligament</a:t>
            </a:r>
            <a:r>
              <a:rPr lang="tr-TR" sz="5500" b="1" dirty="0">
                <a:latin typeface="Calibri" pitchFamily="34" charset="0"/>
              </a:rPr>
              <a:t> ve kasların kuvvetlendirilmesi).</a:t>
            </a:r>
          </a:p>
          <a:p>
            <a:pPr lvl="0" algn="just">
              <a:lnSpc>
                <a:spcPct val="170000"/>
              </a:lnSpc>
            </a:pPr>
            <a:r>
              <a:rPr lang="tr-TR" sz="5500" b="1" dirty="0">
                <a:latin typeface="Calibri" pitchFamily="34" charset="0"/>
              </a:rPr>
              <a:t>Antrenmanın fizyolojik ve psikolojik temelleri, planlama, beslenme ve toparlanma konularında sporcuların teorik bilgilerini zenginleştirmektir.</a:t>
            </a:r>
          </a:p>
          <a:p>
            <a:pPr>
              <a:lnSpc>
                <a:spcPct val="170000"/>
              </a:lnSpc>
            </a:pPr>
            <a:endParaRPr lang="tr-TR" b="1" dirty="0"/>
          </a:p>
        </p:txBody>
      </p:sp>
    </p:spTree>
    <p:extLst>
      <p:ext uri="{BB962C8B-B14F-4D97-AF65-F5344CB8AC3E}">
        <p14:creationId xmlns:p14="http://schemas.microsoft.com/office/powerpoint/2010/main" val="53291492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4" name="Text Box 6"/>
          <p:cNvSpPr txBox="1">
            <a:spLocks noChangeArrowheads="1"/>
          </p:cNvSpPr>
          <p:nvPr/>
        </p:nvSpPr>
        <p:spPr bwMode="auto">
          <a:xfrm>
            <a:off x="1692322" y="1651000"/>
            <a:ext cx="8488908" cy="372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sz="2000" b="1" dirty="0"/>
              <a:t>Antrenman Planı Türleri</a:t>
            </a:r>
          </a:p>
          <a:p>
            <a:pPr eaLnBrk="1" fontAlgn="base" hangingPunct="1">
              <a:spcBef>
                <a:spcPct val="0"/>
              </a:spcBef>
              <a:spcAft>
                <a:spcPct val="0"/>
              </a:spcAft>
            </a:pPr>
            <a:endParaRPr lang="tr-TR" sz="2000" b="1" dirty="0"/>
          </a:p>
          <a:p>
            <a:pPr eaLnBrk="1" fontAlgn="base" hangingPunct="1">
              <a:spcBef>
                <a:spcPct val="0"/>
              </a:spcBef>
              <a:spcAft>
                <a:spcPct val="0"/>
              </a:spcAft>
              <a:buFontTx/>
              <a:buChar char="•"/>
            </a:pPr>
            <a:r>
              <a:rPr lang="tr-TR" dirty="0"/>
              <a:t>Uzun Süreli (</a:t>
            </a:r>
            <a:r>
              <a:rPr lang="tr-TR" dirty="0" err="1"/>
              <a:t>Persfektif</a:t>
            </a:r>
            <a:r>
              <a:rPr lang="tr-TR" dirty="0"/>
              <a:t>) Plan,</a:t>
            </a:r>
          </a:p>
          <a:p>
            <a:pPr eaLnBrk="1" fontAlgn="base" hangingPunct="1">
              <a:spcBef>
                <a:spcPct val="0"/>
              </a:spcBef>
              <a:spcAft>
                <a:spcPct val="0"/>
              </a:spcAft>
              <a:buFontTx/>
              <a:buChar char="•"/>
            </a:pPr>
            <a:endParaRPr lang="tr-TR" dirty="0"/>
          </a:p>
          <a:p>
            <a:pPr eaLnBrk="1" fontAlgn="base" hangingPunct="1">
              <a:spcBef>
                <a:spcPct val="0"/>
              </a:spcBef>
              <a:spcAft>
                <a:spcPct val="0"/>
              </a:spcAft>
              <a:buFontTx/>
              <a:buChar char="•"/>
            </a:pPr>
            <a:r>
              <a:rPr lang="tr-TR" dirty="0"/>
              <a:t>Dört Yıllık (Olimpik Dönem) Plan,</a:t>
            </a:r>
          </a:p>
          <a:p>
            <a:pPr eaLnBrk="1" fontAlgn="base" hangingPunct="1">
              <a:spcBef>
                <a:spcPct val="0"/>
              </a:spcBef>
              <a:spcAft>
                <a:spcPct val="0"/>
              </a:spcAft>
              <a:buFontTx/>
              <a:buChar char="•"/>
            </a:pPr>
            <a:endParaRPr lang="tr-TR" dirty="0"/>
          </a:p>
          <a:p>
            <a:pPr eaLnBrk="1" fontAlgn="base" hangingPunct="1">
              <a:spcBef>
                <a:spcPct val="0"/>
              </a:spcBef>
              <a:spcAft>
                <a:spcPct val="0"/>
              </a:spcAft>
              <a:buFontTx/>
              <a:buChar char="•"/>
            </a:pPr>
            <a:r>
              <a:rPr lang="tr-TR" dirty="0"/>
              <a:t>Yıllık Plan (Makro Döngü),</a:t>
            </a:r>
          </a:p>
          <a:p>
            <a:pPr eaLnBrk="1" fontAlgn="base" hangingPunct="1">
              <a:spcBef>
                <a:spcPct val="0"/>
              </a:spcBef>
              <a:spcAft>
                <a:spcPct val="0"/>
              </a:spcAft>
              <a:buFontTx/>
              <a:buChar char="•"/>
            </a:pPr>
            <a:endParaRPr lang="tr-TR" dirty="0"/>
          </a:p>
          <a:p>
            <a:pPr eaLnBrk="1" fontAlgn="base" hangingPunct="1">
              <a:spcBef>
                <a:spcPct val="0"/>
              </a:spcBef>
              <a:spcAft>
                <a:spcPct val="0"/>
              </a:spcAft>
              <a:buFontTx/>
              <a:buChar char="•"/>
            </a:pPr>
            <a:r>
              <a:rPr lang="tr-TR" dirty="0"/>
              <a:t>Aylık Plan (</a:t>
            </a:r>
            <a:r>
              <a:rPr lang="tr-TR" dirty="0" err="1"/>
              <a:t>Mezo</a:t>
            </a:r>
            <a:r>
              <a:rPr lang="tr-TR" dirty="0"/>
              <a:t> Döngü),</a:t>
            </a:r>
          </a:p>
          <a:p>
            <a:pPr eaLnBrk="1" fontAlgn="base" hangingPunct="1">
              <a:spcBef>
                <a:spcPct val="0"/>
              </a:spcBef>
              <a:spcAft>
                <a:spcPct val="0"/>
              </a:spcAft>
              <a:buFontTx/>
              <a:buChar char="•"/>
            </a:pPr>
            <a:endParaRPr lang="tr-TR" dirty="0"/>
          </a:p>
          <a:p>
            <a:pPr eaLnBrk="1" fontAlgn="base" hangingPunct="1">
              <a:spcBef>
                <a:spcPct val="0"/>
              </a:spcBef>
              <a:spcAft>
                <a:spcPct val="0"/>
              </a:spcAft>
              <a:buFontTx/>
              <a:buChar char="•"/>
            </a:pPr>
            <a:r>
              <a:rPr lang="tr-TR" dirty="0"/>
              <a:t>Haftalık Plan (Mikro Döngü),</a:t>
            </a:r>
          </a:p>
          <a:p>
            <a:pPr eaLnBrk="1" fontAlgn="base" hangingPunct="1">
              <a:spcBef>
                <a:spcPct val="0"/>
              </a:spcBef>
              <a:spcAft>
                <a:spcPct val="0"/>
              </a:spcAft>
              <a:buFontTx/>
              <a:buChar char="•"/>
            </a:pPr>
            <a:endParaRPr lang="tr-TR" dirty="0"/>
          </a:p>
          <a:p>
            <a:pPr eaLnBrk="1" fontAlgn="base" hangingPunct="1">
              <a:spcBef>
                <a:spcPct val="0"/>
              </a:spcBef>
              <a:spcAft>
                <a:spcPct val="0"/>
              </a:spcAft>
              <a:buFontTx/>
              <a:buChar char="•"/>
            </a:pPr>
            <a:r>
              <a:rPr lang="tr-TR" dirty="0"/>
              <a:t>Birim Antrenman Planı</a:t>
            </a:r>
          </a:p>
        </p:txBody>
      </p:sp>
    </p:spTree>
    <p:extLst>
      <p:ext uri="{BB962C8B-B14F-4D97-AF65-F5344CB8AC3E}">
        <p14:creationId xmlns:p14="http://schemas.microsoft.com/office/powerpoint/2010/main" val="4102705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71014"/>
                                        </p:tgtEl>
                                        <p:attrNameLst>
                                          <p:attrName>style.visibility</p:attrName>
                                        </p:attrNameLst>
                                      </p:cBhvr>
                                      <p:to>
                                        <p:strVal val="visible"/>
                                      </p:to>
                                    </p:set>
                                    <p:animEffect transition="in" filter="box(in)">
                                      <p:cBhvr>
                                        <p:cTn id="7" dur="500"/>
                                        <p:tgtEl>
                                          <p:spTgt spid="1710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4"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8" name="Text Box 6"/>
          <p:cNvSpPr txBox="1">
            <a:spLocks noChangeArrowheads="1"/>
          </p:cNvSpPr>
          <p:nvPr/>
        </p:nvSpPr>
        <p:spPr bwMode="auto">
          <a:xfrm>
            <a:off x="3897313" y="933450"/>
            <a:ext cx="4286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sz="2400" dirty="0"/>
              <a:t>Uzun Süreli (</a:t>
            </a:r>
            <a:r>
              <a:rPr lang="tr-TR" sz="2400" dirty="0" err="1"/>
              <a:t>Persfektif</a:t>
            </a:r>
            <a:r>
              <a:rPr lang="tr-TR" sz="2400" dirty="0"/>
              <a:t>) Plan</a:t>
            </a:r>
          </a:p>
        </p:txBody>
      </p:sp>
      <p:sp>
        <p:nvSpPr>
          <p:cNvPr id="172041" name="Text Box 9"/>
          <p:cNvSpPr txBox="1">
            <a:spLocks noChangeArrowheads="1"/>
          </p:cNvSpPr>
          <p:nvPr/>
        </p:nvSpPr>
        <p:spPr bwMode="auto">
          <a:xfrm>
            <a:off x="2547939" y="1870076"/>
            <a:ext cx="7678737"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dirty="0"/>
              <a:t>Uzun süreli antrenman planlaması; bir çok yılı kapsayan ve bir sistem </a:t>
            </a:r>
          </a:p>
          <a:p>
            <a:pPr eaLnBrk="1" fontAlgn="base" hangingPunct="1">
              <a:spcBef>
                <a:spcPct val="0"/>
              </a:spcBef>
              <a:spcAft>
                <a:spcPct val="0"/>
              </a:spcAft>
            </a:pPr>
            <a:r>
              <a:rPr lang="tr-TR" dirty="0"/>
              <a:t>İçerisinde oluşturulan antrenman sürecidir.</a:t>
            </a:r>
          </a:p>
          <a:p>
            <a:pPr eaLnBrk="1" fontAlgn="base" hangingPunct="1">
              <a:spcBef>
                <a:spcPct val="0"/>
              </a:spcBef>
              <a:spcAft>
                <a:spcPct val="0"/>
              </a:spcAft>
            </a:pPr>
            <a:endParaRPr lang="tr-TR" dirty="0"/>
          </a:p>
          <a:p>
            <a:pPr eaLnBrk="1" fontAlgn="base" hangingPunct="1">
              <a:spcBef>
                <a:spcPct val="0"/>
              </a:spcBef>
              <a:spcAft>
                <a:spcPct val="0"/>
              </a:spcAft>
            </a:pPr>
            <a:r>
              <a:rPr lang="tr-TR" dirty="0"/>
              <a:t>Uzun süreli planlama, yetenek seçiminden başlayıp, üst düzey yarışmacı</a:t>
            </a:r>
          </a:p>
          <a:p>
            <a:pPr eaLnBrk="1" fontAlgn="base" hangingPunct="1">
              <a:spcBef>
                <a:spcPct val="0"/>
              </a:spcBef>
              <a:spcAft>
                <a:spcPct val="0"/>
              </a:spcAft>
            </a:pPr>
            <a:r>
              <a:rPr lang="tr-TR" dirty="0"/>
              <a:t>Oluncaya kadar geçen 8 – 12 yılı kapsar.</a:t>
            </a:r>
          </a:p>
        </p:txBody>
      </p:sp>
      <p:grpSp>
        <p:nvGrpSpPr>
          <p:cNvPr id="2" name="Group 21"/>
          <p:cNvGrpSpPr>
            <a:grpSpLocks/>
          </p:cNvGrpSpPr>
          <p:nvPr/>
        </p:nvGrpSpPr>
        <p:grpSpPr bwMode="auto">
          <a:xfrm>
            <a:off x="2855914" y="3357564"/>
            <a:ext cx="6408737" cy="3095625"/>
            <a:chOff x="839" y="2115"/>
            <a:chExt cx="4037" cy="1950"/>
          </a:xfrm>
        </p:grpSpPr>
        <p:sp>
          <p:nvSpPr>
            <p:cNvPr id="9225" name="Line 10"/>
            <p:cNvSpPr>
              <a:spLocks noChangeShapeType="1"/>
            </p:cNvSpPr>
            <p:nvPr/>
          </p:nvSpPr>
          <p:spPr bwMode="auto">
            <a:xfrm>
              <a:off x="1338" y="2115"/>
              <a:ext cx="0" cy="1542"/>
            </a:xfrm>
            <a:prstGeom prst="line">
              <a:avLst/>
            </a:prstGeom>
            <a:noFill/>
            <a:ln w="57150">
              <a:solidFill>
                <a:srgbClr val="993366"/>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9226" name="Line 11"/>
            <p:cNvSpPr>
              <a:spLocks noChangeShapeType="1"/>
            </p:cNvSpPr>
            <p:nvPr/>
          </p:nvSpPr>
          <p:spPr bwMode="auto">
            <a:xfrm>
              <a:off x="1338" y="3657"/>
              <a:ext cx="3538" cy="0"/>
            </a:xfrm>
            <a:prstGeom prst="line">
              <a:avLst/>
            </a:prstGeom>
            <a:noFill/>
            <a:ln w="57150">
              <a:solidFill>
                <a:srgbClr val="993366"/>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cxnSp>
          <p:nvCxnSpPr>
            <p:cNvPr id="9227" name="AutoShape 12"/>
            <p:cNvCxnSpPr>
              <a:cxnSpLocks noChangeShapeType="1"/>
            </p:cNvCxnSpPr>
            <p:nvPr/>
          </p:nvCxnSpPr>
          <p:spPr bwMode="auto">
            <a:xfrm rot="5400000" flipH="1" flipV="1">
              <a:off x="2246" y="1390"/>
              <a:ext cx="1315" cy="3130"/>
            </a:xfrm>
            <a:prstGeom prst="curvedConnector4">
              <a:avLst>
                <a:gd name="adj1" fmla="val 84713"/>
                <a:gd name="adj2" fmla="val 99708"/>
              </a:avLst>
            </a:prstGeom>
            <a:noFill/>
            <a:ln w="63500">
              <a:solidFill>
                <a:schemeClr val="bg1"/>
              </a:solidFill>
              <a:round/>
              <a:headEnd/>
              <a:tailEnd/>
            </a:ln>
            <a:extLst>
              <a:ext uri="{909E8E84-426E-40DD-AFC4-6F175D3DCCD1}">
                <a14:hiddenFill xmlns:a14="http://schemas.microsoft.com/office/drawing/2010/main">
                  <a:noFill/>
                </a14:hiddenFill>
              </a:ext>
            </a:extLst>
          </p:spPr>
        </p:cxnSp>
        <p:sp>
          <p:nvSpPr>
            <p:cNvPr id="9228" name="Text Box 14"/>
            <p:cNvSpPr txBox="1">
              <a:spLocks noChangeArrowheads="1"/>
            </p:cNvSpPr>
            <p:nvPr/>
          </p:nvSpPr>
          <p:spPr bwMode="auto">
            <a:xfrm rot="-5400000">
              <a:off x="281" y="2763"/>
              <a:ext cx="134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a:t>Potansiyel Yüzdesi</a:t>
              </a:r>
            </a:p>
          </p:txBody>
        </p:sp>
        <p:sp>
          <p:nvSpPr>
            <p:cNvPr id="9229" name="Line 15"/>
            <p:cNvSpPr>
              <a:spLocks noChangeShapeType="1"/>
            </p:cNvSpPr>
            <p:nvPr/>
          </p:nvSpPr>
          <p:spPr bwMode="auto">
            <a:xfrm flipV="1">
              <a:off x="2200" y="3475"/>
              <a:ext cx="0" cy="182"/>
            </a:xfrm>
            <a:prstGeom prst="line">
              <a:avLst/>
            </a:prstGeom>
            <a:noFill/>
            <a:ln w="57150">
              <a:solidFill>
                <a:srgbClr val="993366"/>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9230" name="Line 16"/>
            <p:cNvSpPr>
              <a:spLocks noChangeShapeType="1"/>
            </p:cNvSpPr>
            <p:nvPr/>
          </p:nvSpPr>
          <p:spPr bwMode="auto">
            <a:xfrm flipV="1">
              <a:off x="3288" y="3463"/>
              <a:ext cx="0" cy="182"/>
            </a:xfrm>
            <a:prstGeom prst="line">
              <a:avLst/>
            </a:prstGeom>
            <a:noFill/>
            <a:ln w="57150">
              <a:solidFill>
                <a:srgbClr val="993366"/>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9231" name="Line 17"/>
            <p:cNvSpPr>
              <a:spLocks noChangeShapeType="1"/>
            </p:cNvSpPr>
            <p:nvPr/>
          </p:nvSpPr>
          <p:spPr bwMode="auto">
            <a:xfrm flipV="1">
              <a:off x="4377" y="3475"/>
              <a:ext cx="0" cy="182"/>
            </a:xfrm>
            <a:prstGeom prst="line">
              <a:avLst/>
            </a:prstGeom>
            <a:noFill/>
            <a:ln w="57150">
              <a:solidFill>
                <a:srgbClr val="993366"/>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9232" name="Text Box 18"/>
            <p:cNvSpPr txBox="1">
              <a:spLocks noChangeArrowheads="1"/>
            </p:cNvSpPr>
            <p:nvPr/>
          </p:nvSpPr>
          <p:spPr bwMode="auto">
            <a:xfrm>
              <a:off x="1474" y="3612"/>
              <a:ext cx="729"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ctr" eaLnBrk="1" fontAlgn="base" hangingPunct="1">
                <a:spcBef>
                  <a:spcPct val="0"/>
                </a:spcBef>
                <a:spcAft>
                  <a:spcPct val="0"/>
                </a:spcAft>
              </a:pPr>
              <a:r>
                <a:rPr lang="tr-TR"/>
                <a:t>1</a:t>
              </a:r>
            </a:p>
            <a:p>
              <a:pPr algn="ctr" eaLnBrk="1" fontAlgn="base" hangingPunct="1">
                <a:spcBef>
                  <a:spcPct val="0"/>
                </a:spcBef>
                <a:spcAft>
                  <a:spcPct val="0"/>
                </a:spcAft>
              </a:pPr>
              <a:r>
                <a:rPr lang="tr-TR"/>
                <a:t>Başlangıç</a:t>
              </a:r>
            </a:p>
          </p:txBody>
        </p:sp>
        <p:sp>
          <p:nvSpPr>
            <p:cNvPr id="9233" name="Text Box 19"/>
            <p:cNvSpPr txBox="1">
              <a:spLocks noChangeArrowheads="1"/>
            </p:cNvSpPr>
            <p:nvPr/>
          </p:nvSpPr>
          <p:spPr bwMode="auto">
            <a:xfrm>
              <a:off x="2200" y="3488"/>
              <a:ext cx="1168"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ctr" eaLnBrk="1" fontAlgn="base" hangingPunct="1">
                <a:spcBef>
                  <a:spcPct val="0"/>
                </a:spcBef>
                <a:spcAft>
                  <a:spcPct val="0"/>
                </a:spcAft>
              </a:pPr>
              <a:r>
                <a:rPr lang="tr-TR"/>
                <a:t>2</a:t>
              </a:r>
            </a:p>
            <a:p>
              <a:pPr algn="ctr" eaLnBrk="1" fontAlgn="base" hangingPunct="1">
                <a:spcBef>
                  <a:spcPct val="0"/>
                </a:spcBef>
                <a:spcAft>
                  <a:spcPct val="0"/>
                </a:spcAft>
              </a:pPr>
              <a:r>
                <a:rPr lang="tr-TR"/>
                <a:t>Ant. Evrelerinin</a:t>
              </a:r>
            </a:p>
            <a:p>
              <a:pPr algn="ctr" eaLnBrk="1" fontAlgn="base" hangingPunct="1">
                <a:spcBef>
                  <a:spcPct val="0"/>
                </a:spcBef>
                <a:spcAft>
                  <a:spcPct val="0"/>
                </a:spcAft>
              </a:pPr>
              <a:r>
                <a:rPr lang="tr-TR"/>
                <a:t>Özelleşmesi</a:t>
              </a:r>
            </a:p>
          </p:txBody>
        </p:sp>
        <p:sp>
          <p:nvSpPr>
            <p:cNvPr id="9234" name="Text Box 20"/>
            <p:cNvSpPr txBox="1">
              <a:spLocks noChangeArrowheads="1"/>
            </p:cNvSpPr>
            <p:nvPr/>
          </p:nvSpPr>
          <p:spPr bwMode="auto">
            <a:xfrm>
              <a:off x="3367" y="3612"/>
              <a:ext cx="102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ctr" eaLnBrk="1" fontAlgn="base" hangingPunct="1">
                <a:spcBef>
                  <a:spcPct val="0"/>
                </a:spcBef>
                <a:spcAft>
                  <a:spcPct val="0"/>
                </a:spcAft>
              </a:pPr>
              <a:r>
                <a:rPr lang="tr-TR"/>
                <a:t>3</a:t>
              </a:r>
            </a:p>
            <a:p>
              <a:pPr algn="ctr" eaLnBrk="1" fontAlgn="base" hangingPunct="1">
                <a:spcBef>
                  <a:spcPct val="0"/>
                </a:spcBef>
                <a:spcAft>
                  <a:spcPct val="0"/>
                </a:spcAft>
              </a:pPr>
              <a:r>
                <a:rPr lang="tr-TR"/>
                <a:t>Yüksek Verim</a:t>
              </a:r>
            </a:p>
          </p:txBody>
        </p:sp>
      </p:grpSp>
    </p:spTree>
    <p:extLst>
      <p:ext uri="{BB962C8B-B14F-4D97-AF65-F5344CB8AC3E}">
        <p14:creationId xmlns:p14="http://schemas.microsoft.com/office/powerpoint/2010/main" val="23723518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72038"/>
                                        </p:tgtEl>
                                        <p:attrNameLst>
                                          <p:attrName>style.visibility</p:attrName>
                                        </p:attrNameLst>
                                      </p:cBhvr>
                                      <p:to>
                                        <p:strVal val="visible"/>
                                      </p:to>
                                    </p:set>
                                    <p:animEffect transition="in" filter="box(in)">
                                      <p:cBhvr>
                                        <p:cTn id="7" dur="500"/>
                                        <p:tgtEl>
                                          <p:spTgt spid="172038"/>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172041"/>
                                        </p:tgtEl>
                                        <p:attrNameLst>
                                          <p:attrName>style.visibility</p:attrName>
                                        </p:attrNameLst>
                                      </p:cBhvr>
                                      <p:to>
                                        <p:strVal val="visible"/>
                                      </p:to>
                                    </p:set>
                                    <p:animEffect transition="in" filter="box(in)">
                                      <p:cBhvr>
                                        <p:cTn id="11" dur="500"/>
                                        <p:tgtEl>
                                          <p:spTgt spid="172041"/>
                                        </p:tgtEl>
                                      </p:cBhvr>
                                    </p:animEffect>
                                  </p:childTnLst>
                                </p:cTn>
                              </p:par>
                            </p:childTnLst>
                          </p:cTn>
                        </p:par>
                        <p:par>
                          <p:cTn id="12" fill="hold" nodeType="afterGroup">
                            <p:stCondLst>
                              <p:cond delay="1000"/>
                            </p:stCondLst>
                            <p:childTnLst>
                              <p:par>
                                <p:cTn id="13" presetID="4" presetClass="entr" presetSubtype="16"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ox(in)">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8" grpId="0"/>
      <p:bldP spid="172041"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62" name="Text Box 6"/>
          <p:cNvSpPr txBox="1">
            <a:spLocks noChangeArrowheads="1"/>
          </p:cNvSpPr>
          <p:nvPr/>
        </p:nvSpPr>
        <p:spPr bwMode="auto">
          <a:xfrm>
            <a:off x="3897313" y="933450"/>
            <a:ext cx="36687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sz="2400"/>
              <a:t>Dört Yıllık Plan (Olimpik)</a:t>
            </a:r>
          </a:p>
        </p:txBody>
      </p:sp>
      <p:grpSp>
        <p:nvGrpSpPr>
          <p:cNvPr id="2" name="Group 35"/>
          <p:cNvGrpSpPr>
            <a:grpSpLocks/>
          </p:cNvGrpSpPr>
          <p:nvPr/>
        </p:nvGrpSpPr>
        <p:grpSpPr bwMode="auto">
          <a:xfrm>
            <a:off x="2877344" y="2830490"/>
            <a:ext cx="6408737" cy="2557463"/>
            <a:chOff x="793" y="1740"/>
            <a:chExt cx="4037" cy="1611"/>
          </a:xfrm>
        </p:grpSpPr>
        <p:sp>
          <p:nvSpPr>
            <p:cNvPr id="10248" name="Rectangle 20"/>
            <p:cNvSpPr>
              <a:spLocks noChangeArrowheads="1"/>
            </p:cNvSpPr>
            <p:nvPr/>
          </p:nvSpPr>
          <p:spPr bwMode="auto">
            <a:xfrm>
              <a:off x="793" y="2704"/>
              <a:ext cx="363" cy="635"/>
            </a:xfrm>
            <a:prstGeom prst="rect">
              <a:avLst/>
            </a:prstGeom>
            <a:solidFill>
              <a:srgbClr val="CC99FF"/>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0249" name="Rectangle 21"/>
            <p:cNvSpPr>
              <a:spLocks noChangeArrowheads="1"/>
            </p:cNvSpPr>
            <p:nvPr/>
          </p:nvSpPr>
          <p:spPr bwMode="auto">
            <a:xfrm>
              <a:off x="1156" y="2478"/>
              <a:ext cx="363" cy="861"/>
            </a:xfrm>
            <a:prstGeom prst="rect">
              <a:avLst/>
            </a:prstGeom>
            <a:solidFill>
              <a:srgbClr val="CC99FF"/>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0250" name="Rectangle 22"/>
            <p:cNvSpPr>
              <a:spLocks noChangeArrowheads="1"/>
            </p:cNvSpPr>
            <p:nvPr/>
          </p:nvSpPr>
          <p:spPr bwMode="auto">
            <a:xfrm>
              <a:off x="1519" y="2160"/>
              <a:ext cx="363" cy="1179"/>
            </a:xfrm>
            <a:prstGeom prst="rect">
              <a:avLst/>
            </a:prstGeom>
            <a:solidFill>
              <a:srgbClr val="CC99FF"/>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0251" name="Rectangle 23"/>
            <p:cNvSpPr>
              <a:spLocks noChangeArrowheads="1"/>
            </p:cNvSpPr>
            <p:nvPr/>
          </p:nvSpPr>
          <p:spPr bwMode="auto">
            <a:xfrm>
              <a:off x="1882" y="1740"/>
              <a:ext cx="363" cy="1599"/>
            </a:xfrm>
            <a:prstGeom prst="rect">
              <a:avLst/>
            </a:prstGeom>
            <a:solidFill>
              <a:srgbClr val="CC99FF"/>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0252" name="Rectangle 24"/>
            <p:cNvSpPr>
              <a:spLocks noChangeArrowheads="1"/>
            </p:cNvSpPr>
            <p:nvPr/>
          </p:nvSpPr>
          <p:spPr bwMode="auto">
            <a:xfrm>
              <a:off x="3378" y="2716"/>
              <a:ext cx="363" cy="635"/>
            </a:xfrm>
            <a:prstGeom prst="rect">
              <a:avLst/>
            </a:prstGeom>
            <a:solidFill>
              <a:srgbClr val="CC99FF"/>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0253" name="Rectangle 25"/>
            <p:cNvSpPr>
              <a:spLocks noChangeArrowheads="1"/>
            </p:cNvSpPr>
            <p:nvPr/>
          </p:nvSpPr>
          <p:spPr bwMode="auto">
            <a:xfrm>
              <a:off x="3741" y="2160"/>
              <a:ext cx="363" cy="1191"/>
            </a:xfrm>
            <a:prstGeom prst="rect">
              <a:avLst/>
            </a:prstGeom>
            <a:solidFill>
              <a:srgbClr val="CC99FF"/>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0254" name="Rectangle 26"/>
            <p:cNvSpPr>
              <a:spLocks noChangeArrowheads="1"/>
            </p:cNvSpPr>
            <p:nvPr/>
          </p:nvSpPr>
          <p:spPr bwMode="auto">
            <a:xfrm>
              <a:off x="4104" y="2478"/>
              <a:ext cx="363" cy="873"/>
            </a:xfrm>
            <a:prstGeom prst="rect">
              <a:avLst/>
            </a:prstGeom>
            <a:solidFill>
              <a:srgbClr val="CC99FF"/>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0255" name="Rectangle 27"/>
            <p:cNvSpPr>
              <a:spLocks noChangeArrowheads="1"/>
            </p:cNvSpPr>
            <p:nvPr/>
          </p:nvSpPr>
          <p:spPr bwMode="auto">
            <a:xfrm>
              <a:off x="4467" y="1752"/>
              <a:ext cx="363" cy="1599"/>
            </a:xfrm>
            <a:prstGeom prst="rect">
              <a:avLst/>
            </a:prstGeom>
            <a:solidFill>
              <a:srgbClr val="CC99FF"/>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0256" name="Line 28"/>
            <p:cNvSpPr>
              <a:spLocks noChangeShapeType="1"/>
            </p:cNvSpPr>
            <p:nvPr/>
          </p:nvSpPr>
          <p:spPr bwMode="auto">
            <a:xfrm flipV="1">
              <a:off x="884" y="2160"/>
              <a:ext cx="1225" cy="1089"/>
            </a:xfrm>
            <a:prstGeom prst="line">
              <a:avLst/>
            </a:prstGeom>
            <a:noFill/>
            <a:ln w="57150">
              <a:solidFill>
                <a:schemeClr val="bg1"/>
              </a:solidFill>
              <a:prstDash val="dash"/>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0257" name="Line 31"/>
            <p:cNvSpPr>
              <a:spLocks noChangeShapeType="1"/>
            </p:cNvSpPr>
            <p:nvPr/>
          </p:nvSpPr>
          <p:spPr bwMode="auto">
            <a:xfrm flipV="1">
              <a:off x="3515" y="2614"/>
              <a:ext cx="454" cy="589"/>
            </a:xfrm>
            <a:prstGeom prst="line">
              <a:avLst/>
            </a:prstGeom>
            <a:noFill/>
            <a:ln w="57150">
              <a:solidFill>
                <a:schemeClr val="bg1"/>
              </a:solidFill>
              <a:prstDash val="dash"/>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0258" name="Line 32"/>
            <p:cNvSpPr>
              <a:spLocks noChangeShapeType="1"/>
            </p:cNvSpPr>
            <p:nvPr/>
          </p:nvSpPr>
          <p:spPr bwMode="auto">
            <a:xfrm>
              <a:off x="3969" y="2614"/>
              <a:ext cx="272" cy="226"/>
            </a:xfrm>
            <a:prstGeom prst="line">
              <a:avLst/>
            </a:prstGeom>
            <a:noFill/>
            <a:ln w="57150">
              <a:solidFill>
                <a:schemeClr val="bg1"/>
              </a:solidFill>
              <a:prstDash val="dash"/>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0259" name="Line 33"/>
            <p:cNvSpPr>
              <a:spLocks noChangeShapeType="1"/>
            </p:cNvSpPr>
            <p:nvPr/>
          </p:nvSpPr>
          <p:spPr bwMode="auto">
            <a:xfrm flipV="1">
              <a:off x="4241" y="2160"/>
              <a:ext cx="499" cy="680"/>
            </a:xfrm>
            <a:prstGeom prst="line">
              <a:avLst/>
            </a:prstGeom>
            <a:noFill/>
            <a:ln w="57150">
              <a:solidFill>
                <a:schemeClr val="bg1"/>
              </a:solidFill>
              <a:prstDash val="dash"/>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grpSp>
      <p:sp>
        <p:nvSpPr>
          <p:cNvPr id="10247" name="Rectangle 34"/>
          <p:cNvSpPr>
            <a:spLocks noChangeArrowheads="1"/>
          </p:cNvSpPr>
          <p:nvPr/>
        </p:nvSpPr>
        <p:spPr bwMode="auto">
          <a:xfrm>
            <a:off x="1941513" y="908050"/>
            <a:ext cx="8280400" cy="71438"/>
          </a:xfrm>
          <a:prstGeom prst="rect">
            <a:avLst/>
          </a:prstGeom>
          <a:gradFill rotWithShape="1">
            <a:gsLst>
              <a:gs pos="0">
                <a:srgbClr val="FFCC00"/>
              </a:gs>
              <a:gs pos="100000">
                <a:schemeClr val="accent2"/>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tr-TR">
              <a:latin typeface="Comic Sans MS" pitchFamily="66" charset="0"/>
            </a:endParaRPr>
          </a:p>
        </p:txBody>
      </p:sp>
    </p:spTree>
    <p:extLst>
      <p:ext uri="{BB962C8B-B14F-4D97-AF65-F5344CB8AC3E}">
        <p14:creationId xmlns:p14="http://schemas.microsoft.com/office/powerpoint/2010/main" val="14947477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73062"/>
                                        </p:tgtEl>
                                        <p:attrNameLst>
                                          <p:attrName>style.visibility</p:attrName>
                                        </p:attrNameLst>
                                      </p:cBhvr>
                                      <p:to>
                                        <p:strVal val="visible"/>
                                      </p:to>
                                    </p:set>
                                    <p:animEffect transition="in" filter="box(in)">
                                      <p:cBhvr>
                                        <p:cTn id="7" dur="500"/>
                                        <p:tgtEl>
                                          <p:spTgt spid="173062"/>
                                        </p:tgtEl>
                                      </p:cBhvr>
                                    </p:animEffect>
                                  </p:childTnLst>
                                </p:cTn>
                              </p:par>
                            </p:childTnLst>
                          </p:cTn>
                        </p:par>
                        <p:par>
                          <p:cTn id="8" fill="hold" nodeType="afterGroup">
                            <p:stCondLst>
                              <p:cond delay="500"/>
                            </p:stCondLst>
                            <p:childTnLst>
                              <p:par>
                                <p:cTn id="9" presetID="4"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ox(in)">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62"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6" name="Text Box 6"/>
          <p:cNvSpPr txBox="1">
            <a:spLocks noChangeArrowheads="1"/>
          </p:cNvSpPr>
          <p:nvPr/>
        </p:nvSpPr>
        <p:spPr bwMode="auto">
          <a:xfrm>
            <a:off x="4719638" y="1125538"/>
            <a:ext cx="2741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sz="2400"/>
              <a:t>Yıllık (Makro) Plan</a:t>
            </a:r>
          </a:p>
        </p:txBody>
      </p:sp>
      <p:sp>
        <p:nvSpPr>
          <p:cNvPr id="174100" name="Text Box 20"/>
          <p:cNvSpPr txBox="1">
            <a:spLocks noChangeArrowheads="1"/>
          </p:cNvSpPr>
          <p:nvPr/>
        </p:nvSpPr>
        <p:spPr bwMode="auto">
          <a:xfrm>
            <a:off x="2547938" y="1844676"/>
            <a:ext cx="70278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a:t>Yıllık antrenman planı hazırlanırken dönemleme üç şekilde yapılır.</a:t>
            </a:r>
          </a:p>
        </p:txBody>
      </p:sp>
      <p:grpSp>
        <p:nvGrpSpPr>
          <p:cNvPr id="2" name="Group 61"/>
          <p:cNvGrpSpPr>
            <a:grpSpLocks/>
          </p:cNvGrpSpPr>
          <p:nvPr/>
        </p:nvGrpSpPr>
        <p:grpSpPr bwMode="auto">
          <a:xfrm>
            <a:off x="2063750" y="2733676"/>
            <a:ext cx="7932739" cy="3432175"/>
            <a:chOff x="340" y="1722"/>
            <a:chExt cx="4997" cy="2162"/>
          </a:xfrm>
        </p:grpSpPr>
        <p:sp>
          <p:nvSpPr>
            <p:cNvPr id="11273" name="Oval 49"/>
            <p:cNvSpPr>
              <a:spLocks noChangeArrowheads="1"/>
            </p:cNvSpPr>
            <p:nvPr/>
          </p:nvSpPr>
          <p:spPr bwMode="auto">
            <a:xfrm>
              <a:off x="340" y="3384"/>
              <a:ext cx="1043" cy="454"/>
            </a:xfrm>
            <a:prstGeom prst="ellipse">
              <a:avLst/>
            </a:prstGeom>
            <a:solidFill>
              <a:srgbClr val="FD350D"/>
            </a:solidFill>
            <a:ln w="9525">
              <a:solidFill>
                <a:srgbClr val="FF0000"/>
              </a:solidFill>
              <a:round/>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1274" name="Oval 48"/>
            <p:cNvSpPr>
              <a:spLocks noChangeArrowheads="1"/>
            </p:cNvSpPr>
            <p:nvPr/>
          </p:nvSpPr>
          <p:spPr bwMode="auto">
            <a:xfrm>
              <a:off x="340" y="2749"/>
              <a:ext cx="1043" cy="454"/>
            </a:xfrm>
            <a:prstGeom prst="ellipse">
              <a:avLst/>
            </a:prstGeom>
            <a:solidFill>
              <a:srgbClr val="FD350D"/>
            </a:solidFill>
            <a:ln w="9525">
              <a:solidFill>
                <a:srgbClr val="FF0000"/>
              </a:solidFill>
              <a:round/>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1275" name="Oval 47"/>
            <p:cNvSpPr>
              <a:spLocks noChangeArrowheads="1"/>
            </p:cNvSpPr>
            <p:nvPr/>
          </p:nvSpPr>
          <p:spPr bwMode="auto">
            <a:xfrm>
              <a:off x="340" y="2160"/>
              <a:ext cx="1043" cy="454"/>
            </a:xfrm>
            <a:prstGeom prst="ellipse">
              <a:avLst/>
            </a:prstGeom>
            <a:solidFill>
              <a:srgbClr val="FD350D"/>
            </a:solidFill>
            <a:ln w="9525">
              <a:solidFill>
                <a:srgbClr val="FF0000"/>
              </a:solidFill>
              <a:round/>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1276" name="Rectangle 21"/>
            <p:cNvSpPr>
              <a:spLocks noChangeArrowheads="1"/>
            </p:cNvSpPr>
            <p:nvPr/>
          </p:nvSpPr>
          <p:spPr bwMode="auto">
            <a:xfrm>
              <a:off x="567" y="3521"/>
              <a:ext cx="6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tr-TR">
                  <a:latin typeface="Comic Sans MS" pitchFamily="66" charset="0"/>
                </a:rPr>
                <a:t>Üç Uçlu </a:t>
              </a:r>
            </a:p>
          </p:txBody>
        </p:sp>
        <p:sp>
          <p:nvSpPr>
            <p:cNvPr id="11277" name="Rectangle 22"/>
            <p:cNvSpPr>
              <a:spLocks noChangeArrowheads="1"/>
            </p:cNvSpPr>
            <p:nvPr/>
          </p:nvSpPr>
          <p:spPr bwMode="auto">
            <a:xfrm>
              <a:off x="567" y="2840"/>
              <a:ext cx="72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tr-TR">
                  <a:latin typeface="Comic Sans MS" pitchFamily="66" charset="0"/>
                </a:rPr>
                <a:t>Çift Uçlu</a:t>
              </a:r>
            </a:p>
          </p:txBody>
        </p:sp>
        <p:sp>
          <p:nvSpPr>
            <p:cNvPr id="11278" name="Rectangle 23"/>
            <p:cNvSpPr>
              <a:spLocks noChangeArrowheads="1"/>
            </p:cNvSpPr>
            <p:nvPr/>
          </p:nvSpPr>
          <p:spPr bwMode="auto">
            <a:xfrm>
              <a:off x="541" y="2263"/>
              <a:ext cx="75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tr-TR">
                  <a:latin typeface="Comic Sans MS" pitchFamily="66" charset="0"/>
                </a:rPr>
                <a:t>Tek Uçlu </a:t>
              </a:r>
            </a:p>
          </p:txBody>
        </p:sp>
        <p:sp>
          <p:nvSpPr>
            <p:cNvPr id="11279" name="Line 24"/>
            <p:cNvSpPr>
              <a:spLocks noChangeShapeType="1"/>
            </p:cNvSpPr>
            <p:nvPr/>
          </p:nvSpPr>
          <p:spPr bwMode="auto">
            <a:xfrm>
              <a:off x="1565" y="2387"/>
              <a:ext cx="367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1280" name="Line 25"/>
            <p:cNvSpPr>
              <a:spLocks noChangeShapeType="1"/>
            </p:cNvSpPr>
            <p:nvPr/>
          </p:nvSpPr>
          <p:spPr bwMode="auto">
            <a:xfrm>
              <a:off x="1565" y="2275"/>
              <a:ext cx="0" cy="22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1281" name="Line 26"/>
            <p:cNvSpPr>
              <a:spLocks noChangeShapeType="1"/>
            </p:cNvSpPr>
            <p:nvPr/>
          </p:nvSpPr>
          <p:spPr bwMode="auto">
            <a:xfrm>
              <a:off x="5239" y="2284"/>
              <a:ext cx="0" cy="22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1282" name="Line 28"/>
            <p:cNvSpPr>
              <a:spLocks noChangeShapeType="1"/>
            </p:cNvSpPr>
            <p:nvPr/>
          </p:nvSpPr>
          <p:spPr bwMode="auto">
            <a:xfrm flipV="1">
              <a:off x="3016" y="2251"/>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1283" name="Line 29"/>
            <p:cNvSpPr>
              <a:spLocks noChangeShapeType="1"/>
            </p:cNvSpPr>
            <p:nvPr/>
          </p:nvSpPr>
          <p:spPr bwMode="auto">
            <a:xfrm flipV="1">
              <a:off x="4377" y="2251"/>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1284" name="Text Box 32"/>
            <p:cNvSpPr txBox="1">
              <a:spLocks noChangeArrowheads="1"/>
            </p:cNvSpPr>
            <p:nvPr/>
          </p:nvSpPr>
          <p:spPr bwMode="auto">
            <a:xfrm>
              <a:off x="1565" y="1722"/>
              <a:ext cx="3692" cy="2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dirty="0"/>
                <a:t>1     2     3     4     5     6     7     8     9     10     11     12</a:t>
              </a:r>
            </a:p>
          </p:txBody>
        </p:sp>
        <p:sp>
          <p:nvSpPr>
            <p:cNvPr id="11285" name="Rectangle 33"/>
            <p:cNvSpPr>
              <a:spLocks noChangeArrowheads="1"/>
            </p:cNvSpPr>
            <p:nvPr/>
          </p:nvSpPr>
          <p:spPr bwMode="auto">
            <a:xfrm>
              <a:off x="703" y="1748"/>
              <a:ext cx="58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tr-TR">
                  <a:latin typeface="Comic Sans MS" pitchFamily="66" charset="0"/>
                </a:rPr>
                <a:t>AYLAR</a:t>
              </a:r>
            </a:p>
          </p:txBody>
        </p:sp>
        <p:sp>
          <p:nvSpPr>
            <p:cNvPr id="11286" name="Text Box 34"/>
            <p:cNvSpPr txBox="1">
              <a:spLocks noChangeArrowheads="1"/>
            </p:cNvSpPr>
            <p:nvPr/>
          </p:nvSpPr>
          <p:spPr bwMode="auto">
            <a:xfrm>
              <a:off x="2178" y="2493"/>
              <a:ext cx="278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dirty="0"/>
                <a:t>HD                          MD                    GD </a:t>
              </a:r>
            </a:p>
          </p:txBody>
        </p:sp>
        <p:sp>
          <p:nvSpPr>
            <p:cNvPr id="11287" name="Line 35"/>
            <p:cNvSpPr>
              <a:spLocks noChangeShapeType="1"/>
            </p:cNvSpPr>
            <p:nvPr/>
          </p:nvSpPr>
          <p:spPr bwMode="auto">
            <a:xfrm>
              <a:off x="1565" y="2976"/>
              <a:ext cx="367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1288" name="Line 36"/>
            <p:cNvSpPr>
              <a:spLocks noChangeShapeType="1"/>
            </p:cNvSpPr>
            <p:nvPr/>
          </p:nvSpPr>
          <p:spPr bwMode="auto">
            <a:xfrm>
              <a:off x="1565" y="2864"/>
              <a:ext cx="0" cy="22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1289" name="Line 37"/>
            <p:cNvSpPr>
              <a:spLocks noChangeShapeType="1"/>
            </p:cNvSpPr>
            <p:nvPr/>
          </p:nvSpPr>
          <p:spPr bwMode="auto">
            <a:xfrm>
              <a:off x="5239" y="2873"/>
              <a:ext cx="0" cy="22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1290" name="Line 38"/>
            <p:cNvSpPr>
              <a:spLocks noChangeShapeType="1"/>
            </p:cNvSpPr>
            <p:nvPr/>
          </p:nvSpPr>
          <p:spPr bwMode="auto">
            <a:xfrm flipV="1">
              <a:off x="2154" y="2840"/>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1291" name="Line 39"/>
            <p:cNvSpPr>
              <a:spLocks noChangeShapeType="1"/>
            </p:cNvSpPr>
            <p:nvPr/>
          </p:nvSpPr>
          <p:spPr bwMode="auto">
            <a:xfrm flipV="1">
              <a:off x="3878" y="2840"/>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1292" name="Text Box 40"/>
            <p:cNvSpPr txBox="1">
              <a:spLocks noChangeArrowheads="1"/>
            </p:cNvSpPr>
            <p:nvPr/>
          </p:nvSpPr>
          <p:spPr bwMode="auto">
            <a:xfrm>
              <a:off x="1625" y="3082"/>
              <a:ext cx="371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dirty="0"/>
                <a:t>HD 1  </a:t>
              </a:r>
              <a:r>
                <a:rPr lang="tr-TR" dirty="0" smtClean="0"/>
                <a:t>  MD </a:t>
              </a:r>
              <a:r>
                <a:rPr lang="tr-TR" dirty="0"/>
                <a:t>1  </a:t>
              </a:r>
              <a:r>
                <a:rPr lang="tr-TR" dirty="0" smtClean="0"/>
                <a:t> GD </a:t>
              </a:r>
              <a:r>
                <a:rPr lang="tr-TR" dirty="0"/>
                <a:t>1         HD 2           MD 2      </a:t>
              </a:r>
              <a:r>
                <a:rPr lang="tr-TR" dirty="0" smtClean="0"/>
                <a:t>GD </a:t>
              </a:r>
              <a:r>
                <a:rPr lang="tr-TR" dirty="0"/>
                <a:t>2 </a:t>
              </a:r>
            </a:p>
          </p:txBody>
        </p:sp>
        <p:sp>
          <p:nvSpPr>
            <p:cNvPr id="11293" name="Line 41"/>
            <p:cNvSpPr>
              <a:spLocks noChangeShapeType="1"/>
            </p:cNvSpPr>
            <p:nvPr/>
          </p:nvSpPr>
          <p:spPr bwMode="auto">
            <a:xfrm>
              <a:off x="1565" y="3611"/>
              <a:ext cx="367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1294" name="Line 42"/>
            <p:cNvSpPr>
              <a:spLocks noChangeShapeType="1"/>
            </p:cNvSpPr>
            <p:nvPr/>
          </p:nvSpPr>
          <p:spPr bwMode="auto">
            <a:xfrm>
              <a:off x="1565" y="3499"/>
              <a:ext cx="0" cy="22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1295" name="Line 43"/>
            <p:cNvSpPr>
              <a:spLocks noChangeShapeType="1"/>
            </p:cNvSpPr>
            <p:nvPr/>
          </p:nvSpPr>
          <p:spPr bwMode="auto">
            <a:xfrm>
              <a:off x="5239" y="3508"/>
              <a:ext cx="0" cy="22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1296" name="Line 44"/>
            <p:cNvSpPr>
              <a:spLocks noChangeShapeType="1"/>
            </p:cNvSpPr>
            <p:nvPr/>
          </p:nvSpPr>
          <p:spPr bwMode="auto">
            <a:xfrm flipV="1">
              <a:off x="1927" y="3475"/>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1297" name="Line 45"/>
            <p:cNvSpPr>
              <a:spLocks noChangeShapeType="1"/>
            </p:cNvSpPr>
            <p:nvPr/>
          </p:nvSpPr>
          <p:spPr bwMode="auto">
            <a:xfrm flipV="1">
              <a:off x="4195" y="3463"/>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1298" name="Line 50"/>
            <p:cNvSpPr>
              <a:spLocks noChangeShapeType="1"/>
            </p:cNvSpPr>
            <p:nvPr/>
          </p:nvSpPr>
          <p:spPr bwMode="auto">
            <a:xfrm flipV="1">
              <a:off x="2608" y="2840"/>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1299" name="Line 51"/>
            <p:cNvSpPr>
              <a:spLocks noChangeShapeType="1"/>
            </p:cNvSpPr>
            <p:nvPr/>
          </p:nvSpPr>
          <p:spPr bwMode="auto">
            <a:xfrm flipV="1">
              <a:off x="3016" y="2873"/>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1300" name="Line 52"/>
            <p:cNvSpPr>
              <a:spLocks noChangeShapeType="1"/>
            </p:cNvSpPr>
            <p:nvPr/>
          </p:nvSpPr>
          <p:spPr bwMode="auto">
            <a:xfrm flipV="1">
              <a:off x="4558" y="2840"/>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1301" name="Line 53"/>
            <p:cNvSpPr>
              <a:spLocks noChangeShapeType="1"/>
            </p:cNvSpPr>
            <p:nvPr/>
          </p:nvSpPr>
          <p:spPr bwMode="auto">
            <a:xfrm flipV="1">
              <a:off x="2245" y="3476"/>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1302" name="Line 54"/>
            <p:cNvSpPr>
              <a:spLocks noChangeShapeType="1"/>
            </p:cNvSpPr>
            <p:nvPr/>
          </p:nvSpPr>
          <p:spPr bwMode="auto">
            <a:xfrm flipV="1">
              <a:off x="2608" y="3463"/>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1303" name="Line 55"/>
            <p:cNvSpPr>
              <a:spLocks noChangeShapeType="1"/>
            </p:cNvSpPr>
            <p:nvPr/>
          </p:nvSpPr>
          <p:spPr bwMode="auto">
            <a:xfrm flipV="1">
              <a:off x="3061" y="3476"/>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1304" name="Line 56"/>
            <p:cNvSpPr>
              <a:spLocks noChangeShapeType="1"/>
            </p:cNvSpPr>
            <p:nvPr/>
          </p:nvSpPr>
          <p:spPr bwMode="auto">
            <a:xfrm flipV="1">
              <a:off x="3424" y="3463"/>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1305" name="Line 57"/>
            <p:cNvSpPr>
              <a:spLocks noChangeShapeType="1"/>
            </p:cNvSpPr>
            <p:nvPr/>
          </p:nvSpPr>
          <p:spPr bwMode="auto">
            <a:xfrm flipV="1">
              <a:off x="3833" y="3464"/>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1306" name="Line 58"/>
            <p:cNvSpPr>
              <a:spLocks noChangeShapeType="1"/>
            </p:cNvSpPr>
            <p:nvPr/>
          </p:nvSpPr>
          <p:spPr bwMode="auto">
            <a:xfrm flipV="1">
              <a:off x="4604" y="3442"/>
              <a:ext cx="0" cy="1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1307" name="Text Box 59"/>
            <p:cNvSpPr txBox="1">
              <a:spLocks noChangeArrowheads="1"/>
            </p:cNvSpPr>
            <p:nvPr/>
          </p:nvSpPr>
          <p:spPr bwMode="auto">
            <a:xfrm>
              <a:off x="1565" y="3653"/>
              <a:ext cx="355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dirty="0"/>
                <a:t>HD1 MD1 GD1   HD2   MD2  GD2  HD3 MD3    GD3 </a:t>
              </a:r>
            </a:p>
          </p:txBody>
        </p:sp>
      </p:grpSp>
    </p:spTree>
    <p:extLst>
      <p:ext uri="{BB962C8B-B14F-4D97-AF65-F5344CB8AC3E}">
        <p14:creationId xmlns:p14="http://schemas.microsoft.com/office/powerpoint/2010/main" val="35587197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74086"/>
                                        </p:tgtEl>
                                        <p:attrNameLst>
                                          <p:attrName>style.visibility</p:attrName>
                                        </p:attrNameLst>
                                      </p:cBhvr>
                                      <p:to>
                                        <p:strVal val="visible"/>
                                      </p:to>
                                    </p:set>
                                    <p:animEffect transition="in" filter="box(in)">
                                      <p:cBhvr>
                                        <p:cTn id="7" dur="500"/>
                                        <p:tgtEl>
                                          <p:spTgt spid="174086"/>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174100"/>
                                        </p:tgtEl>
                                        <p:attrNameLst>
                                          <p:attrName>style.visibility</p:attrName>
                                        </p:attrNameLst>
                                      </p:cBhvr>
                                      <p:to>
                                        <p:strVal val="visible"/>
                                      </p:to>
                                    </p:set>
                                    <p:animEffect transition="in" filter="box(in)">
                                      <p:cBhvr>
                                        <p:cTn id="11" dur="500"/>
                                        <p:tgtEl>
                                          <p:spTgt spid="174100"/>
                                        </p:tgtEl>
                                      </p:cBhvr>
                                    </p:animEffect>
                                  </p:childTnLst>
                                </p:cTn>
                              </p:par>
                            </p:childTnLst>
                          </p:cTn>
                        </p:par>
                        <p:par>
                          <p:cTn id="12" fill="hold" nodeType="afterGroup">
                            <p:stCondLst>
                              <p:cond delay="1000"/>
                            </p:stCondLst>
                            <p:childTnLst>
                              <p:par>
                                <p:cTn id="13" presetID="4" presetClass="entr" presetSubtype="16"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ox(in)">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6" grpId="0"/>
      <p:bldP spid="174100"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4"/>
          <p:cNvSpPr txBox="1">
            <a:spLocks noChangeArrowheads="1"/>
          </p:cNvSpPr>
          <p:nvPr/>
        </p:nvSpPr>
        <p:spPr bwMode="auto">
          <a:xfrm>
            <a:off x="1774825" y="-7938"/>
            <a:ext cx="5576888"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sz="2400"/>
              <a:t>Antrenman Planlaması ve Dönemlemesi</a:t>
            </a:r>
          </a:p>
        </p:txBody>
      </p:sp>
      <p:sp>
        <p:nvSpPr>
          <p:cNvPr id="177157" name="Text Box 5"/>
          <p:cNvSpPr txBox="1">
            <a:spLocks noChangeArrowheads="1"/>
          </p:cNvSpPr>
          <p:nvPr/>
        </p:nvSpPr>
        <p:spPr bwMode="auto">
          <a:xfrm>
            <a:off x="4719638" y="1125538"/>
            <a:ext cx="2741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sz="2400" dirty="0"/>
              <a:t>Yıllık (Makro) Plan</a:t>
            </a:r>
          </a:p>
        </p:txBody>
      </p:sp>
      <p:sp>
        <p:nvSpPr>
          <p:cNvPr id="177159" name="Text Box 7"/>
          <p:cNvSpPr txBox="1">
            <a:spLocks noChangeArrowheads="1"/>
          </p:cNvSpPr>
          <p:nvPr/>
        </p:nvSpPr>
        <p:spPr bwMode="auto">
          <a:xfrm>
            <a:off x="2210938" y="1700214"/>
            <a:ext cx="689212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buFontTx/>
              <a:buAutoNum type="arabicParenR"/>
            </a:pPr>
            <a:r>
              <a:rPr lang="tr-TR" sz="2400" dirty="0"/>
              <a:t>Hazırlık dönemi</a:t>
            </a:r>
          </a:p>
          <a:p>
            <a:pPr eaLnBrk="1" fontAlgn="base" hangingPunct="1">
              <a:spcBef>
                <a:spcPct val="0"/>
              </a:spcBef>
              <a:spcAft>
                <a:spcPct val="0"/>
              </a:spcAft>
              <a:buFontTx/>
              <a:buAutoNum type="arabicParenR"/>
            </a:pPr>
            <a:endParaRPr lang="tr-TR" sz="2400" dirty="0"/>
          </a:p>
          <a:p>
            <a:pPr eaLnBrk="1" fontAlgn="base" hangingPunct="1">
              <a:spcBef>
                <a:spcPct val="0"/>
              </a:spcBef>
              <a:spcAft>
                <a:spcPct val="0"/>
              </a:spcAft>
            </a:pPr>
            <a:r>
              <a:rPr lang="tr-TR" sz="2000" dirty="0"/>
              <a:t>	a) Genel Hazırlık Dönemi</a:t>
            </a:r>
          </a:p>
          <a:p>
            <a:pPr eaLnBrk="1" fontAlgn="base" hangingPunct="1">
              <a:spcBef>
                <a:spcPct val="0"/>
              </a:spcBef>
              <a:spcAft>
                <a:spcPct val="0"/>
              </a:spcAft>
            </a:pPr>
            <a:endParaRPr lang="tr-TR" sz="2000" dirty="0"/>
          </a:p>
          <a:p>
            <a:pPr eaLnBrk="1" fontAlgn="base" hangingPunct="1">
              <a:spcBef>
                <a:spcPct val="0"/>
              </a:spcBef>
              <a:spcAft>
                <a:spcPct val="0"/>
              </a:spcAft>
            </a:pPr>
            <a:r>
              <a:rPr lang="tr-TR" sz="2000" dirty="0"/>
              <a:t>	b) Özel Hazırlık Dönemi</a:t>
            </a:r>
          </a:p>
          <a:p>
            <a:pPr eaLnBrk="1" fontAlgn="base" hangingPunct="1">
              <a:spcBef>
                <a:spcPct val="0"/>
              </a:spcBef>
              <a:spcAft>
                <a:spcPct val="0"/>
              </a:spcAft>
            </a:pPr>
            <a:endParaRPr lang="tr-TR" sz="2400" dirty="0"/>
          </a:p>
          <a:p>
            <a:pPr eaLnBrk="1" fontAlgn="base" hangingPunct="1">
              <a:spcBef>
                <a:spcPct val="0"/>
              </a:spcBef>
              <a:spcAft>
                <a:spcPct val="0"/>
              </a:spcAft>
            </a:pPr>
            <a:r>
              <a:rPr lang="tr-TR" sz="2400" dirty="0"/>
              <a:t>2) Müsabaka Dönemi</a:t>
            </a:r>
          </a:p>
          <a:p>
            <a:pPr eaLnBrk="1" fontAlgn="base" hangingPunct="1">
              <a:spcBef>
                <a:spcPct val="0"/>
              </a:spcBef>
              <a:spcAft>
                <a:spcPct val="0"/>
              </a:spcAft>
            </a:pPr>
            <a:endParaRPr lang="tr-TR" sz="2400" dirty="0"/>
          </a:p>
          <a:p>
            <a:pPr eaLnBrk="1" fontAlgn="base" hangingPunct="1">
              <a:spcBef>
                <a:spcPct val="0"/>
              </a:spcBef>
              <a:spcAft>
                <a:spcPct val="0"/>
              </a:spcAft>
            </a:pPr>
            <a:r>
              <a:rPr lang="tr-TR" sz="2000" dirty="0"/>
              <a:t>	a) Ön Müsabakalar Dönemi</a:t>
            </a:r>
          </a:p>
          <a:p>
            <a:pPr eaLnBrk="1" fontAlgn="base" hangingPunct="1">
              <a:spcBef>
                <a:spcPct val="0"/>
              </a:spcBef>
              <a:spcAft>
                <a:spcPct val="0"/>
              </a:spcAft>
            </a:pPr>
            <a:endParaRPr lang="tr-TR" sz="2000" dirty="0"/>
          </a:p>
          <a:p>
            <a:pPr eaLnBrk="1" fontAlgn="base" hangingPunct="1">
              <a:spcBef>
                <a:spcPct val="0"/>
              </a:spcBef>
              <a:spcAft>
                <a:spcPct val="0"/>
              </a:spcAft>
            </a:pPr>
            <a:r>
              <a:rPr lang="tr-TR" sz="2000" dirty="0"/>
              <a:t>	b) Esas Müsabakalar Dönemi</a:t>
            </a:r>
          </a:p>
          <a:p>
            <a:pPr eaLnBrk="1" fontAlgn="base" hangingPunct="1">
              <a:spcBef>
                <a:spcPct val="0"/>
              </a:spcBef>
              <a:spcAft>
                <a:spcPct val="0"/>
              </a:spcAft>
            </a:pPr>
            <a:endParaRPr lang="tr-TR" sz="2400" dirty="0"/>
          </a:p>
          <a:p>
            <a:pPr eaLnBrk="1" fontAlgn="base" hangingPunct="1">
              <a:spcBef>
                <a:spcPct val="0"/>
              </a:spcBef>
              <a:spcAft>
                <a:spcPct val="0"/>
              </a:spcAft>
            </a:pPr>
            <a:r>
              <a:rPr lang="tr-TR" sz="2400" dirty="0"/>
              <a:t>3) Geçiş Dönemi </a:t>
            </a:r>
          </a:p>
        </p:txBody>
      </p:sp>
      <p:sp>
        <p:nvSpPr>
          <p:cNvPr id="12295" name="Rectangle 8"/>
          <p:cNvSpPr>
            <a:spLocks noChangeArrowheads="1"/>
          </p:cNvSpPr>
          <p:nvPr/>
        </p:nvSpPr>
        <p:spPr bwMode="auto">
          <a:xfrm>
            <a:off x="1941513" y="908050"/>
            <a:ext cx="8280400" cy="71438"/>
          </a:xfrm>
          <a:prstGeom prst="rect">
            <a:avLst/>
          </a:prstGeom>
          <a:gradFill rotWithShape="1">
            <a:gsLst>
              <a:gs pos="0">
                <a:srgbClr val="FFCC00"/>
              </a:gs>
              <a:gs pos="100000">
                <a:schemeClr val="accent2"/>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tr-TR">
              <a:latin typeface="Comic Sans MS" pitchFamily="66" charset="0"/>
            </a:endParaRPr>
          </a:p>
        </p:txBody>
      </p:sp>
    </p:spTree>
    <p:extLst>
      <p:ext uri="{BB962C8B-B14F-4D97-AF65-F5344CB8AC3E}">
        <p14:creationId xmlns:p14="http://schemas.microsoft.com/office/powerpoint/2010/main" val="37161659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77157"/>
                                        </p:tgtEl>
                                        <p:attrNameLst>
                                          <p:attrName>style.visibility</p:attrName>
                                        </p:attrNameLst>
                                      </p:cBhvr>
                                      <p:to>
                                        <p:strVal val="visible"/>
                                      </p:to>
                                    </p:set>
                                    <p:animEffect transition="in" filter="box(in)">
                                      <p:cBhvr>
                                        <p:cTn id="7" dur="500"/>
                                        <p:tgtEl>
                                          <p:spTgt spid="177157"/>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177159"/>
                                        </p:tgtEl>
                                        <p:attrNameLst>
                                          <p:attrName>style.visibility</p:attrName>
                                        </p:attrNameLst>
                                      </p:cBhvr>
                                      <p:to>
                                        <p:strVal val="visible"/>
                                      </p:to>
                                    </p:set>
                                    <p:animEffect transition="in" filter="box(in)">
                                      <p:cBhvr>
                                        <p:cTn id="11" dur="500"/>
                                        <p:tgtEl>
                                          <p:spTgt spid="177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7" grpId="0"/>
      <p:bldP spid="177159"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9" name="Text Box 5"/>
          <p:cNvSpPr txBox="1">
            <a:spLocks noChangeArrowheads="1"/>
          </p:cNvSpPr>
          <p:nvPr/>
        </p:nvSpPr>
        <p:spPr bwMode="auto">
          <a:xfrm>
            <a:off x="4719638" y="1125538"/>
            <a:ext cx="2741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sz="2400" dirty="0">
                <a:solidFill>
                  <a:schemeClr val="bg1"/>
                </a:solidFill>
              </a:rPr>
              <a:t>Yıllık (Makro) Plan</a:t>
            </a:r>
          </a:p>
        </p:txBody>
      </p:sp>
      <p:grpSp>
        <p:nvGrpSpPr>
          <p:cNvPr id="2" name="Group 49"/>
          <p:cNvGrpSpPr>
            <a:grpSpLocks/>
          </p:cNvGrpSpPr>
          <p:nvPr/>
        </p:nvGrpSpPr>
        <p:grpSpPr bwMode="auto">
          <a:xfrm>
            <a:off x="2279651" y="1831976"/>
            <a:ext cx="8150225" cy="4189413"/>
            <a:chOff x="476" y="1154"/>
            <a:chExt cx="5134" cy="2639"/>
          </a:xfrm>
        </p:grpSpPr>
        <p:sp>
          <p:nvSpPr>
            <p:cNvPr id="13320" name="Line 10"/>
            <p:cNvSpPr>
              <a:spLocks noChangeShapeType="1"/>
            </p:cNvSpPr>
            <p:nvPr/>
          </p:nvSpPr>
          <p:spPr bwMode="auto">
            <a:xfrm>
              <a:off x="2245" y="1207"/>
              <a:ext cx="0" cy="2586"/>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chemeClr val="bg1"/>
                </a:solidFill>
                <a:latin typeface="Comic Sans MS" pitchFamily="66" charset="0"/>
              </a:endParaRPr>
            </a:p>
          </p:txBody>
        </p:sp>
        <p:sp>
          <p:nvSpPr>
            <p:cNvPr id="13321" name="Line 11"/>
            <p:cNvSpPr>
              <a:spLocks noChangeShapeType="1"/>
            </p:cNvSpPr>
            <p:nvPr/>
          </p:nvSpPr>
          <p:spPr bwMode="auto">
            <a:xfrm>
              <a:off x="1564" y="1207"/>
              <a:ext cx="0" cy="2178"/>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chemeClr val="bg1"/>
                </a:solidFill>
                <a:latin typeface="Comic Sans MS" pitchFamily="66" charset="0"/>
              </a:endParaRPr>
            </a:p>
          </p:txBody>
        </p:sp>
        <p:sp>
          <p:nvSpPr>
            <p:cNvPr id="13322" name="Line 12"/>
            <p:cNvSpPr>
              <a:spLocks noChangeShapeType="1"/>
            </p:cNvSpPr>
            <p:nvPr/>
          </p:nvSpPr>
          <p:spPr bwMode="auto">
            <a:xfrm>
              <a:off x="4059" y="1207"/>
              <a:ext cx="0" cy="2586"/>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chemeClr val="bg1"/>
                </a:solidFill>
                <a:latin typeface="Comic Sans MS" pitchFamily="66" charset="0"/>
              </a:endParaRPr>
            </a:p>
          </p:txBody>
        </p:sp>
        <p:sp>
          <p:nvSpPr>
            <p:cNvPr id="13323" name="Line 13"/>
            <p:cNvSpPr>
              <a:spLocks noChangeShapeType="1"/>
            </p:cNvSpPr>
            <p:nvPr/>
          </p:nvSpPr>
          <p:spPr bwMode="auto">
            <a:xfrm>
              <a:off x="3243" y="1207"/>
              <a:ext cx="0" cy="2178"/>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chemeClr val="bg1"/>
                </a:solidFill>
                <a:latin typeface="Comic Sans MS" pitchFamily="66" charset="0"/>
              </a:endParaRPr>
            </a:p>
          </p:txBody>
        </p:sp>
        <p:sp>
          <p:nvSpPr>
            <p:cNvPr id="13324" name="Line 14"/>
            <p:cNvSpPr>
              <a:spLocks noChangeShapeType="1"/>
            </p:cNvSpPr>
            <p:nvPr/>
          </p:nvSpPr>
          <p:spPr bwMode="auto">
            <a:xfrm>
              <a:off x="500" y="3385"/>
              <a:ext cx="4309"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chemeClr val="bg1"/>
                </a:solidFill>
                <a:latin typeface="Comic Sans MS" pitchFamily="66" charset="0"/>
              </a:endParaRPr>
            </a:p>
          </p:txBody>
        </p:sp>
        <p:sp>
          <p:nvSpPr>
            <p:cNvPr id="13325" name="Line 15"/>
            <p:cNvSpPr>
              <a:spLocks noChangeShapeType="1"/>
            </p:cNvSpPr>
            <p:nvPr/>
          </p:nvSpPr>
          <p:spPr bwMode="auto">
            <a:xfrm>
              <a:off x="497" y="3022"/>
              <a:ext cx="4309"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chemeClr val="bg1"/>
                </a:solidFill>
                <a:latin typeface="Comic Sans MS" pitchFamily="66" charset="0"/>
              </a:endParaRPr>
            </a:p>
          </p:txBody>
        </p:sp>
        <p:sp>
          <p:nvSpPr>
            <p:cNvPr id="13326" name="Text Box 16"/>
            <p:cNvSpPr txBox="1">
              <a:spLocks noChangeArrowheads="1"/>
            </p:cNvSpPr>
            <p:nvPr/>
          </p:nvSpPr>
          <p:spPr bwMode="auto">
            <a:xfrm>
              <a:off x="845" y="3475"/>
              <a:ext cx="117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a:solidFill>
                    <a:schemeClr val="bg1"/>
                  </a:solidFill>
                </a:rPr>
                <a:t>Hazırlık Dönemi</a:t>
              </a:r>
            </a:p>
          </p:txBody>
        </p:sp>
        <p:sp>
          <p:nvSpPr>
            <p:cNvPr id="13327" name="Text Box 17"/>
            <p:cNvSpPr txBox="1">
              <a:spLocks noChangeArrowheads="1"/>
            </p:cNvSpPr>
            <p:nvPr/>
          </p:nvSpPr>
          <p:spPr bwMode="auto">
            <a:xfrm>
              <a:off x="2517" y="3475"/>
              <a:ext cx="134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a:solidFill>
                    <a:schemeClr val="bg1"/>
                  </a:solidFill>
                </a:rPr>
                <a:t>Müsabaka Dönemi </a:t>
              </a:r>
            </a:p>
          </p:txBody>
        </p:sp>
        <p:sp>
          <p:nvSpPr>
            <p:cNvPr id="13328" name="Text Box 18"/>
            <p:cNvSpPr txBox="1">
              <a:spLocks noChangeArrowheads="1"/>
            </p:cNvSpPr>
            <p:nvPr/>
          </p:nvSpPr>
          <p:spPr bwMode="auto">
            <a:xfrm>
              <a:off x="4144" y="3385"/>
              <a:ext cx="602"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ctr" eaLnBrk="1" fontAlgn="base" hangingPunct="1">
                <a:spcBef>
                  <a:spcPct val="0"/>
                </a:spcBef>
                <a:spcAft>
                  <a:spcPct val="0"/>
                </a:spcAft>
              </a:pPr>
              <a:r>
                <a:rPr lang="tr-TR">
                  <a:solidFill>
                    <a:schemeClr val="bg1"/>
                  </a:solidFill>
                </a:rPr>
                <a:t>Geçiş</a:t>
              </a:r>
            </a:p>
            <a:p>
              <a:pPr algn="ctr" eaLnBrk="1" fontAlgn="base" hangingPunct="1">
                <a:spcBef>
                  <a:spcPct val="0"/>
                </a:spcBef>
                <a:spcAft>
                  <a:spcPct val="0"/>
                </a:spcAft>
              </a:pPr>
              <a:r>
                <a:rPr lang="tr-TR">
                  <a:solidFill>
                    <a:schemeClr val="bg1"/>
                  </a:solidFill>
                </a:rPr>
                <a:t>Dönemi</a:t>
              </a:r>
            </a:p>
          </p:txBody>
        </p:sp>
        <p:sp>
          <p:nvSpPr>
            <p:cNvPr id="13329" name="Line 22"/>
            <p:cNvSpPr>
              <a:spLocks noChangeShapeType="1"/>
            </p:cNvSpPr>
            <p:nvPr/>
          </p:nvSpPr>
          <p:spPr bwMode="auto">
            <a:xfrm>
              <a:off x="476" y="1207"/>
              <a:ext cx="4309" cy="0"/>
            </a:xfrm>
            <a:prstGeom prst="line">
              <a:avLst/>
            </a:prstGeom>
            <a:noFill/>
            <a:ln w="57150">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chemeClr val="bg1"/>
                </a:solidFill>
                <a:latin typeface="Comic Sans MS" pitchFamily="66" charset="0"/>
              </a:endParaRPr>
            </a:p>
          </p:txBody>
        </p:sp>
        <p:sp>
          <p:nvSpPr>
            <p:cNvPr id="13330" name="Line 23"/>
            <p:cNvSpPr>
              <a:spLocks noChangeShapeType="1"/>
            </p:cNvSpPr>
            <p:nvPr/>
          </p:nvSpPr>
          <p:spPr bwMode="auto">
            <a:xfrm>
              <a:off x="476" y="3793"/>
              <a:ext cx="4309" cy="0"/>
            </a:xfrm>
            <a:prstGeom prst="line">
              <a:avLst/>
            </a:prstGeom>
            <a:noFill/>
            <a:ln w="57150">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chemeClr val="bg1"/>
                </a:solidFill>
                <a:latin typeface="Comic Sans MS" pitchFamily="66" charset="0"/>
              </a:endParaRPr>
            </a:p>
          </p:txBody>
        </p:sp>
        <p:sp>
          <p:nvSpPr>
            <p:cNvPr id="13331" name="Line 25"/>
            <p:cNvSpPr>
              <a:spLocks noChangeShapeType="1"/>
            </p:cNvSpPr>
            <p:nvPr/>
          </p:nvSpPr>
          <p:spPr bwMode="auto">
            <a:xfrm>
              <a:off x="476" y="1207"/>
              <a:ext cx="0" cy="2586"/>
            </a:xfrm>
            <a:prstGeom prst="line">
              <a:avLst/>
            </a:prstGeom>
            <a:noFill/>
            <a:ln w="57150">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chemeClr val="bg1"/>
                </a:solidFill>
                <a:latin typeface="Comic Sans MS" pitchFamily="66" charset="0"/>
              </a:endParaRPr>
            </a:p>
          </p:txBody>
        </p:sp>
        <p:sp>
          <p:nvSpPr>
            <p:cNvPr id="13332" name="Line 26"/>
            <p:cNvSpPr>
              <a:spLocks noChangeShapeType="1"/>
            </p:cNvSpPr>
            <p:nvPr/>
          </p:nvSpPr>
          <p:spPr bwMode="auto">
            <a:xfrm>
              <a:off x="4818" y="1207"/>
              <a:ext cx="0" cy="2586"/>
            </a:xfrm>
            <a:prstGeom prst="line">
              <a:avLst/>
            </a:prstGeom>
            <a:noFill/>
            <a:ln w="57150">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chemeClr val="bg1"/>
                </a:solidFill>
                <a:latin typeface="Comic Sans MS" pitchFamily="66" charset="0"/>
              </a:endParaRPr>
            </a:p>
          </p:txBody>
        </p:sp>
        <p:sp>
          <p:nvSpPr>
            <p:cNvPr id="13333" name="Line 28"/>
            <p:cNvSpPr>
              <a:spLocks noChangeShapeType="1"/>
            </p:cNvSpPr>
            <p:nvPr/>
          </p:nvSpPr>
          <p:spPr bwMode="auto">
            <a:xfrm>
              <a:off x="476" y="1434"/>
              <a:ext cx="181"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chemeClr val="bg1"/>
                </a:solidFill>
                <a:latin typeface="Comic Sans MS" pitchFamily="66" charset="0"/>
              </a:endParaRPr>
            </a:p>
          </p:txBody>
        </p:sp>
        <p:sp>
          <p:nvSpPr>
            <p:cNvPr id="13334" name="Line 29"/>
            <p:cNvSpPr>
              <a:spLocks noChangeShapeType="1"/>
            </p:cNvSpPr>
            <p:nvPr/>
          </p:nvSpPr>
          <p:spPr bwMode="auto">
            <a:xfrm>
              <a:off x="476" y="1570"/>
              <a:ext cx="181"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chemeClr val="bg1"/>
                </a:solidFill>
                <a:latin typeface="Comic Sans MS" pitchFamily="66" charset="0"/>
              </a:endParaRPr>
            </a:p>
          </p:txBody>
        </p:sp>
        <p:sp>
          <p:nvSpPr>
            <p:cNvPr id="13335" name="Line 30"/>
            <p:cNvSpPr>
              <a:spLocks noChangeShapeType="1"/>
            </p:cNvSpPr>
            <p:nvPr/>
          </p:nvSpPr>
          <p:spPr bwMode="auto">
            <a:xfrm>
              <a:off x="476" y="1706"/>
              <a:ext cx="181"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chemeClr val="bg1"/>
                </a:solidFill>
                <a:latin typeface="Comic Sans MS" pitchFamily="66" charset="0"/>
              </a:endParaRPr>
            </a:p>
          </p:txBody>
        </p:sp>
        <p:sp>
          <p:nvSpPr>
            <p:cNvPr id="13336" name="Line 31"/>
            <p:cNvSpPr>
              <a:spLocks noChangeShapeType="1"/>
            </p:cNvSpPr>
            <p:nvPr/>
          </p:nvSpPr>
          <p:spPr bwMode="auto">
            <a:xfrm>
              <a:off x="476" y="1842"/>
              <a:ext cx="181"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chemeClr val="bg1"/>
                </a:solidFill>
                <a:latin typeface="Comic Sans MS" pitchFamily="66" charset="0"/>
              </a:endParaRPr>
            </a:p>
          </p:txBody>
        </p:sp>
        <p:sp>
          <p:nvSpPr>
            <p:cNvPr id="13337" name="Line 32"/>
            <p:cNvSpPr>
              <a:spLocks noChangeShapeType="1"/>
            </p:cNvSpPr>
            <p:nvPr/>
          </p:nvSpPr>
          <p:spPr bwMode="auto">
            <a:xfrm>
              <a:off x="476" y="1978"/>
              <a:ext cx="181"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chemeClr val="bg1"/>
                </a:solidFill>
                <a:latin typeface="Comic Sans MS" pitchFamily="66" charset="0"/>
              </a:endParaRPr>
            </a:p>
          </p:txBody>
        </p:sp>
        <p:sp>
          <p:nvSpPr>
            <p:cNvPr id="13338" name="Line 33"/>
            <p:cNvSpPr>
              <a:spLocks noChangeShapeType="1"/>
            </p:cNvSpPr>
            <p:nvPr/>
          </p:nvSpPr>
          <p:spPr bwMode="auto">
            <a:xfrm>
              <a:off x="476" y="2160"/>
              <a:ext cx="181"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chemeClr val="bg1"/>
                </a:solidFill>
                <a:latin typeface="Comic Sans MS" pitchFamily="66" charset="0"/>
              </a:endParaRPr>
            </a:p>
          </p:txBody>
        </p:sp>
        <p:sp>
          <p:nvSpPr>
            <p:cNvPr id="13339" name="Line 34"/>
            <p:cNvSpPr>
              <a:spLocks noChangeShapeType="1"/>
            </p:cNvSpPr>
            <p:nvPr/>
          </p:nvSpPr>
          <p:spPr bwMode="auto">
            <a:xfrm>
              <a:off x="476" y="2341"/>
              <a:ext cx="181"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chemeClr val="bg1"/>
                </a:solidFill>
                <a:latin typeface="Comic Sans MS" pitchFamily="66" charset="0"/>
              </a:endParaRPr>
            </a:p>
          </p:txBody>
        </p:sp>
        <p:sp>
          <p:nvSpPr>
            <p:cNvPr id="13340" name="Line 35"/>
            <p:cNvSpPr>
              <a:spLocks noChangeShapeType="1"/>
            </p:cNvSpPr>
            <p:nvPr/>
          </p:nvSpPr>
          <p:spPr bwMode="auto">
            <a:xfrm>
              <a:off x="476" y="2523"/>
              <a:ext cx="181"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chemeClr val="bg1"/>
                </a:solidFill>
                <a:latin typeface="Comic Sans MS" pitchFamily="66" charset="0"/>
              </a:endParaRPr>
            </a:p>
          </p:txBody>
        </p:sp>
        <p:sp>
          <p:nvSpPr>
            <p:cNvPr id="13341" name="Line 36"/>
            <p:cNvSpPr>
              <a:spLocks noChangeShapeType="1"/>
            </p:cNvSpPr>
            <p:nvPr/>
          </p:nvSpPr>
          <p:spPr bwMode="auto">
            <a:xfrm>
              <a:off x="476" y="2750"/>
              <a:ext cx="181"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solidFill>
                  <a:schemeClr val="bg1"/>
                </a:solidFill>
                <a:latin typeface="Comic Sans MS" pitchFamily="66" charset="0"/>
              </a:endParaRPr>
            </a:p>
          </p:txBody>
        </p:sp>
        <p:sp>
          <p:nvSpPr>
            <p:cNvPr id="13342" name="Freeform 37"/>
            <p:cNvSpPr>
              <a:spLocks/>
            </p:cNvSpPr>
            <p:nvPr/>
          </p:nvSpPr>
          <p:spPr bwMode="auto">
            <a:xfrm>
              <a:off x="521" y="1154"/>
              <a:ext cx="4219" cy="1187"/>
            </a:xfrm>
            <a:custGeom>
              <a:avLst/>
              <a:gdLst>
                <a:gd name="T0" fmla="*/ 0 w 4219"/>
                <a:gd name="T1" fmla="*/ 1187 h 1187"/>
                <a:gd name="T2" fmla="*/ 998 w 4219"/>
                <a:gd name="T3" fmla="*/ 961 h 1187"/>
                <a:gd name="T4" fmla="*/ 1678 w 4219"/>
                <a:gd name="T5" fmla="*/ 235 h 1187"/>
                <a:gd name="T6" fmla="*/ 2404 w 4219"/>
                <a:gd name="T7" fmla="*/ 53 h 1187"/>
                <a:gd name="T8" fmla="*/ 2722 w 4219"/>
                <a:gd name="T9" fmla="*/ 552 h 1187"/>
                <a:gd name="T10" fmla="*/ 3674 w 4219"/>
                <a:gd name="T11" fmla="*/ 235 h 1187"/>
                <a:gd name="T12" fmla="*/ 4219 w 4219"/>
                <a:gd name="T13" fmla="*/ 915 h 1187"/>
                <a:gd name="T14" fmla="*/ 0 60000 65536"/>
                <a:gd name="T15" fmla="*/ 0 60000 65536"/>
                <a:gd name="T16" fmla="*/ 0 60000 65536"/>
                <a:gd name="T17" fmla="*/ 0 60000 65536"/>
                <a:gd name="T18" fmla="*/ 0 60000 65536"/>
                <a:gd name="T19" fmla="*/ 0 60000 65536"/>
                <a:gd name="T20" fmla="*/ 0 60000 65536"/>
                <a:gd name="T21" fmla="*/ 0 w 4219"/>
                <a:gd name="T22" fmla="*/ 0 h 1187"/>
                <a:gd name="T23" fmla="*/ 4219 w 4219"/>
                <a:gd name="T24" fmla="*/ 1187 h 11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19" h="1187">
                  <a:moveTo>
                    <a:pt x="0" y="1187"/>
                  </a:moveTo>
                  <a:cubicBezTo>
                    <a:pt x="359" y="1153"/>
                    <a:pt x="718" y="1120"/>
                    <a:pt x="998" y="961"/>
                  </a:cubicBezTo>
                  <a:cubicBezTo>
                    <a:pt x="1278" y="802"/>
                    <a:pt x="1444" y="386"/>
                    <a:pt x="1678" y="235"/>
                  </a:cubicBezTo>
                  <a:cubicBezTo>
                    <a:pt x="1912" y="84"/>
                    <a:pt x="2230" y="0"/>
                    <a:pt x="2404" y="53"/>
                  </a:cubicBezTo>
                  <a:cubicBezTo>
                    <a:pt x="2578" y="106"/>
                    <a:pt x="2510" y="522"/>
                    <a:pt x="2722" y="552"/>
                  </a:cubicBezTo>
                  <a:cubicBezTo>
                    <a:pt x="2934" y="582"/>
                    <a:pt x="3424" y="174"/>
                    <a:pt x="3674" y="235"/>
                  </a:cubicBezTo>
                  <a:cubicBezTo>
                    <a:pt x="3924" y="296"/>
                    <a:pt x="4128" y="802"/>
                    <a:pt x="4219" y="915"/>
                  </a:cubicBezTo>
                </a:path>
              </a:pathLst>
            </a:custGeom>
            <a:noFill/>
            <a:ln w="50800" cap="rnd">
              <a:solidFill>
                <a:schemeClr val="bg1"/>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tr-TR">
                <a:solidFill>
                  <a:schemeClr val="bg1"/>
                </a:solidFill>
                <a:latin typeface="Comic Sans MS" pitchFamily="66" charset="0"/>
              </a:endParaRPr>
            </a:p>
          </p:txBody>
        </p:sp>
        <p:sp>
          <p:nvSpPr>
            <p:cNvPr id="13343" name="Freeform 39"/>
            <p:cNvSpPr>
              <a:spLocks/>
            </p:cNvSpPr>
            <p:nvPr/>
          </p:nvSpPr>
          <p:spPr bwMode="auto">
            <a:xfrm>
              <a:off x="521" y="1223"/>
              <a:ext cx="4219" cy="1345"/>
            </a:xfrm>
            <a:custGeom>
              <a:avLst/>
              <a:gdLst>
                <a:gd name="T0" fmla="*/ 0 w 4219"/>
                <a:gd name="T1" fmla="*/ 801 h 1345"/>
                <a:gd name="T2" fmla="*/ 681 w 4219"/>
                <a:gd name="T3" fmla="*/ 30 h 1345"/>
                <a:gd name="T4" fmla="*/ 1724 w 4219"/>
                <a:gd name="T5" fmla="*/ 982 h 1345"/>
                <a:gd name="T6" fmla="*/ 3039 w 4219"/>
                <a:gd name="T7" fmla="*/ 483 h 1345"/>
                <a:gd name="T8" fmla="*/ 3538 w 4219"/>
                <a:gd name="T9" fmla="*/ 1073 h 1345"/>
                <a:gd name="T10" fmla="*/ 4219 w 4219"/>
                <a:gd name="T11" fmla="*/ 1345 h 1345"/>
                <a:gd name="T12" fmla="*/ 0 60000 65536"/>
                <a:gd name="T13" fmla="*/ 0 60000 65536"/>
                <a:gd name="T14" fmla="*/ 0 60000 65536"/>
                <a:gd name="T15" fmla="*/ 0 60000 65536"/>
                <a:gd name="T16" fmla="*/ 0 60000 65536"/>
                <a:gd name="T17" fmla="*/ 0 60000 65536"/>
                <a:gd name="T18" fmla="*/ 0 w 4219"/>
                <a:gd name="T19" fmla="*/ 0 h 1345"/>
                <a:gd name="T20" fmla="*/ 4219 w 4219"/>
                <a:gd name="T21" fmla="*/ 1345 h 1345"/>
              </a:gdLst>
              <a:ahLst/>
              <a:cxnLst>
                <a:cxn ang="T12">
                  <a:pos x="T0" y="T1"/>
                </a:cxn>
                <a:cxn ang="T13">
                  <a:pos x="T2" y="T3"/>
                </a:cxn>
                <a:cxn ang="T14">
                  <a:pos x="T4" y="T5"/>
                </a:cxn>
                <a:cxn ang="T15">
                  <a:pos x="T6" y="T7"/>
                </a:cxn>
                <a:cxn ang="T16">
                  <a:pos x="T8" y="T9"/>
                </a:cxn>
                <a:cxn ang="T17">
                  <a:pos x="T10" y="T11"/>
                </a:cxn>
              </a:cxnLst>
              <a:rect l="T18" t="T19" r="T20" b="T21"/>
              <a:pathLst>
                <a:path w="4219" h="1345">
                  <a:moveTo>
                    <a:pt x="0" y="801"/>
                  </a:moveTo>
                  <a:cubicBezTo>
                    <a:pt x="197" y="400"/>
                    <a:pt x="394" y="0"/>
                    <a:pt x="681" y="30"/>
                  </a:cubicBezTo>
                  <a:cubicBezTo>
                    <a:pt x="968" y="60"/>
                    <a:pt x="1331" y="907"/>
                    <a:pt x="1724" y="982"/>
                  </a:cubicBezTo>
                  <a:cubicBezTo>
                    <a:pt x="2117" y="1057"/>
                    <a:pt x="2737" y="468"/>
                    <a:pt x="3039" y="483"/>
                  </a:cubicBezTo>
                  <a:cubicBezTo>
                    <a:pt x="3341" y="498"/>
                    <a:pt x="3341" y="929"/>
                    <a:pt x="3538" y="1073"/>
                  </a:cubicBezTo>
                  <a:cubicBezTo>
                    <a:pt x="3735" y="1217"/>
                    <a:pt x="4113" y="1307"/>
                    <a:pt x="4219" y="1345"/>
                  </a:cubicBezTo>
                </a:path>
              </a:pathLst>
            </a:custGeom>
            <a:noFill/>
            <a:ln w="50800">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p>
              <a:pPr fontAlgn="base">
                <a:spcBef>
                  <a:spcPct val="0"/>
                </a:spcBef>
                <a:spcAft>
                  <a:spcPct val="0"/>
                </a:spcAft>
              </a:pPr>
              <a:endParaRPr lang="tr-TR">
                <a:solidFill>
                  <a:schemeClr val="bg1"/>
                </a:solidFill>
                <a:latin typeface="Comic Sans MS" pitchFamily="66" charset="0"/>
              </a:endParaRPr>
            </a:p>
          </p:txBody>
        </p:sp>
        <p:sp>
          <p:nvSpPr>
            <p:cNvPr id="13344" name="Text Box 41"/>
            <p:cNvSpPr txBox="1">
              <a:spLocks noChangeArrowheads="1"/>
            </p:cNvSpPr>
            <p:nvPr/>
          </p:nvSpPr>
          <p:spPr bwMode="auto">
            <a:xfrm>
              <a:off x="4909" y="1903"/>
              <a:ext cx="70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a:solidFill>
                    <a:schemeClr val="bg1"/>
                  </a:solidFill>
                </a:rPr>
                <a:t>Yoğunluk</a:t>
              </a:r>
            </a:p>
          </p:txBody>
        </p:sp>
        <p:sp>
          <p:nvSpPr>
            <p:cNvPr id="13345" name="Text Box 42"/>
            <p:cNvSpPr txBox="1">
              <a:spLocks noChangeArrowheads="1"/>
            </p:cNvSpPr>
            <p:nvPr/>
          </p:nvSpPr>
          <p:spPr bwMode="auto">
            <a:xfrm>
              <a:off x="4876" y="2519"/>
              <a:ext cx="61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a:solidFill>
                    <a:schemeClr val="bg1"/>
                  </a:solidFill>
                </a:rPr>
                <a:t>Kapsam</a:t>
              </a:r>
            </a:p>
          </p:txBody>
        </p:sp>
        <p:sp>
          <p:nvSpPr>
            <p:cNvPr id="13346" name="Text Box 43"/>
            <p:cNvSpPr txBox="1">
              <a:spLocks noChangeArrowheads="1"/>
            </p:cNvSpPr>
            <p:nvPr/>
          </p:nvSpPr>
          <p:spPr bwMode="auto">
            <a:xfrm>
              <a:off x="508" y="3113"/>
              <a:ext cx="105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dirty="0">
                  <a:solidFill>
                    <a:schemeClr val="bg1"/>
                  </a:solidFill>
                </a:rPr>
                <a:t>Genel Hazırlık</a:t>
              </a:r>
            </a:p>
          </p:txBody>
        </p:sp>
        <p:sp>
          <p:nvSpPr>
            <p:cNvPr id="13347" name="Text Box 44"/>
            <p:cNvSpPr txBox="1">
              <a:spLocks noChangeArrowheads="1"/>
            </p:cNvSpPr>
            <p:nvPr/>
          </p:nvSpPr>
          <p:spPr bwMode="auto">
            <a:xfrm>
              <a:off x="1631" y="3014"/>
              <a:ext cx="64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ctr" eaLnBrk="1" fontAlgn="base" hangingPunct="1">
                <a:spcBef>
                  <a:spcPct val="0"/>
                </a:spcBef>
                <a:spcAft>
                  <a:spcPct val="0"/>
                </a:spcAft>
              </a:pPr>
              <a:r>
                <a:rPr lang="tr-TR">
                  <a:solidFill>
                    <a:schemeClr val="bg1"/>
                  </a:solidFill>
                </a:rPr>
                <a:t>Özel</a:t>
              </a:r>
            </a:p>
            <a:p>
              <a:pPr algn="ctr" eaLnBrk="1" fontAlgn="base" hangingPunct="1">
                <a:spcBef>
                  <a:spcPct val="0"/>
                </a:spcBef>
                <a:spcAft>
                  <a:spcPct val="0"/>
                </a:spcAft>
              </a:pPr>
              <a:r>
                <a:rPr lang="tr-TR">
                  <a:solidFill>
                    <a:schemeClr val="bg1"/>
                  </a:solidFill>
                </a:rPr>
                <a:t>Hazırlık</a:t>
              </a:r>
            </a:p>
          </p:txBody>
        </p:sp>
        <p:sp>
          <p:nvSpPr>
            <p:cNvPr id="13348" name="Text Box 45"/>
            <p:cNvSpPr txBox="1">
              <a:spLocks noChangeArrowheads="1"/>
            </p:cNvSpPr>
            <p:nvPr/>
          </p:nvSpPr>
          <p:spPr bwMode="auto">
            <a:xfrm>
              <a:off x="2245" y="3113"/>
              <a:ext cx="100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a:solidFill>
                    <a:schemeClr val="bg1"/>
                  </a:solidFill>
                </a:rPr>
                <a:t>Ön Müsabaka</a:t>
              </a:r>
            </a:p>
          </p:txBody>
        </p:sp>
        <p:sp>
          <p:nvSpPr>
            <p:cNvPr id="13349" name="Text Box 46"/>
            <p:cNvSpPr txBox="1">
              <a:spLocks noChangeArrowheads="1"/>
            </p:cNvSpPr>
            <p:nvPr/>
          </p:nvSpPr>
          <p:spPr bwMode="auto">
            <a:xfrm>
              <a:off x="3326" y="2990"/>
              <a:ext cx="816"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ctr" eaLnBrk="1" fontAlgn="base" hangingPunct="1">
                <a:spcBef>
                  <a:spcPct val="0"/>
                </a:spcBef>
                <a:spcAft>
                  <a:spcPct val="0"/>
                </a:spcAft>
              </a:pPr>
              <a:r>
                <a:rPr lang="tr-TR" dirty="0">
                  <a:solidFill>
                    <a:schemeClr val="bg1"/>
                  </a:solidFill>
                </a:rPr>
                <a:t>Esas </a:t>
              </a:r>
            </a:p>
            <a:p>
              <a:pPr algn="ctr" eaLnBrk="1" fontAlgn="base" hangingPunct="1">
                <a:spcBef>
                  <a:spcPct val="0"/>
                </a:spcBef>
                <a:spcAft>
                  <a:spcPct val="0"/>
                </a:spcAft>
              </a:pPr>
              <a:r>
                <a:rPr lang="tr-TR" dirty="0">
                  <a:solidFill>
                    <a:schemeClr val="bg1"/>
                  </a:solidFill>
                </a:rPr>
                <a:t>Müsabaka </a:t>
              </a:r>
            </a:p>
          </p:txBody>
        </p:sp>
        <p:sp>
          <p:nvSpPr>
            <p:cNvPr id="13350" name="Text Box 47"/>
            <p:cNvSpPr txBox="1">
              <a:spLocks noChangeArrowheads="1"/>
            </p:cNvSpPr>
            <p:nvPr/>
          </p:nvSpPr>
          <p:spPr bwMode="auto">
            <a:xfrm>
              <a:off x="4195" y="3071"/>
              <a:ext cx="47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ctr" eaLnBrk="1" fontAlgn="base" hangingPunct="1">
                <a:spcBef>
                  <a:spcPct val="0"/>
                </a:spcBef>
                <a:spcAft>
                  <a:spcPct val="0"/>
                </a:spcAft>
              </a:pPr>
              <a:r>
                <a:rPr lang="tr-TR">
                  <a:solidFill>
                    <a:schemeClr val="bg1"/>
                  </a:solidFill>
                </a:rPr>
                <a:t>Geçiş</a:t>
              </a:r>
            </a:p>
          </p:txBody>
        </p:sp>
      </p:grpSp>
    </p:spTree>
    <p:extLst>
      <p:ext uri="{BB962C8B-B14F-4D97-AF65-F5344CB8AC3E}">
        <p14:creationId xmlns:p14="http://schemas.microsoft.com/office/powerpoint/2010/main" val="16478500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75109"/>
                                        </p:tgtEl>
                                        <p:attrNameLst>
                                          <p:attrName>style.visibility</p:attrName>
                                        </p:attrNameLst>
                                      </p:cBhvr>
                                      <p:to>
                                        <p:strVal val="visible"/>
                                      </p:to>
                                    </p:set>
                                    <p:animEffect transition="in" filter="box(in)">
                                      <p:cBhvr>
                                        <p:cTn id="7" dur="500"/>
                                        <p:tgtEl>
                                          <p:spTgt spid="175109"/>
                                        </p:tgtEl>
                                      </p:cBhvr>
                                    </p:animEffect>
                                  </p:childTnLst>
                                </p:cTn>
                              </p:par>
                            </p:childTnLst>
                          </p:cTn>
                        </p:par>
                        <p:par>
                          <p:cTn id="8" fill="hold" nodeType="afterGroup">
                            <p:stCondLst>
                              <p:cond delay="500"/>
                            </p:stCondLst>
                            <p:childTnLst>
                              <p:par>
                                <p:cTn id="9" presetID="4"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ox(in)">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9"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Text Box 4"/>
          <p:cNvSpPr txBox="1">
            <a:spLocks noChangeArrowheads="1"/>
          </p:cNvSpPr>
          <p:nvPr/>
        </p:nvSpPr>
        <p:spPr bwMode="auto">
          <a:xfrm>
            <a:off x="1774825" y="-7938"/>
            <a:ext cx="5576888"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sz="2400"/>
              <a:t>Antrenman Planlaması ve Dönemlemesi</a:t>
            </a:r>
          </a:p>
        </p:txBody>
      </p:sp>
      <p:sp>
        <p:nvSpPr>
          <p:cNvPr id="178181" name="Text Box 5"/>
          <p:cNvSpPr txBox="1">
            <a:spLocks noChangeArrowheads="1"/>
          </p:cNvSpPr>
          <p:nvPr/>
        </p:nvSpPr>
        <p:spPr bwMode="auto">
          <a:xfrm>
            <a:off x="4583114" y="1196976"/>
            <a:ext cx="3133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sz="2000" b="1" dirty="0"/>
              <a:t>Aylık Plan (</a:t>
            </a:r>
            <a:r>
              <a:rPr lang="tr-TR" sz="2000" b="1" dirty="0" err="1"/>
              <a:t>Mezo</a:t>
            </a:r>
            <a:r>
              <a:rPr lang="tr-TR" sz="2000" b="1" dirty="0"/>
              <a:t> Döngü)</a:t>
            </a:r>
          </a:p>
        </p:txBody>
      </p:sp>
      <p:sp>
        <p:nvSpPr>
          <p:cNvPr id="178184" name="Text Box 8"/>
          <p:cNvSpPr txBox="1">
            <a:spLocks noChangeArrowheads="1"/>
          </p:cNvSpPr>
          <p:nvPr/>
        </p:nvSpPr>
        <p:spPr bwMode="auto">
          <a:xfrm>
            <a:off x="2601914" y="1916113"/>
            <a:ext cx="7686675" cy="393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dirty="0"/>
              <a:t>4 – 6 haftalık süreler halinde değişik yüklenme özellikleri içeren</a:t>
            </a:r>
          </a:p>
          <a:p>
            <a:pPr eaLnBrk="1" fontAlgn="base" hangingPunct="1">
              <a:spcBef>
                <a:spcPct val="0"/>
              </a:spcBef>
              <a:spcAft>
                <a:spcPct val="0"/>
              </a:spcAft>
            </a:pPr>
            <a:r>
              <a:rPr lang="tr-TR" dirty="0"/>
              <a:t>Uygulamalara </a:t>
            </a:r>
            <a:r>
              <a:rPr lang="tr-TR" dirty="0" err="1"/>
              <a:t>Mezo</a:t>
            </a:r>
            <a:r>
              <a:rPr lang="tr-TR" dirty="0"/>
              <a:t>-Döngü (</a:t>
            </a:r>
            <a:r>
              <a:rPr lang="tr-TR" dirty="0" err="1"/>
              <a:t>siklus</a:t>
            </a:r>
            <a:r>
              <a:rPr lang="tr-TR" dirty="0"/>
              <a:t>) adı verilir.  </a:t>
            </a:r>
          </a:p>
          <a:p>
            <a:pPr eaLnBrk="1" fontAlgn="base" hangingPunct="1">
              <a:spcBef>
                <a:spcPct val="0"/>
              </a:spcBef>
              <a:spcAft>
                <a:spcPct val="0"/>
              </a:spcAft>
            </a:pPr>
            <a:endParaRPr lang="tr-TR" dirty="0"/>
          </a:p>
          <a:p>
            <a:pPr eaLnBrk="1" fontAlgn="base" hangingPunct="1">
              <a:spcBef>
                <a:spcPct val="0"/>
              </a:spcBef>
              <a:spcAft>
                <a:spcPct val="0"/>
              </a:spcAft>
            </a:pPr>
            <a:endParaRPr lang="tr-TR" dirty="0"/>
          </a:p>
          <a:p>
            <a:pPr eaLnBrk="1" fontAlgn="base" hangingPunct="1">
              <a:spcBef>
                <a:spcPct val="0"/>
              </a:spcBef>
              <a:spcAft>
                <a:spcPct val="0"/>
              </a:spcAft>
            </a:pPr>
            <a:r>
              <a:rPr lang="tr-TR" dirty="0" err="1"/>
              <a:t>Mezo</a:t>
            </a:r>
            <a:r>
              <a:rPr lang="tr-TR" dirty="0"/>
              <a:t>-döngüler hazırlanırken göz önünde bulundurulması gerekenler</a:t>
            </a:r>
          </a:p>
          <a:p>
            <a:pPr eaLnBrk="1" fontAlgn="base" hangingPunct="1">
              <a:spcBef>
                <a:spcPct val="0"/>
              </a:spcBef>
              <a:spcAft>
                <a:spcPct val="0"/>
              </a:spcAft>
            </a:pPr>
            <a:endParaRPr lang="tr-TR" dirty="0"/>
          </a:p>
          <a:p>
            <a:pPr eaLnBrk="1" fontAlgn="base" hangingPunct="1">
              <a:spcBef>
                <a:spcPct val="0"/>
              </a:spcBef>
              <a:spcAft>
                <a:spcPct val="0"/>
              </a:spcAft>
              <a:buFontTx/>
              <a:buAutoNum type="alphaLcParenR"/>
            </a:pPr>
            <a:r>
              <a:rPr lang="tr-TR" dirty="0" err="1"/>
              <a:t>Mezo</a:t>
            </a:r>
            <a:r>
              <a:rPr lang="tr-TR" dirty="0"/>
              <a:t> döngü içinde uygulanabilecek birim antrenman sayısı</a:t>
            </a:r>
          </a:p>
          <a:p>
            <a:pPr eaLnBrk="1" fontAlgn="base" hangingPunct="1">
              <a:spcBef>
                <a:spcPct val="0"/>
              </a:spcBef>
              <a:spcAft>
                <a:spcPct val="0"/>
              </a:spcAft>
            </a:pPr>
            <a:r>
              <a:rPr lang="tr-TR" dirty="0"/>
              <a:t>     belirlenmelidir.</a:t>
            </a:r>
          </a:p>
          <a:p>
            <a:pPr eaLnBrk="1" fontAlgn="base" hangingPunct="1">
              <a:spcBef>
                <a:spcPct val="0"/>
              </a:spcBef>
              <a:spcAft>
                <a:spcPct val="0"/>
              </a:spcAft>
            </a:pPr>
            <a:endParaRPr lang="tr-TR" dirty="0"/>
          </a:p>
          <a:p>
            <a:pPr eaLnBrk="1" fontAlgn="base" hangingPunct="1">
              <a:spcBef>
                <a:spcPct val="0"/>
              </a:spcBef>
              <a:spcAft>
                <a:spcPct val="0"/>
              </a:spcAft>
            </a:pPr>
            <a:r>
              <a:rPr lang="tr-TR" dirty="0"/>
              <a:t>b) Genel, özel ve müsabakaya özel antrenman oranları belirlenmelidir.</a:t>
            </a:r>
          </a:p>
          <a:p>
            <a:pPr eaLnBrk="1" fontAlgn="base" hangingPunct="1">
              <a:spcBef>
                <a:spcPct val="0"/>
              </a:spcBef>
              <a:spcAft>
                <a:spcPct val="0"/>
              </a:spcAft>
            </a:pPr>
            <a:endParaRPr lang="tr-TR" dirty="0"/>
          </a:p>
          <a:p>
            <a:pPr eaLnBrk="1" fontAlgn="base" hangingPunct="1">
              <a:spcBef>
                <a:spcPct val="0"/>
              </a:spcBef>
              <a:spcAft>
                <a:spcPct val="0"/>
              </a:spcAft>
            </a:pPr>
            <a:r>
              <a:rPr lang="tr-TR" dirty="0"/>
              <a:t>c) Antrenman / dinlenme oranı belirlenmelidir. 2:1, 3:1 gibi.</a:t>
            </a:r>
          </a:p>
          <a:p>
            <a:pPr eaLnBrk="1" fontAlgn="base" hangingPunct="1">
              <a:spcBef>
                <a:spcPct val="0"/>
              </a:spcBef>
              <a:spcAft>
                <a:spcPct val="0"/>
              </a:spcAft>
            </a:pPr>
            <a:endParaRPr lang="tr-TR" dirty="0"/>
          </a:p>
          <a:p>
            <a:pPr eaLnBrk="1" fontAlgn="base" hangingPunct="1">
              <a:spcBef>
                <a:spcPct val="0"/>
              </a:spcBef>
              <a:spcAft>
                <a:spcPct val="0"/>
              </a:spcAft>
            </a:pPr>
            <a:r>
              <a:rPr lang="tr-TR" dirty="0"/>
              <a:t>d) </a:t>
            </a:r>
            <a:r>
              <a:rPr lang="tr-TR" dirty="0" err="1"/>
              <a:t>Mezo</a:t>
            </a:r>
            <a:r>
              <a:rPr lang="tr-TR" dirty="0"/>
              <a:t> döngü içerisindeki kapsam ve şiddet miktarları belirlenmelidir.</a:t>
            </a:r>
          </a:p>
        </p:txBody>
      </p:sp>
      <p:sp>
        <p:nvSpPr>
          <p:cNvPr id="14343" name="Rectangle 9"/>
          <p:cNvSpPr>
            <a:spLocks noChangeArrowheads="1"/>
          </p:cNvSpPr>
          <p:nvPr/>
        </p:nvSpPr>
        <p:spPr bwMode="auto">
          <a:xfrm>
            <a:off x="1941513" y="908050"/>
            <a:ext cx="8280400" cy="71438"/>
          </a:xfrm>
          <a:prstGeom prst="rect">
            <a:avLst/>
          </a:prstGeom>
          <a:gradFill rotWithShape="1">
            <a:gsLst>
              <a:gs pos="0">
                <a:srgbClr val="FFCC00"/>
              </a:gs>
              <a:gs pos="100000">
                <a:schemeClr val="accent2"/>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tr-TR">
              <a:latin typeface="Comic Sans MS" pitchFamily="66" charset="0"/>
            </a:endParaRPr>
          </a:p>
        </p:txBody>
      </p:sp>
    </p:spTree>
    <p:extLst>
      <p:ext uri="{BB962C8B-B14F-4D97-AF65-F5344CB8AC3E}">
        <p14:creationId xmlns:p14="http://schemas.microsoft.com/office/powerpoint/2010/main" val="4510626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78181"/>
                                        </p:tgtEl>
                                        <p:attrNameLst>
                                          <p:attrName>style.visibility</p:attrName>
                                        </p:attrNameLst>
                                      </p:cBhvr>
                                      <p:to>
                                        <p:strVal val="visible"/>
                                      </p:to>
                                    </p:set>
                                    <p:animEffect transition="in" filter="box(in)">
                                      <p:cBhvr>
                                        <p:cTn id="7" dur="500"/>
                                        <p:tgtEl>
                                          <p:spTgt spid="178181"/>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178184"/>
                                        </p:tgtEl>
                                        <p:attrNameLst>
                                          <p:attrName>style.visibility</p:attrName>
                                        </p:attrNameLst>
                                      </p:cBhvr>
                                      <p:to>
                                        <p:strVal val="visible"/>
                                      </p:to>
                                    </p:set>
                                    <p:animEffect transition="in" filter="box(in)">
                                      <p:cBhvr>
                                        <p:cTn id="11" dur="500"/>
                                        <p:tgtEl>
                                          <p:spTgt spid="178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81" grpId="0"/>
      <p:bldP spid="178184"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5" name="Text Box 5"/>
          <p:cNvSpPr txBox="1">
            <a:spLocks noChangeArrowheads="1"/>
          </p:cNvSpPr>
          <p:nvPr/>
        </p:nvSpPr>
        <p:spPr bwMode="auto">
          <a:xfrm>
            <a:off x="4583114" y="1196976"/>
            <a:ext cx="3133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sz="2000" b="1"/>
              <a:t>Aylık Plan (Mezo Döngü)</a:t>
            </a:r>
          </a:p>
        </p:txBody>
      </p:sp>
      <p:sp>
        <p:nvSpPr>
          <p:cNvPr id="179208" name="Rectangle 8"/>
          <p:cNvSpPr>
            <a:spLocks noChangeArrowheads="1"/>
          </p:cNvSpPr>
          <p:nvPr/>
        </p:nvSpPr>
        <p:spPr bwMode="auto">
          <a:xfrm>
            <a:off x="2782888" y="2846388"/>
            <a:ext cx="576262" cy="215900"/>
          </a:xfrm>
          <a:prstGeom prst="rect">
            <a:avLst/>
          </a:prstGeom>
          <a:solidFill>
            <a:srgbClr val="C0C0C0"/>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79209" name="Rectangle 9"/>
          <p:cNvSpPr>
            <a:spLocks noChangeArrowheads="1"/>
          </p:cNvSpPr>
          <p:nvPr/>
        </p:nvSpPr>
        <p:spPr bwMode="auto">
          <a:xfrm>
            <a:off x="3359151" y="2630488"/>
            <a:ext cx="576263" cy="431800"/>
          </a:xfrm>
          <a:prstGeom prst="rect">
            <a:avLst/>
          </a:prstGeom>
          <a:solidFill>
            <a:srgbClr val="C0C0C0"/>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79210" name="Rectangle 10"/>
          <p:cNvSpPr>
            <a:spLocks noChangeArrowheads="1"/>
          </p:cNvSpPr>
          <p:nvPr/>
        </p:nvSpPr>
        <p:spPr bwMode="auto">
          <a:xfrm>
            <a:off x="3935413" y="2270125"/>
            <a:ext cx="576262" cy="795338"/>
          </a:xfrm>
          <a:prstGeom prst="rect">
            <a:avLst/>
          </a:prstGeom>
          <a:solidFill>
            <a:srgbClr val="C0C0C0"/>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79211" name="Rectangle 11"/>
          <p:cNvSpPr>
            <a:spLocks noChangeArrowheads="1"/>
          </p:cNvSpPr>
          <p:nvPr/>
        </p:nvSpPr>
        <p:spPr bwMode="auto">
          <a:xfrm>
            <a:off x="4511676" y="2630488"/>
            <a:ext cx="576263" cy="431800"/>
          </a:xfrm>
          <a:prstGeom prst="rect">
            <a:avLst/>
          </a:prstGeom>
          <a:solidFill>
            <a:srgbClr val="C0C0C0"/>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79212" name="Text Box 12"/>
          <p:cNvSpPr txBox="1">
            <a:spLocks noChangeArrowheads="1"/>
          </p:cNvSpPr>
          <p:nvPr/>
        </p:nvSpPr>
        <p:spPr bwMode="auto">
          <a:xfrm>
            <a:off x="2895600" y="1765301"/>
            <a:ext cx="2139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dirty="0"/>
              <a:t>1       2      3       4 </a:t>
            </a:r>
          </a:p>
        </p:txBody>
      </p:sp>
      <p:sp>
        <p:nvSpPr>
          <p:cNvPr id="179213" name="Text Box 13"/>
          <p:cNvSpPr txBox="1">
            <a:spLocks noChangeArrowheads="1"/>
          </p:cNvSpPr>
          <p:nvPr/>
        </p:nvSpPr>
        <p:spPr bwMode="auto">
          <a:xfrm>
            <a:off x="2795588" y="3206751"/>
            <a:ext cx="22209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a:t>Yüksüz mezo döngü</a:t>
            </a:r>
          </a:p>
        </p:txBody>
      </p:sp>
      <p:sp>
        <p:nvSpPr>
          <p:cNvPr id="179214" name="Rectangle 14"/>
          <p:cNvSpPr>
            <a:spLocks noChangeArrowheads="1"/>
          </p:cNvSpPr>
          <p:nvPr/>
        </p:nvSpPr>
        <p:spPr bwMode="auto">
          <a:xfrm>
            <a:off x="2782888" y="5006975"/>
            <a:ext cx="576262" cy="215900"/>
          </a:xfrm>
          <a:prstGeom prst="rect">
            <a:avLst/>
          </a:prstGeom>
          <a:solidFill>
            <a:srgbClr val="C0C0C0"/>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79215" name="Rectangle 15"/>
          <p:cNvSpPr>
            <a:spLocks noChangeArrowheads="1"/>
          </p:cNvSpPr>
          <p:nvPr/>
        </p:nvSpPr>
        <p:spPr bwMode="auto">
          <a:xfrm>
            <a:off x="3359151" y="4581525"/>
            <a:ext cx="576263" cy="641350"/>
          </a:xfrm>
          <a:prstGeom prst="rect">
            <a:avLst/>
          </a:prstGeom>
          <a:solidFill>
            <a:srgbClr val="C0C0C0"/>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79216" name="Rectangle 16"/>
          <p:cNvSpPr>
            <a:spLocks noChangeArrowheads="1"/>
          </p:cNvSpPr>
          <p:nvPr/>
        </p:nvSpPr>
        <p:spPr bwMode="auto">
          <a:xfrm>
            <a:off x="3935413" y="5013326"/>
            <a:ext cx="576262" cy="212725"/>
          </a:xfrm>
          <a:prstGeom prst="rect">
            <a:avLst/>
          </a:prstGeom>
          <a:solidFill>
            <a:srgbClr val="C0C0C0"/>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79217" name="Rectangle 17"/>
          <p:cNvSpPr>
            <a:spLocks noChangeArrowheads="1"/>
          </p:cNvSpPr>
          <p:nvPr/>
        </p:nvSpPr>
        <p:spPr bwMode="auto">
          <a:xfrm>
            <a:off x="4511676" y="4581525"/>
            <a:ext cx="576263" cy="641350"/>
          </a:xfrm>
          <a:prstGeom prst="rect">
            <a:avLst/>
          </a:prstGeom>
          <a:solidFill>
            <a:srgbClr val="C0C0C0"/>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79218" name="Text Box 18"/>
          <p:cNvSpPr txBox="1">
            <a:spLocks noChangeArrowheads="1"/>
          </p:cNvSpPr>
          <p:nvPr/>
        </p:nvSpPr>
        <p:spPr bwMode="auto">
          <a:xfrm>
            <a:off x="2895600" y="3925888"/>
            <a:ext cx="2139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a:t>1       2      3       4 </a:t>
            </a:r>
          </a:p>
        </p:txBody>
      </p:sp>
      <p:sp>
        <p:nvSpPr>
          <p:cNvPr id="179219" name="Text Box 19"/>
          <p:cNvSpPr txBox="1">
            <a:spLocks noChangeArrowheads="1"/>
          </p:cNvSpPr>
          <p:nvPr/>
        </p:nvSpPr>
        <p:spPr bwMode="auto">
          <a:xfrm>
            <a:off x="2795588" y="5367338"/>
            <a:ext cx="26844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a:t>İki zirveli rejenerasyon</a:t>
            </a:r>
          </a:p>
          <a:p>
            <a:pPr eaLnBrk="1" fontAlgn="base" hangingPunct="1">
              <a:spcBef>
                <a:spcPct val="0"/>
              </a:spcBef>
              <a:spcAft>
                <a:spcPct val="0"/>
              </a:spcAft>
            </a:pPr>
            <a:r>
              <a:rPr lang="tr-TR"/>
              <a:t>4. Hafta yüksek şiddet</a:t>
            </a:r>
          </a:p>
        </p:txBody>
      </p:sp>
      <p:sp>
        <p:nvSpPr>
          <p:cNvPr id="179220" name="Rectangle 20"/>
          <p:cNvSpPr>
            <a:spLocks noChangeArrowheads="1"/>
          </p:cNvSpPr>
          <p:nvPr/>
        </p:nvSpPr>
        <p:spPr bwMode="auto">
          <a:xfrm>
            <a:off x="6888163" y="2854325"/>
            <a:ext cx="576262" cy="215900"/>
          </a:xfrm>
          <a:prstGeom prst="rect">
            <a:avLst/>
          </a:prstGeom>
          <a:solidFill>
            <a:srgbClr val="C0C0C0"/>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79221" name="Rectangle 21"/>
          <p:cNvSpPr>
            <a:spLocks noChangeArrowheads="1"/>
          </p:cNvSpPr>
          <p:nvPr/>
        </p:nvSpPr>
        <p:spPr bwMode="auto">
          <a:xfrm>
            <a:off x="7464426" y="2638425"/>
            <a:ext cx="576263" cy="431800"/>
          </a:xfrm>
          <a:prstGeom prst="rect">
            <a:avLst/>
          </a:prstGeom>
          <a:solidFill>
            <a:srgbClr val="C0C0C0"/>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79222" name="Rectangle 22"/>
          <p:cNvSpPr>
            <a:spLocks noChangeArrowheads="1"/>
          </p:cNvSpPr>
          <p:nvPr/>
        </p:nvSpPr>
        <p:spPr bwMode="auto">
          <a:xfrm>
            <a:off x="8040688" y="2492376"/>
            <a:ext cx="576262" cy="581025"/>
          </a:xfrm>
          <a:prstGeom prst="rect">
            <a:avLst/>
          </a:prstGeom>
          <a:solidFill>
            <a:srgbClr val="C0C0C0"/>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79223" name="Rectangle 23"/>
          <p:cNvSpPr>
            <a:spLocks noChangeArrowheads="1"/>
          </p:cNvSpPr>
          <p:nvPr/>
        </p:nvSpPr>
        <p:spPr bwMode="auto">
          <a:xfrm>
            <a:off x="8616951" y="2420939"/>
            <a:ext cx="576263" cy="649287"/>
          </a:xfrm>
          <a:prstGeom prst="rect">
            <a:avLst/>
          </a:prstGeom>
          <a:solidFill>
            <a:srgbClr val="C0C0C0"/>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79224" name="Text Box 24"/>
          <p:cNvSpPr txBox="1">
            <a:spLocks noChangeArrowheads="1"/>
          </p:cNvSpPr>
          <p:nvPr/>
        </p:nvSpPr>
        <p:spPr bwMode="auto">
          <a:xfrm>
            <a:off x="7000875" y="1773238"/>
            <a:ext cx="2139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a:t>1       2      3       4 </a:t>
            </a:r>
          </a:p>
        </p:txBody>
      </p:sp>
      <p:sp>
        <p:nvSpPr>
          <p:cNvPr id="179225" name="Text Box 25"/>
          <p:cNvSpPr txBox="1">
            <a:spLocks noChangeArrowheads="1"/>
          </p:cNvSpPr>
          <p:nvPr/>
        </p:nvSpPr>
        <p:spPr bwMode="auto">
          <a:xfrm>
            <a:off x="6311901" y="3214688"/>
            <a:ext cx="35210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a:t>Hazırlık döneminde yükün artışı</a:t>
            </a:r>
          </a:p>
        </p:txBody>
      </p:sp>
      <p:sp>
        <p:nvSpPr>
          <p:cNvPr id="179226" name="Rectangle 26"/>
          <p:cNvSpPr>
            <a:spLocks noChangeArrowheads="1"/>
          </p:cNvSpPr>
          <p:nvPr/>
        </p:nvSpPr>
        <p:spPr bwMode="auto">
          <a:xfrm>
            <a:off x="6888163" y="4797425"/>
            <a:ext cx="576262" cy="433388"/>
          </a:xfrm>
          <a:prstGeom prst="rect">
            <a:avLst/>
          </a:prstGeom>
          <a:solidFill>
            <a:srgbClr val="C0C0C0"/>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79227" name="Rectangle 27"/>
          <p:cNvSpPr>
            <a:spLocks noChangeArrowheads="1"/>
          </p:cNvSpPr>
          <p:nvPr/>
        </p:nvSpPr>
        <p:spPr bwMode="auto">
          <a:xfrm>
            <a:off x="7464426" y="4508501"/>
            <a:ext cx="576263" cy="722313"/>
          </a:xfrm>
          <a:prstGeom prst="rect">
            <a:avLst/>
          </a:prstGeom>
          <a:solidFill>
            <a:srgbClr val="C0C0C0"/>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79228" name="Rectangle 28"/>
          <p:cNvSpPr>
            <a:spLocks noChangeArrowheads="1"/>
          </p:cNvSpPr>
          <p:nvPr/>
        </p:nvSpPr>
        <p:spPr bwMode="auto">
          <a:xfrm>
            <a:off x="8040688" y="4508500"/>
            <a:ext cx="576262" cy="725488"/>
          </a:xfrm>
          <a:prstGeom prst="rect">
            <a:avLst/>
          </a:prstGeom>
          <a:solidFill>
            <a:srgbClr val="C0C0C0"/>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79229" name="Rectangle 29"/>
          <p:cNvSpPr>
            <a:spLocks noChangeArrowheads="1"/>
          </p:cNvSpPr>
          <p:nvPr/>
        </p:nvSpPr>
        <p:spPr bwMode="auto">
          <a:xfrm>
            <a:off x="8616951" y="4941889"/>
            <a:ext cx="576263" cy="288925"/>
          </a:xfrm>
          <a:prstGeom prst="rect">
            <a:avLst/>
          </a:prstGeom>
          <a:solidFill>
            <a:srgbClr val="C0C0C0"/>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79230" name="Text Box 30"/>
          <p:cNvSpPr txBox="1">
            <a:spLocks noChangeArrowheads="1"/>
          </p:cNvSpPr>
          <p:nvPr/>
        </p:nvSpPr>
        <p:spPr bwMode="auto">
          <a:xfrm>
            <a:off x="7000875" y="3933826"/>
            <a:ext cx="2139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a:t>1       2      3       4 </a:t>
            </a:r>
          </a:p>
        </p:txBody>
      </p:sp>
      <p:sp>
        <p:nvSpPr>
          <p:cNvPr id="179231" name="Text Box 31"/>
          <p:cNvSpPr txBox="1">
            <a:spLocks noChangeArrowheads="1"/>
          </p:cNvSpPr>
          <p:nvPr/>
        </p:nvSpPr>
        <p:spPr bwMode="auto">
          <a:xfrm>
            <a:off x="6900863" y="5375275"/>
            <a:ext cx="34337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a:t>İki zirveli rejenerasyon</a:t>
            </a:r>
          </a:p>
          <a:p>
            <a:pPr eaLnBrk="1" fontAlgn="base" hangingPunct="1">
              <a:spcBef>
                <a:spcPct val="0"/>
              </a:spcBef>
              <a:spcAft>
                <a:spcPct val="0"/>
              </a:spcAft>
            </a:pPr>
            <a:r>
              <a:rPr lang="tr-TR"/>
              <a:t>Mezo döngü sonunda müsabaka</a:t>
            </a:r>
          </a:p>
        </p:txBody>
      </p:sp>
    </p:spTree>
    <p:extLst>
      <p:ext uri="{BB962C8B-B14F-4D97-AF65-F5344CB8AC3E}">
        <p14:creationId xmlns:p14="http://schemas.microsoft.com/office/powerpoint/2010/main" val="2950812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79205"/>
                                        </p:tgtEl>
                                        <p:attrNameLst>
                                          <p:attrName>style.visibility</p:attrName>
                                        </p:attrNameLst>
                                      </p:cBhvr>
                                      <p:to>
                                        <p:strVal val="visible"/>
                                      </p:to>
                                    </p:set>
                                    <p:animEffect transition="in" filter="box(in)">
                                      <p:cBhvr>
                                        <p:cTn id="7" dur="500"/>
                                        <p:tgtEl>
                                          <p:spTgt spid="179205"/>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179208"/>
                                        </p:tgtEl>
                                        <p:attrNameLst>
                                          <p:attrName>style.visibility</p:attrName>
                                        </p:attrNameLst>
                                      </p:cBhvr>
                                      <p:to>
                                        <p:strVal val="visible"/>
                                      </p:to>
                                    </p:set>
                                    <p:animEffect transition="in" filter="box(in)">
                                      <p:cBhvr>
                                        <p:cTn id="11" dur="500"/>
                                        <p:tgtEl>
                                          <p:spTgt spid="179208"/>
                                        </p:tgtEl>
                                      </p:cBhvr>
                                    </p:animEffect>
                                  </p:childTnLst>
                                </p:cTn>
                              </p:par>
                            </p:childTnLst>
                          </p:cTn>
                        </p:par>
                        <p:par>
                          <p:cTn id="12" fill="hold" nodeType="afterGroup">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179209"/>
                                        </p:tgtEl>
                                        <p:attrNameLst>
                                          <p:attrName>style.visibility</p:attrName>
                                        </p:attrNameLst>
                                      </p:cBhvr>
                                      <p:to>
                                        <p:strVal val="visible"/>
                                      </p:to>
                                    </p:set>
                                    <p:animEffect transition="in" filter="box(in)">
                                      <p:cBhvr>
                                        <p:cTn id="15" dur="500"/>
                                        <p:tgtEl>
                                          <p:spTgt spid="179209"/>
                                        </p:tgtEl>
                                      </p:cBhvr>
                                    </p:animEffect>
                                  </p:childTnLst>
                                </p:cTn>
                              </p:par>
                            </p:childTnLst>
                          </p:cTn>
                        </p:par>
                        <p:par>
                          <p:cTn id="16" fill="hold" nodeType="afterGroup">
                            <p:stCondLst>
                              <p:cond delay="1500"/>
                            </p:stCondLst>
                            <p:childTnLst>
                              <p:par>
                                <p:cTn id="17" presetID="4" presetClass="entr" presetSubtype="16" fill="hold" grpId="0" nodeType="afterEffect">
                                  <p:stCondLst>
                                    <p:cond delay="0"/>
                                  </p:stCondLst>
                                  <p:childTnLst>
                                    <p:set>
                                      <p:cBhvr>
                                        <p:cTn id="18" dur="1" fill="hold">
                                          <p:stCondLst>
                                            <p:cond delay="0"/>
                                          </p:stCondLst>
                                        </p:cTn>
                                        <p:tgtEl>
                                          <p:spTgt spid="179210"/>
                                        </p:tgtEl>
                                        <p:attrNameLst>
                                          <p:attrName>style.visibility</p:attrName>
                                        </p:attrNameLst>
                                      </p:cBhvr>
                                      <p:to>
                                        <p:strVal val="visible"/>
                                      </p:to>
                                    </p:set>
                                    <p:animEffect transition="in" filter="box(in)">
                                      <p:cBhvr>
                                        <p:cTn id="19" dur="500"/>
                                        <p:tgtEl>
                                          <p:spTgt spid="179210"/>
                                        </p:tgtEl>
                                      </p:cBhvr>
                                    </p:animEffect>
                                  </p:childTnLst>
                                </p:cTn>
                              </p:par>
                            </p:childTnLst>
                          </p:cTn>
                        </p:par>
                        <p:par>
                          <p:cTn id="20" fill="hold" nodeType="afterGroup">
                            <p:stCondLst>
                              <p:cond delay="2000"/>
                            </p:stCondLst>
                            <p:childTnLst>
                              <p:par>
                                <p:cTn id="21" presetID="4" presetClass="entr" presetSubtype="16" fill="hold" grpId="0" nodeType="afterEffect">
                                  <p:stCondLst>
                                    <p:cond delay="0"/>
                                  </p:stCondLst>
                                  <p:childTnLst>
                                    <p:set>
                                      <p:cBhvr>
                                        <p:cTn id="22" dur="1" fill="hold">
                                          <p:stCondLst>
                                            <p:cond delay="0"/>
                                          </p:stCondLst>
                                        </p:cTn>
                                        <p:tgtEl>
                                          <p:spTgt spid="179211"/>
                                        </p:tgtEl>
                                        <p:attrNameLst>
                                          <p:attrName>style.visibility</p:attrName>
                                        </p:attrNameLst>
                                      </p:cBhvr>
                                      <p:to>
                                        <p:strVal val="visible"/>
                                      </p:to>
                                    </p:set>
                                    <p:animEffect transition="in" filter="box(in)">
                                      <p:cBhvr>
                                        <p:cTn id="23" dur="500"/>
                                        <p:tgtEl>
                                          <p:spTgt spid="179211"/>
                                        </p:tgtEl>
                                      </p:cBhvr>
                                    </p:animEffect>
                                  </p:childTnLst>
                                </p:cTn>
                              </p:par>
                            </p:childTnLst>
                          </p:cTn>
                        </p:par>
                        <p:par>
                          <p:cTn id="24" fill="hold" nodeType="afterGroup">
                            <p:stCondLst>
                              <p:cond delay="2500"/>
                            </p:stCondLst>
                            <p:childTnLst>
                              <p:par>
                                <p:cTn id="25" presetID="4" presetClass="entr" presetSubtype="16" fill="hold" grpId="0" nodeType="afterEffect">
                                  <p:stCondLst>
                                    <p:cond delay="0"/>
                                  </p:stCondLst>
                                  <p:childTnLst>
                                    <p:set>
                                      <p:cBhvr>
                                        <p:cTn id="26" dur="1" fill="hold">
                                          <p:stCondLst>
                                            <p:cond delay="0"/>
                                          </p:stCondLst>
                                        </p:cTn>
                                        <p:tgtEl>
                                          <p:spTgt spid="179212"/>
                                        </p:tgtEl>
                                        <p:attrNameLst>
                                          <p:attrName>style.visibility</p:attrName>
                                        </p:attrNameLst>
                                      </p:cBhvr>
                                      <p:to>
                                        <p:strVal val="visible"/>
                                      </p:to>
                                    </p:set>
                                    <p:animEffect transition="in" filter="box(in)">
                                      <p:cBhvr>
                                        <p:cTn id="27" dur="500"/>
                                        <p:tgtEl>
                                          <p:spTgt spid="179212"/>
                                        </p:tgtEl>
                                      </p:cBhvr>
                                    </p:animEffect>
                                  </p:childTnLst>
                                </p:cTn>
                              </p:par>
                            </p:childTnLst>
                          </p:cTn>
                        </p:par>
                        <p:par>
                          <p:cTn id="28" fill="hold" nodeType="afterGroup">
                            <p:stCondLst>
                              <p:cond delay="3000"/>
                            </p:stCondLst>
                            <p:childTnLst>
                              <p:par>
                                <p:cTn id="29" presetID="4" presetClass="entr" presetSubtype="16" fill="hold" grpId="0" nodeType="afterEffect">
                                  <p:stCondLst>
                                    <p:cond delay="0"/>
                                  </p:stCondLst>
                                  <p:childTnLst>
                                    <p:set>
                                      <p:cBhvr>
                                        <p:cTn id="30" dur="1" fill="hold">
                                          <p:stCondLst>
                                            <p:cond delay="0"/>
                                          </p:stCondLst>
                                        </p:cTn>
                                        <p:tgtEl>
                                          <p:spTgt spid="179213"/>
                                        </p:tgtEl>
                                        <p:attrNameLst>
                                          <p:attrName>style.visibility</p:attrName>
                                        </p:attrNameLst>
                                      </p:cBhvr>
                                      <p:to>
                                        <p:strVal val="visible"/>
                                      </p:to>
                                    </p:set>
                                    <p:animEffect transition="in" filter="box(in)">
                                      <p:cBhvr>
                                        <p:cTn id="31" dur="500"/>
                                        <p:tgtEl>
                                          <p:spTgt spid="179213"/>
                                        </p:tgtEl>
                                      </p:cBhvr>
                                    </p:animEffect>
                                  </p:childTnLst>
                                </p:cTn>
                              </p:par>
                            </p:childTnLst>
                          </p:cTn>
                        </p:par>
                        <p:par>
                          <p:cTn id="32" fill="hold" nodeType="afterGroup">
                            <p:stCondLst>
                              <p:cond delay="3500"/>
                            </p:stCondLst>
                            <p:childTnLst>
                              <p:par>
                                <p:cTn id="33" presetID="4" presetClass="entr" presetSubtype="16" fill="hold" grpId="0" nodeType="afterEffect">
                                  <p:stCondLst>
                                    <p:cond delay="0"/>
                                  </p:stCondLst>
                                  <p:childTnLst>
                                    <p:set>
                                      <p:cBhvr>
                                        <p:cTn id="34" dur="1" fill="hold">
                                          <p:stCondLst>
                                            <p:cond delay="0"/>
                                          </p:stCondLst>
                                        </p:cTn>
                                        <p:tgtEl>
                                          <p:spTgt spid="179214"/>
                                        </p:tgtEl>
                                        <p:attrNameLst>
                                          <p:attrName>style.visibility</p:attrName>
                                        </p:attrNameLst>
                                      </p:cBhvr>
                                      <p:to>
                                        <p:strVal val="visible"/>
                                      </p:to>
                                    </p:set>
                                    <p:animEffect transition="in" filter="box(in)">
                                      <p:cBhvr>
                                        <p:cTn id="35" dur="500"/>
                                        <p:tgtEl>
                                          <p:spTgt spid="179214"/>
                                        </p:tgtEl>
                                      </p:cBhvr>
                                    </p:animEffect>
                                  </p:childTnLst>
                                </p:cTn>
                              </p:par>
                            </p:childTnLst>
                          </p:cTn>
                        </p:par>
                        <p:par>
                          <p:cTn id="36" fill="hold" nodeType="afterGroup">
                            <p:stCondLst>
                              <p:cond delay="4000"/>
                            </p:stCondLst>
                            <p:childTnLst>
                              <p:par>
                                <p:cTn id="37" presetID="4" presetClass="entr" presetSubtype="16" fill="hold" grpId="0" nodeType="afterEffect">
                                  <p:stCondLst>
                                    <p:cond delay="0"/>
                                  </p:stCondLst>
                                  <p:childTnLst>
                                    <p:set>
                                      <p:cBhvr>
                                        <p:cTn id="38" dur="1" fill="hold">
                                          <p:stCondLst>
                                            <p:cond delay="0"/>
                                          </p:stCondLst>
                                        </p:cTn>
                                        <p:tgtEl>
                                          <p:spTgt spid="179215"/>
                                        </p:tgtEl>
                                        <p:attrNameLst>
                                          <p:attrName>style.visibility</p:attrName>
                                        </p:attrNameLst>
                                      </p:cBhvr>
                                      <p:to>
                                        <p:strVal val="visible"/>
                                      </p:to>
                                    </p:set>
                                    <p:animEffect transition="in" filter="box(in)">
                                      <p:cBhvr>
                                        <p:cTn id="39" dur="500"/>
                                        <p:tgtEl>
                                          <p:spTgt spid="179215"/>
                                        </p:tgtEl>
                                      </p:cBhvr>
                                    </p:animEffect>
                                  </p:childTnLst>
                                </p:cTn>
                              </p:par>
                            </p:childTnLst>
                          </p:cTn>
                        </p:par>
                        <p:par>
                          <p:cTn id="40" fill="hold" nodeType="afterGroup">
                            <p:stCondLst>
                              <p:cond delay="4500"/>
                            </p:stCondLst>
                            <p:childTnLst>
                              <p:par>
                                <p:cTn id="41" presetID="4" presetClass="entr" presetSubtype="16" fill="hold" grpId="0" nodeType="afterEffect">
                                  <p:stCondLst>
                                    <p:cond delay="0"/>
                                  </p:stCondLst>
                                  <p:childTnLst>
                                    <p:set>
                                      <p:cBhvr>
                                        <p:cTn id="42" dur="1" fill="hold">
                                          <p:stCondLst>
                                            <p:cond delay="0"/>
                                          </p:stCondLst>
                                        </p:cTn>
                                        <p:tgtEl>
                                          <p:spTgt spid="179216"/>
                                        </p:tgtEl>
                                        <p:attrNameLst>
                                          <p:attrName>style.visibility</p:attrName>
                                        </p:attrNameLst>
                                      </p:cBhvr>
                                      <p:to>
                                        <p:strVal val="visible"/>
                                      </p:to>
                                    </p:set>
                                    <p:animEffect transition="in" filter="box(in)">
                                      <p:cBhvr>
                                        <p:cTn id="43" dur="500"/>
                                        <p:tgtEl>
                                          <p:spTgt spid="179216"/>
                                        </p:tgtEl>
                                      </p:cBhvr>
                                    </p:animEffect>
                                  </p:childTnLst>
                                </p:cTn>
                              </p:par>
                            </p:childTnLst>
                          </p:cTn>
                        </p:par>
                        <p:par>
                          <p:cTn id="44" fill="hold" nodeType="afterGroup">
                            <p:stCondLst>
                              <p:cond delay="5000"/>
                            </p:stCondLst>
                            <p:childTnLst>
                              <p:par>
                                <p:cTn id="45" presetID="4" presetClass="entr" presetSubtype="16" fill="hold" grpId="0" nodeType="afterEffect">
                                  <p:stCondLst>
                                    <p:cond delay="0"/>
                                  </p:stCondLst>
                                  <p:childTnLst>
                                    <p:set>
                                      <p:cBhvr>
                                        <p:cTn id="46" dur="1" fill="hold">
                                          <p:stCondLst>
                                            <p:cond delay="0"/>
                                          </p:stCondLst>
                                        </p:cTn>
                                        <p:tgtEl>
                                          <p:spTgt spid="179217"/>
                                        </p:tgtEl>
                                        <p:attrNameLst>
                                          <p:attrName>style.visibility</p:attrName>
                                        </p:attrNameLst>
                                      </p:cBhvr>
                                      <p:to>
                                        <p:strVal val="visible"/>
                                      </p:to>
                                    </p:set>
                                    <p:animEffect transition="in" filter="box(in)">
                                      <p:cBhvr>
                                        <p:cTn id="47" dur="500"/>
                                        <p:tgtEl>
                                          <p:spTgt spid="179217"/>
                                        </p:tgtEl>
                                      </p:cBhvr>
                                    </p:animEffect>
                                  </p:childTnLst>
                                </p:cTn>
                              </p:par>
                            </p:childTnLst>
                          </p:cTn>
                        </p:par>
                        <p:par>
                          <p:cTn id="48" fill="hold" nodeType="afterGroup">
                            <p:stCondLst>
                              <p:cond delay="5500"/>
                            </p:stCondLst>
                            <p:childTnLst>
                              <p:par>
                                <p:cTn id="49" presetID="4" presetClass="entr" presetSubtype="16" fill="hold" grpId="0" nodeType="afterEffect">
                                  <p:stCondLst>
                                    <p:cond delay="0"/>
                                  </p:stCondLst>
                                  <p:childTnLst>
                                    <p:set>
                                      <p:cBhvr>
                                        <p:cTn id="50" dur="1" fill="hold">
                                          <p:stCondLst>
                                            <p:cond delay="0"/>
                                          </p:stCondLst>
                                        </p:cTn>
                                        <p:tgtEl>
                                          <p:spTgt spid="179218"/>
                                        </p:tgtEl>
                                        <p:attrNameLst>
                                          <p:attrName>style.visibility</p:attrName>
                                        </p:attrNameLst>
                                      </p:cBhvr>
                                      <p:to>
                                        <p:strVal val="visible"/>
                                      </p:to>
                                    </p:set>
                                    <p:animEffect transition="in" filter="box(in)">
                                      <p:cBhvr>
                                        <p:cTn id="51" dur="500"/>
                                        <p:tgtEl>
                                          <p:spTgt spid="179218"/>
                                        </p:tgtEl>
                                      </p:cBhvr>
                                    </p:animEffect>
                                  </p:childTnLst>
                                </p:cTn>
                              </p:par>
                            </p:childTnLst>
                          </p:cTn>
                        </p:par>
                        <p:par>
                          <p:cTn id="52" fill="hold" nodeType="afterGroup">
                            <p:stCondLst>
                              <p:cond delay="6000"/>
                            </p:stCondLst>
                            <p:childTnLst>
                              <p:par>
                                <p:cTn id="53" presetID="4" presetClass="entr" presetSubtype="16" fill="hold" grpId="0" nodeType="afterEffect">
                                  <p:stCondLst>
                                    <p:cond delay="0"/>
                                  </p:stCondLst>
                                  <p:childTnLst>
                                    <p:set>
                                      <p:cBhvr>
                                        <p:cTn id="54" dur="1" fill="hold">
                                          <p:stCondLst>
                                            <p:cond delay="0"/>
                                          </p:stCondLst>
                                        </p:cTn>
                                        <p:tgtEl>
                                          <p:spTgt spid="179219"/>
                                        </p:tgtEl>
                                        <p:attrNameLst>
                                          <p:attrName>style.visibility</p:attrName>
                                        </p:attrNameLst>
                                      </p:cBhvr>
                                      <p:to>
                                        <p:strVal val="visible"/>
                                      </p:to>
                                    </p:set>
                                    <p:animEffect transition="in" filter="box(in)">
                                      <p:cBhvr>
                                        <p:cTn id="55" dur="500"/>
                                        <p:tgtEl>
                                          <p:spTgt spid="179219"/>
                                        </p:tgtEl>
                                      </p:cBhvr>
                                    </p:animEffect>
                                  </p:childTnLst>
                                </p:cTn>
                              </p:par>
                            </p:childTnLst>
                          </p:cTn>
                        </p:par>
                        <p:par>
                          <p:cTn id="56" fill="hold" nodeType="afterGroup">
                            <p:stCondLst>
                              <p:cond delay="6500"/>
                            </p:stCondLst>
                            <p:childTnLst>
                              <p:par>
                                <p:cTn id="57" presetID="4" presetClass="entr" presetSubtype="16" fill="hold" grpId="0" nodeType="afterEffect">
                                  <p:stCondLst>
                                    <p:cond delay="0"/>
                                  </p:stCondLst>
                                  <p:childTnLst>
                                    <p:set>
                                      <p:cBhvr>
                                        <p:cTn id="58" dur="1" fill="hold">
                                          <p:stCondLst>
                                            <p:cond delay="0"/>
                                          </p:stCondLst>
                                        </p:cTn>
                                        <p:tgtEl>
                                          <p:spTgt spid="179220"/>
                                        </p:tgtEl>
                                        <p:attrNameLst>
                                          <p:attrName>style.visibility</p:attrName>
                                        </p:attrNameLst>
                                      </p:cBhvr>
                                      <p:to>
                                        <p:strVal val="visible"/>
                                      </p:to>
                                    </p:set>
                                    <p:animEffect transition="in" filter="box(in)">
                                      <p:cBhvr>
                                        <p:cTn id="59" dur="500"/>
                                        <p:tgtEl>
                                          <p:spTgt spid="179220"/>
                                        </p:tgtEl>
                                      </p:cBhvr>
                                    </p:animEffect>
                                  </p:childTnLst>
                                </p:cTn>
                              </p:par>
                            </p:childTnLst>
                          </p:cTn>
                        </p:par>
                        <p:par>
                          <p:cTn id="60" fill="hold" nodeType="afterGroup">
                            <p:stCondLst>
                              <p:cond delay="7000"/>
                            </p:stCondLst>
                            <p:childTnLst>
                              <p:par>
                                <p:cTn id="61" presetID="4" presetClass="entr" presetSubtype="16" fill="hold" grpId="0" nodeType="afterEffect">
                                  <p:stCondLst>
                                    <p:cond delay="0"/>
                                  </p:stCondLst>
                                  <p:childTnLst>
                                    <p:set>
                                      <p:cBhvr>
                                        <p:cTn id="62" dur="1" fill="hold">
                                          <p:stCondLst>
                                            <p:cond delay="0"/>
                                          </p:stCondLst>
                                        </p:cTn>
                                        <p:tgtEl>
                                          <p:spTgt spid="179221"/>
                                        </p:tgtEl>
                                        <p:attrNameLst>
                                          <p:attrName>style.visibility</p:attrName>
                                        </p:attrNameLst>
                                      </p:cBhvr>
                                      <p:to>
                                        <p:strVal val="visible"/>
                                      </p:to>
                                    </p:set>
                                    <p:animEffect transition="in" filter="box(in)">
                                      <p:cBhvr>
                                        <p:cTn id="63" dur="500"/>
                                        <p:tgtEl>
                                          <p:spTgt spid="179221"/>
                                        </p:tgtEl>
                                      </p:cBhvr>
                                    </p:animEffect>
                                  </p:childTnLst>
                                </p:cTn>
                              </p:par>
                            </p:childTnLst>
                          </p:cTn>
                        </p:par>
                        <p:par>
                          <p:cTn id="64" fill="hold" nodeType="afterGroup">
                            <p:stCondLst>
                              <p:cond delay="7500"/>
                            </p:stCondLst>
                            <p:childTnLst>
                              <p:par>
                                <p:cTn id="65" presetID="4" presetClass="entr" presetSubtype="16" fill="hold" grpId="0" nodeType="afterEffect">
                                  <p:stCondLst>
                                    <p:cond delay="0"/>
                                  </p:stCondLst>
                                  <p:childTnLst>
                                    <p:set>
                                      <p:cBhvr>
                                        <p:cTn id="66" dur="1" fill="hold">
                                          <p:stCondLst>
                                            <p:cond delay="0"/>
                                          </p:stCondLst>
                                        </p:cTn>
                                        <p:tgtEl>
                                          <p:spTgt spid="179222"/>
                                        </p:tgtEl>
                                        <p:attrNameLst>
                                          <p:attrName>style.visibility</p:attrName>
                                        </p:attrNameLst>
                                      </p:cBhvr>
                                      <p:to>
                                        <p:strVal val="visible"/>
                                      </p:to>
                                    </p:set>
                                    <p:animEffect transition="in" filter="box(in)">
                                      <p:cBhvr>
                                        <p:cTn id="67" dur="500"/>
                                        <p:tgtEl>
                                          <p:spTgt spid="179222"/>
                                        </p:tgtEl>
                                      </p:cBhvr>
                                    </p:animEffect>
                                  </p:childTnLst>
                                </p:cTn>
                              </p:par>
                            </p:childTnLst>
                          </p:cTn>
                        </p:par>
                        <p:par>
                          <p:cTn id="68" fill="hold" nodeType="afterGroup">
                            <p:stCondLst>
                              <p:cond delay="8000"/>
                            </p:stCondLst>
                            <p:childTnLst>
                              <p:par>
                                <p:cTn id="69" presetID="4" presetClass="entr" presetSubtype="16" fill="hold" grpId="0" nodeType="afterEffect">
                                  <p:stCondLst>
                                    <p:cond delay="0"/>
                                  </p:stCondLst>
                                  <p:childTnLst>
                                    <p:set>
                                      <p:cBhvr>
                                        <p:cTn id="70" dur="1" fill="hold">
                                          <p:stCondLst>
                                            <p:cond delay="0"/>
                                          </p:stCondLst>
                                        </p:cTn>
                                        <p:tgtEl>
                                          <p:spTgt spid="179223"/>
                                        </p:tgtEl>
                                        <p:attrNameLst>
                                          <p:attrName>style.visibility</p:attrName>
                                        </p:attrNameLst>
                                      </p:cBhvr>
                                      <p:to>
                                        <p:strVal val="visible"/>
                                      </p:to>
                                    </p:set>
                                    <p:animEffect transition="in" filter="box(in)">
                                      <p:cBhvr>
                                        <p:cTn id="71" dur="500"/>
                                        <p:tgtEl>
                                          <p:spTgt spid="179223"/>
                                        </p:tgtEl>
                                      </p:cBhvr>
                                    </p:animEffect>
                                  </p:childTnLst>
                                </p:cTn>
                              </p:par>
                            </p:childTnLst>
                          </p:cTn>
                        </p:par>
                        <p:par>
                          <p:cTn id="72" fill="hold" nodeType="afterGroup">
                            <p:stCondLst>
                              <p:cond delay="8500"/>
                            </p:stCondLst>
                            <p:childTnLst>
                              <p:par>
                                <p:cTn id="73" presetID="4" presetClass="entr" presetSubtype="16" fill="hold" grpId="0" nodeType="afterEffect">
                                  <p:stCondLst>
                                    <p:cond delay="0"/>
                                  </p:stCondLst>
                                  <p:childTnLst>
                                    <p:set>
                                      <p:cBhvr>
                                        <p:cTn id="74" dur="1" fill="hold">
                                          <p:stCondLst>
                                            <p:cond delay="0"/>
                                          </p:stCondLst>
                                        </p:cTn>
                                        <p:tgtEl>
                                          <p:spTgt spid="179224"/>
                                        </p:tgtEl>
                                        <p:attrNameLst>
                                          <p:attrName>style.visibility</p:attrName>
                                        </p:attrNameLst>
                                      </p:cBhvr>
                                      <p:to>
                                        <p:strVal val="visible"/>
                                      </p:to>
                                    </p:set>
                                    <p:animEffect transition="in" filter="box(in)">
                                      <p:cBhvr>
                                        <p:cTn id="75" dur="500"/>
                                        <p:tgtEl>
                                          <p:spTgt spid="179224"/>
                                        </p:tgtEl>
                                      </p:cBhvr>
                                    </p:animEffect>
                                  </p:childTnLst>
                                </p:cTn>
                              </p:par>
                            </p:childTnLst>
                          </p:cTn>
                        </p:par>
                        <p:par>
                          <p:cTn id="76" fill="hold" nodeType="afterGroup">
                            <p:stCondLst>
                              <p:cond delay="9000"/>
                            </p:stCondLst>
                            <p:childTnLst>
                              <p:par>
                                <p:cTn id="77" presetID="4" presetClass="entr" presetSubtype="16" fill="hold" grpId="0" nodeType="afterEffect">
                                  <p:stCondLst>
                                    <p:cond delay="0"/>
                                  </p:stCondLst>
                                  <p:childTnLst>
                                    <p:set>
                                      <p:cBhvr>
                                        <p:cTn id="78" dur="1" fill="hold">
                                          <p:stCondLst>
                                            <p:cond delay="0"/>
                                          </p:stCondLst>
                                        </p:cTn>
                                        <p:tgtEl>
                                          <p:spTgt spid="179225"/>
                                        </p:tgtEl>
                                        <p:attrNameLst>
                                          <p:attrName>style.visibility</p:attrName>
                                        </p:attrNameLst>
                                      </p:cBhvr>
                                      <p:to>
                                        <p:strVal val="visible"/>
                                      </p:to>
                                    </p:set>
                                    <p:animEffect transition="in" filter="box(in)">
                                      <p:cBhvr>
                                        <p:cTn id="79" dur="500"/>
                                        <p:tgtEl>
                                          <p:spTgt spid="179225"/>
                                        </p:tgtEl>
                                      </p:cBhvr>
                                    </p:animEffect>
                                  </p:childTnLst>
                                </p:cTn>
                              </p:par>
                            </p:childTnLst>
                          </p:cTn>
                        </p:par>
                        <p:par>
                          <p:cTn id="80" fill="hold" nodeType="afterGroup">
                            <p:stCondLst>
                              <p:cond delay="9500"/>
                            </p:stCondLst>
                            <p:childTnLst>
                              <p:par>
                                <p:cTn id="81" presetID="4" presetClass="entr" presetSubtype="16" fill="hold" grpId="0" nodeType="afterEffect">
                                  <p:stCondLst>
                                    <p:cond delay="0"/>
                                  </p:stCondLst>
                                  <p:childTnLst>
                                    <p:set>
                                      <p:cBhvr>
                                        <p:cTn id="82" dur="1" fill="hold">
                                          <p:stCondLst>
                                            <p:cond delay="0"/>
                                          </p:stCondLst>
                                        </p:cTn>
                                        <p:tgtEl>
                                          <p:spTgt spid="179226"/>
                                        </p:tgtEl>
                                        <p:attrNameLst>
                                          <p:attrName>style.visibility</p:attrName>
                                        </p:attrNameLst>
                                      </p:cBhvr>
                                      <p:to>
                                        <p:strVal val="visible"/>
                                      </p:to>
                                    </p:set>
                                    <p:animEffect transition="in" filter="box(in)">
                                      <p:cBhvr>
                                        <p:cTn id="83" dur="500"/>
                                        <p:tgtEl>
                                          <p:spTgt spid="179226"/>
                                        </p:tgtEl>
                                      </p:cBhvr>
                                    </p:animEffect>
                                  </p:childTnLst>
                                </p:cTn>
                              </p:par>
                            </p:childTnLst>
                          </p:cTn>
                        </p:par>
                        <p:par>
                          <p:cTn id="84" fill="hold" nodeType="afterGroup">
                            <p:stCondLst>
                              <p:cond delay="10000"/>
                            </p:stCondLst>
                            <p:childTnLst>
                              <p:par>
                                <p:cTn id="85" presetID="4" presetClass="entr" presetSubtype="16" fill="hold" grpId="0" nodeType="afterEffect">
                                  <p:stCondLst>
                                    <p:cond delay="0"/>
                                  </p:stCondLst>
                                  <p:childTnLst>
                                    <p:set>
                                      <p:cBhvr>
                                        <p:cTn id="86" dur="1" fill="hold">
                                          <p:stCondLst>
                                            <p:cond delay="0"/>
                                          </p:stCondLst>
                                        </p:cTn>
                                        <p:tgtEl>
                                          <p:spTgt spid="179227"/>
                                        </p:tgtEl>
                                        <p:attrNameLst>
                                          <p:attrName>style.visibility</p:attrName>
                                        </p:attrNameLst>
                                      </p:cBhvr>
                                      <p:to>
                                        <p:strVal val="visible"/>
                                      </p:to>
                                    </p:set>
                                    <p:animEffect transition="in" filter="box(in)">
                                      <p:cBhvr>
                                        <p:cTn id="87" dur="500"/>
                                        <p:tgtEl>
                                          <p:spTgt spid="179227"/>
                                        </p:tgtEl>
                                      </p:cBhvr>
                                    </p:animEffect>
                                  </p:childTnLst>
                                </p:cTn>
                              </p:par>
                            </p:childTnLst>
                          </p:cTn>
                        </p:par>
                        <p:par>
                          <p:cTn id="88" fill="hold" nodeType="afterGroup">
                            <p:stCondLst>
                              <p:cond delay="10500"/>
                            </p:stCondLst>
                            <p:childTnLst>
                              <p:par>
                                <p:cTn id="89" presetID="4" presetClass="entr" presetSubtype="16" fill="hold" grpId="0" nodeType="afterEffect">
                                  <p:stCondLst>
                                    <p:cond delay="0"/>
                                  </p:stCondLst>
                                  <p:childTnLst>
                                    <p:set>
                                      <p:cBhvr>
                                        <p:cTn id="90" dur="1" fill="hold">
                                          <p:stCondLst>
                                            <p:cond delay="0"/>
                                          </p:stCondLst>
                                        </p:cTn>
                                        <p:tgtEl>
                                          <p:spTgt spid="179228"/>
                                        </p:tgtEl>
                                        <p:attrNameLst>
                                          <p:attrName>style.visibility</p:attrName>
                                        </p:attrNameLst>
                                      </p:cBhvr>
                                      <p:to>
                                        <p:strVal val="visible"/>
                                      </p:to>
                                    </p:set>
                                    <p:animEffect transition="in" filter="box(in)">
                                      <p:cBhvr>
                                        <p:cTn id="91" dur="500"/>
                                        <p:tgtEl>
                                          <p:spTgt spid="179228"/>
                                        </p:tgtEl>
                                      </p:cBhvr>
                                    </p:animEffect>
                                  </p:childTnLst>
                                </p:cTn>
                              </p:par>
                            </p:childTnLst>
                          </p:cTn>
                        </p:par>
                        <p:par>
                          <p:cTn id="92" fill="hold" nodeType="afterGroup">
                            <p:stCondLst>
                              <p:cond delay="11000"/>
                            </p:stCondLst>
                            <p:childTnLst>
                              <p:par>
                                <p:cTn id="93" presetID="4" presetClass="entr" presetSubtype="16" fill="hold" grpId="0" nodeType="afterEffect">
                                  <p:stCondLst>
                                    <p:cond delay="0"/>
                                  </p:stCondLst>
                                  <p:childTnLst>
                                    <p:set>
                                      <p:cBhvr>
                                        <p:cTn id="94" dur="1" fill="hold">
                                          <p:stCondLst>
                                            <p:cond delay="0"/>
                                          </p:stCondLst>
                                        </p:cTn>
                                        <p:tgtEl>
                                          <p:spTgt spid="179229"/>
                                        </p:tgtEl>
                                        <p:attrNameLst>
                                          <p:attrName>style.visibility</p:attrName>
                                        </p:attrNameLst>
                                      </p:cBhvr>
                                      <p:to>
                                        <p:strVal val="visible"/>
                                      </p:to>
                                    </p:set>
                                    <p:animEffect transition="in" filter="box(in)">
                                      <p:cBhvr>
                                        <p:cTn id="95" dur="500"/>
                                        <p:tgtEl>
                                          <p:spTgt spid="179229"/>
                                        </p:tgtEl>
                                      </p:cBhvr>
                                    </p:animEffect>
                                  </p:childTnLst>
                                </p:cTn>
                              </p:par>
                            </p:childTnLst>
                          </p:cTn>
                        </p:par>
                        <p:par>
                          <p:cTn id="96" fill="hold" nodeType="afterGroup">
                            <p:stCondLst>
                              <p:cond delay="11500"/>
                            </p:stCondLst>
                            <p:childTnLst>
                              <p:par>
                                <p:cTn id="97" presetID="4" presetClass="entr" presetSubtype="16" fill="hold" grpId="0" nodeType="afterEffect">
                                  <p:stCondLst>
                                    <p:cond delay="0"/>
                                  </p:stCondLst>
                                  <p:childTnLst>
                                    <p:set>
                                      <p:cBhvr>
                                        <p:cTn id="98" dur="1" fill="hold">
                                          <p:stCondLst>
                                            <p:cond delay="0"/>
                                          </p:stCondLst>
                                        </p:cTn>
                                        <p:tgtEl>
                                          <p:spTgt spid="179230"/>
                                        </p:tgtEl>
                                        <p:attrNameLst>
                                          <p:attrName>style.visibility</p:attrName>
                                        </p:attrNameLst>
                                      </p:cBhvr>
                                      <p:to>
                                        <p:strVal val="visible"/>
                                      </p:to>
                                    </p:set>
                                    <p:animEffect transition="in" filter="box(in)">
                                      <p:cBhvr>
                                        <p:cTn id="99" dur="500"/>
                                        <p:tgtEl>
                                          <p:spTgt spid="179230"/>
                                        </p:tgtEl>
                                      </p:cBhvr>
                                    </p:animEffect>
                                  </p:childTnLst>
                                </p:cTn>
                              </p:par>
                            </p:childTnLst>
                          </p:cTn>
                        </p:par>
                        <p:par>
                          <p:cTn id="100" fill="hold" nodeType="afterGroup">
                            <p:stCondLst>
                              <p:cond delay="12000"/>
                            </p:stCondLst>
                            <p:childTnLst>
                              <p:par>
                                <p:cTn id="101" presetID="4" presetClass="entr" presetSubtype="16" fill="hold" grpId="0" nodeType="afterEffect">
                                  <p:stCondLst>
                                    <p:cond delay="0"/>
                                  </p:stCondLst>
                                  <p:childTnLst>
                                    <p:set>
                                      <p:cBhvr>
                                        <p:cTn id="102" dur="1" fill="hold">
                                          <p:stCondLst>
                                            <p:cond delay="0"/>
                                          </p:stCondLst>
                                        </p:cTn>
                                        <p:tgtEl>
                                          <p:spTgt spid="179231"/>
                                        </p:tgtEl>
                                        <p:attrNameLst>
                                          <p:attrName>style.visibility</p:attrName>
                                        </p:attrNameLst>
                                      </p:cBhvr>
                                      <p:to>
                                        <p:strVal val="visible"/>
                                      </p:to>
                                    </p:set>
                                    <p:animEffect transition="in" filter="box(in)">
                                      <p:cBhvr>
                                        <p:cTn id="103" dur="500"/>
                                        <p:tgtEl>
                                          <p:spTgt spid="1792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5" grpId="0"/>
      <p:bldP spid="179208" grpId="0" animBg="1"/>
      <p:bldP spid="179209" grpId="0" animBg="1"/>
      <p:bldP spid="179210" grpId="0" animBg="1"/>
      <p:bldP spid="179211" grpId="0" animBg="1"/>
      <p:bldP spid="179212" grpId="0"/>
      <p:bldP spid="179213" grpId="0"/>
      <p:bldP spid="179214" grpId="0" animBg="1"/>
      <p:bldP spid="179215" grpId="0" animBg="1"/>
      <p:bldP spid="179216" grpId="0" animBg="1"/>
      <p:bldP spid="179217" grpId="0" animBg="1"/>
      <p:bldP spid="179218" grpId="0"/>
      <p:bldP spid="179219" grpId="0"/>
      <p:bldP spid="179220" grpId="0" animBg="1"/>
      <p:bldP spid="179221" grpId="0" animBg="1"/>
      <p:bldP spid="179222" grpId="0" animBg="1"/>
      <p:bldP spid="179223" grpId="0" animBg="1"/>
      <p:bldP spid="179224" grpId="0"/>
      <p:bldP spid="179225" grpId="0"/>
      <p:bldP spid="179226" grpId="0" animBg="1"/>
      <p:bldP spid="179227" grpId="0" animBg="1"/>
      <p:bldP spid="179228" grpId="0" animBg="1"/>
      <p:bldP spid="179229" grpId="0" animBg="1"/>
      <p:bldP spid="179230" grpId="0"/>
      <p:bldP spid="179231"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3" name="Text Box 5"/>
          <p:cNvSpPr txBox="1">
            <a:spLocks noChangeArrowheads="1"/>
          </p:cNvSpPr>
          <p:nvPr/>
        </p:nvSpPr>
        <p:spPr bwMode="auto">
          <a:xfrm>
            <a:off x="4295776" y="1196976"/>
            <a:ext cx="35861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sz="2000" b="1"/>
              <a:t>Haftalık Plan (Mikro Döngü)</a:t>
            </a:r>
          </a:p>
        </p:txBody>
      </p:sp>
      <p:sp>
        <p:nvSpPr>
          <p:cNvPr id="181255" name="Text Box 7"/>
          <p:cNvSpPr txBox="1">
            <a:spLocks noChangeArrowheads="1"/>
          </p:cNvSpPr>
          <p:nvPr/>
        </p:nvSpPr>
        <p:spPr bwMode="auto">
          <a:xfrm>
            <a:off x="2424114" y="1916113"/>
            <a:ext cx="77041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a:t>Mezo döngüler içinde yer alan 4-6 haftalık planlamalardan, tek haftalık</a:t>
            </a:r>
          </a:p>
          <a:p>
            <a:pPr eaLnBrk="1" fontAlgn="base" hangingPunct="1">
              <a:spcBef>
                <a:spcPct val="0"/>
              </a:spcBef>
              <a:spcAft>
                <a:spcPct val="0"/>
              </a:spcAft>
            </a:pPr>
            <a:r>
              <a:rPr lang="tr-TR"/>
              <a:t>Planlamalara MİKRO-DÖNGÜ adı verilir.</a:t>
            </a:r>
          </a:p>
        </p:txBody>
      </p:sp>
      <p:sp>
        <p:nvSpPr>
          <p:cNvPr id="181263" name="Rectangle 15"/>
          <p:cNvSpPr>
            <a:spLocks noChangeArrowheads="1"/>
          </p:cNvSpPr>
          <p:nvPr/>
        </p:nvSpPr>
        <p:spPr bwMode="auto">
          <a:xfrm>
            <a:off x="3575051" y="4652964"/>
            <a:ext cx="720725" cy="287337"/>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1264" name="Rectangle 16"/>
          <p:cNvSpPr>
            <a:spLocks noChangeArrowheads="1"/>
          </p:cNvSpPr>
          <p:nvPr/>
        </p:nvSpPr>
        <p:spPr bwMode="auto">
          <a:xfrm>
            <a:off x="4295776" y="4364038"/>
            <a:ext cx="720725" cy="576262"/>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1265" name="Rectangle 17"/>
          <p:cNvSpPr>
            <a:spLocks noChangeArrowheads="1"/>
          </p:cNvSpPr>
          <p:nvPr/>
        </p:nvSpPr>
        <p:spPr bwMode="auto">
          <a:xfrm>
            <a:off x="5016501" y="4148138"/>
            <a:ext cx="720725" cy="792162"/>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1266" name="Rectangle 18"/>
          <p:cNvSpPr>
            <a:spLocks noChangeArrowheads="1"/>
          </p:cNvSpPr>
          <p:nvPr/>
        </p:nvSpPr>
        <p:spPr bwMode="auto">
          <a:xfrm>
            <a:off x="5735639" y="3932238"/>
            <a:ext cx="720725" cy="1008062"/>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1267" name="Rectangle 19"/>
          <p:cNvSpPr>
            <a:spLocks noChangeArrowheads="1"/>
          </p:cNvSpPr>
          <p:nvPr/>
        </p:nvSpPr>
        <p:spPr bwMode="auto">
          <a:xfrm>
            <a:off x="6456364" y="4148138"/>
            <a:ext cx="720725" cy="792162"/>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1268" name="Rectangle 20"/>
          <p:cNvSpPr>
            <a:spLocks noChangeArrowheads="1"/>
          </p:cNvSpPr>
          <p:nvPr/>
        </p:nvSpPr>
        <p:spPr bwMode="auto">
          <a:xfrm>
            <a:off x="7177089" y="4435476"/>
            <a:ext cx="720725" cy="504825"/>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1269" name="Rectangle 21"/>
          <p:cNvSpPr>
            <a:spLocks noChangeArrowheads="1"/>
          </p:cNvSpPr>
          <p:nvPr/>
        </p:nvSpPr>
        <p:spPr bwMode="auto">
          <a:xfrm>
            <a:off x="7896226" y="4652964"/>
            <a:ext cx="720725" cy="287337"/>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1270" name="Text Box 22"/>
          <p:cNvSpPr txBox="1">
            <a:spLocks noChangeArrowheads="1"/>
          </p:cNvSpPr>
          <p:nvPr/>
        </p:nvSpPr>
        <p:spPr bwMode="auto">
          <a:xfrm>
            <a:off x="3700464" y="3452813"/>
            <a:ext cx="47656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a:t>Pzt    Salı    Çarş    Perş   Cuma   Cuts    Paz</a:t>
            </a:r>
          </a:p>
        </p:txBody>
      </p:sp>
      <p:sp>
        <p:nvSpPr>
          <p:cNvPr id="181271" name="Text Box 23"/>
          <p:cNvSpPr txBox="1">
            <a:spLocks noChangeArrowheads="1"/>
          </p:cNvSpPr>
          <p:nvPr/>
        </p:nvSpPr>
        <p:spPr bwMode="auto">
          <a:xfrm>
            <a:off x="4800600" y="5149851"/>
            <a:ext cx="25733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a:t>Bir zirveli mikro döngü</a:t>
            </a:r>
          </a:p>
        </p:txBody>
      </p:sp>
    </p:spTree>
    <p:extLst>
      <p:ext uri="{BB962C8B-B14F-4D97-AF65-F5344CB8AC3E}">
        <p14:creationId xmlns:p14="http://schemas.microsoft.com/office/powerpoint/2010/main" val="40866914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81253"/>
                                        </p:tgtEl>
                                        <p:attrNameLst>
                                          <p:attrName>style.visibility</p:attrName>
                                        </p:attrNameLst>
                                      </p:cBhvr>
                                      <p:to>
                                        <p:strVal val="visible"/>
                                      </p:to>
                                    </p:set>
                                    <p:animEffect transition="in" filter="box(in)">
                                      <p:cBhvr>
                                        <p:cTn id="7" dur="500"/>
                                        <p:tgtEl>
                                          <p:spTgt spid="181253"/>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181255"/>
                                        </p:tgtEl>
                                        <p:attrNameLst>
                                          <p:attrName>style.visibility</p:attrName>
                                        </p:attrNameLst>
                                      </p:cBhvr>
                                      <p:to>
                                        <p:strVal val="visible"/>
                                      </p:to>
                                    </p:set>
                                    <p:animEffect transition="in" filter="box(in)">
                                      <p:cBhvr>
                                        <p:cTn id="11" dur="500"/>
                                        <p:tgtEl>
                                          <p:spTgt spid="181255"/>
                                        </p:tgtEl>
                                      </p:cBhvr>
                                    </p:animEffect>
                                  </p:childTnLst>
                                </p:cTn>
                              </p:par>
                            </p:childTnLst>
                          </p:cTn>
                        </p:par>
                        <p:par>
                          <p:cTn id="12" fill="hold" nodeType="afterGroup">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181263"/>
                                        </p:tgtEl>
                                        <p:attrNameLst>
                                          <p:attrName>style.visibility</p:attrName>
                                        </p:attrNameLst>
                                      </p:cBhvr>
                                      <p:to>
                                        <p:strVal val="visible"/>
                                      </p:to>
                                    </p:set>
                                    <p:animEffect transition="in" filter="box(in)">
                                      <p:cBhvr>
                                        <p:cTn id="15" dur="500"/>
                                        <p:tgtEl>
                                          <p:spTgt spid="181263"/>
                                        </p:tgtEl>
                                      </p:cBhvr>
                                    </p:animEffect>
                                  </p:childTnLst>
                                </p:cTn>
                              </p:par>
                            </p:childTnLst>
                          </p:cTn>
                        </p:par>
                        <p:par>
                          <p:cTn id="16" fill="hold" nodeType="afterGroup">
                            <p:stCondLst>
                              <p:cond delay="1500"/>
                            </p:stCondLst>
                            <p:childTnLst>
                              <p:par>
                                <p:cTn id="17" presetID="4" presetClass="entr" presetSubtype="16" fill="hold" grpId="0" nodeType="afterEffect">
                                  <p:stCondLst>
                                    <p:cond delay="0"/>
                                  </p:stCondLst>
                                  <p:childTnLst>
                                    <p:set>
                                      <p:cBhvr>
                                        <p:cTn id="18" dur="1" fill="hold">
                                          <p:stCondLst>
                                            <p:cond delay="0"/>
                                          </p:stCondLst>
                                        </p:cTn>
                                        <p:tgtEl>
                                          <p:spTgt spid="181264"/>
                                        </p:tgtEl>
                                        <p:attrNameLst>
                                          <p:attrName>style.visibility</p:attrName>
                                        </p:attrNameLst>
                                      </p:cBhvr>
                                      <p:to>
                                        <p:strVal val="visible"/>
                                      </p:to>
                                    </p:set>
                                    <p:animEffect transition="in" filter="box(in)">
                                      <p:cBhvr>
                                        <p:cTn id="19" dur="500"/>
                                        <p:tgtEl>
                                          <p:spTgt spid="181264"/>
                                        </p:tgtEl>
                                      </p:cBhvr>
                                    </p:animEffect>
                                  </p:childTnLst>
                                </p:cTn>
                              </p:par>
                            </p:childTnLst>
                          </p:cTn>
                        </p:par>
                        <p:par>
                          <p:cTn id="20" fill="hold" nodeType="afterGroup">
                            <p:stCondLst>
                              <p:cond delay="2000"/>
                            </p:stCondLst>
                            <p:childTnLst>
                              <p:par>
                                <p:cTn id="21" presetID="4" presetClass="entr" presetSubtype="16" fill="hold" grpId="0" nodeType="afterEffect">
                                  <p:stCondLst>
                                    <p:cond delay="0"/>
                                  </p:stCondLst>
                                  <p:childTnLst>
                                    <p:set>
                                      <p:cBhvr>
                                        <p:cTn id="22" dur="1" fill="hold">
                                          <p:stCondLst>
                                            <p:cond delay="0"/>
                                          </p:stCondLst>
                                        </p:cTn>
                                        <p:tgtEl>
                                          <p:spTgt spid="181265"/>
                                        </p:tgtEl>
                                        <p:attrNameLst>
                                          <p:attrName>style.visibility</p:attrName>
                                        </p:attrNameLst>
                                      </p:cBhvr>
                                      <p:to>
                                        <p:strVal val="visible"/>
                                      </p:to>
                                    </p:set>
                                    <p:animEffect transition="in" filter="box(in)">
                                      <p:cBhvr>
                                        <p:cTn id="23" dur="500"/>
                                        <p:tgtEl>
                                          <p:spTgt spid="181265"/>
                                        </p:tgtEl>
                                      </p:cBhvr>
                                    </p:animEffect>
                                  </p:childTnLst>
                                </p:cTn>
                              </p:par>
                            </p:childTnLst>
                          </p:cTn>
                        </p:par>
                        <p:par>
                          <p:cTn id="24" fill="hold" nodeType="afterGroup">
                            <p:stCondLst>
                              <p:cond delay="2500"/>
                            </p:stCondLst>
                            <p:childTnLst>
                              <p:par>
                                <p:cTn id="25" presetID="4" presetClass="entr" presetSubtype="16" fill="hold" grpId="0" nodeType="afterEffect">
                                  <p:stCondLst>
                                    <p:cond delay="0"/>
                                  </p:stCondLst>
                                  <p:childTnLst>
                                    <p:set>
                                      <p:cBhvr>
                                        <p:cTn id="26" dur="1" fill="hold">
                                          <p:stCondLst>
                                            <p:cond delay="0"/>
                                          </p:stCondLst>
                                        </p:cTn>
                                        <p:tgtEl>
                                          <p:spTgt spid="181266"/>
                                        </p:tgtEl>
                                        <p:attrNameLst>
                                          <p:attrName>style.visibility</p:attrName>
                                        </p:attrNameLst>
                                      </p:cBhvr>
                                      <p:to>
                                        <p:strVal val="visible"/>
                                      </p:to>
                                    </p:set>
                                    <p:animEffect transition="in" filter="box(in)">
                                      <p:cBhvr>
                                        <p:cTn id="27" dur="500"/>
                                        <p:tgtEl>
                                          <p:spTgt spid="181266"/>
                                        </p:tgtEl>
                                      </p:cBhvr>
                                    </p:animEffect>
                                  </p:childTnLst>
                                </p:cTn>
                              </p:par>
                            </p:childTnLst>
                          </p:cTn>
                        </p:par>
                        <p:par>
                          <p:cTn id="28" fill="hold" nodeType="afterGroup">
                            <p:stCondLst>
                              <p:cond delay="3000"/>
                            </p:stCondLst>
                            <p:childTnLst>
                              <p:par>
                                <p:cTn id="29" presetID="4" presetClass="entr" presetSubtype="16" fill="hold" grpId="0" nodeType="afterEffect">
                                  <p:stCondLst>
                                    <p:cond delay="0"/>
                                  </p:stCondLst>
                                  <p:childTnLst>
                                    <p:set>
                                      <p:cBhvr>
                                        <p:cTn id="30" dur="1" fill="hold">
                                          <p:stCondLst>
                                            <p:cond delay="0"/>
                                          </p:stCondLst>
                                        </p:cTn>
                                        <p:tgtEl>
                                          <p:spTgt spid="181267"/>
                                        </p:tgtEl>
                                        <p:attrNameLst>
                                          <p:attrName>style.visibility</p:attrName>
                                        </p:attrNameLst>
                                      </p:cBhvr>
                                      <p:to>
                                        <p:strVal val="visible"/>
                                      </p:to>
                                    </p:set>
                                    <p:animEffect transition="in" filter="box(in)">
                                      <p:cBhvr>
                                        <p:cTn id="31" dur="500"/>
                                        <p:tgtEl>
                                          <p:spTgt spid="181267"/>
                                        </p:tgtEl>
                                      </p:cBhvr>
                                    </p:animEffect>
                                  </p:childTnLst>
                                </p:cTn>
                              </p:par>
                            </p:childTnLst>
                          </p:cTn>
                        </p:par>
                        <p:par>
                          <p:cTn id="32" fill="hold" nodeType="afterGroup">
                            <p:stCondLst>
                              <p:cond delay="3500"/>
                            </p:stCondLst>
                            <p:childTnLst>
                              <p:par>
                                <p:cTn id="33" presetID="4" presetClass="entr" presetSubtype="16" fill="hold" grpId="0" nodeType="afterEffect">
                                  <p:stCondLst>
                                    <p:cond delay="0"/>
                                  </p:stCondLst>
                                  <p:childTnLst>
                                    <p:set>
                                      <p:cBhvr>
                                        <p:cTn id="34" dur="1" fill="hold">
                                          <p:stCondLst>
                                            <p:cond delay="0"/>
                                          </p:stCondLst>
                                        </p:cTn>
                                        <p:tgtEl>
                                          <p:spTgt spid="181268"/>
                                        </p:tgtEl>
                                        <p:attrNameLst>
                                          <p:attrName>style.visibility</p:attrName>
                                        </p:attrNameLst>
                                      </p:cBhvr>
                                      <p:to>
                                        <p:strVal val="visible"/>
                                      </p:to>
                                    </p:set>
                                    <p:animEffect transition="in" filter="box(in)">
                                      <p:cBhvr>
                                        <p:cTn id="35" dur="500"/>
                                        <p:tgtEl>
                                          <p:spTgt spid="181268"/>
                                        </p:tgtEl>
                                      </p:cBhvr>
                                    </p:animEffect>
                                  </p:childTnLst>
                                </p:cTn>
                              </p:par>
                            </p:childTnLst>
                          </p:cTn>
                        </p:par>
                        <p:par>
                          <p:cTn id="36" fill="hold" nodeType="afterGroup">
                            <p:stCondLst>
                              <p:cond delay="4000"/>
                            </p:stCondLst>
                            <p:childTnLst>
                              <p:par>
                                <p:cTn id="37" presetID="4" presetClass="entr" presetSubtype="16" fill="hold" grpId="0" nodeType="afterEffect">
                                  <p:stCondLst>
                                    <p:cond delay="0"/>
                                  </p:stCondLst>
                                  <p:childTnLst>
                                    <p:set>
                                      <p:cBhvr>
                                        <p:cTn id="38" dur="1" fill="hold">
                                          <p:stCondLst>
                                            <p:cond delay="0"/>
                                          </p:stCondLst>
                                        </p:cTn>
                                        <p:tgtEl>
                                          <p:spTgt spid="181269"/>
                                        </p:tgtEl>
                                        <p:attrNameLst>
                                          <p:attrName>style.visibility</p:attrName>
                                        </p:attrNameLst>
                                      </p:cBhvr>
                                      <p:to>
                                        <p:strVal val="visible"/>
                                      </p:to>
                                    </p:set>
                                    <p:animEffect transition="in" filter="box(in)">
                                      <p:cBhvr>
                                        <p:cTn id="39" dur="500"/>
                                        <p:tgtEl>
                                          <p:spTgt spid="181269"/>
                                        </p:tgtEl>
                                      </p:cBhvr>
                                    </p:animEffect>
                                  </p:childTnLst>
                                </p:cTn>
                              </p:par>
                            </p:childTnLst>
                          </p:cTn>
                        </p:par>
                        <p:par>
                          <p:cTn id="40" fill="hold" nodeType="afterGroup">
                            <p:stCondLst>
                              <p:cond delay="4500"/>
                            </p:stCondLst>
                            <p:childTnLst>
                              <p:par>
                                <p:cTn id="41" presetID="4" presetClass="entr" presetSubtype="16" fill="hold" grpId="0" nodeType="afterEffect">
                                  <p:stCondLst>
                                    <p:cond delay="0"/>
                                  </p:stCondLst>
                                  <p:childTnLst>
                                    <p:set>
                                      <p:cBhvr>
                                        <p:cTn id="42" dur="1" fill="hold">
                                          <p:stCondLst>
                                            <p:cond delay="0"/>
                                          </p:stCondLst>
                                        </p:cTn>
                                        <p:tgtEl>
                                          <p:spTgt spid="181270"/>
                                        </p:tgtEl>
                                        <p:attrNameLst>
                                          <p:attrName>style.visibility</p:attrName>
                                        </p:attrNameLst>
                                      </p:cBhvr>
                                      <p:to>
                                        <p:strVal val="visible"/>
                                      </p:to>
                                    </p:set>
                                    <p:animEffect transition="in" filter="box(in)">
                                      <p:cBhvr>
                                        <p:cTn id="43" dur="500"/>
                                        <p:tgtEl>
                                          <p:spTgt spid="181270"/>
                                        </p:tgtEl>
                                      </p:cBhvr>
                                    </p:animEffect>
                                  </p:childTnLst>
                                </p:cTn>
                              </p:par>
                            </p:childTnLst>
                          </p:cTn>
                        </p:par>
                        <p:par>
                          <p:cTn id="44" fill="hold" nodeType="afterGroup">
                            <p:stCondLst>
                              <p:cond delay="5000"/>
                            </p:stCondLst>
                            <p:childTnLst>
                              <p:par>
                                <p:cTn id="45" presetID="4" presetClass="entr" presetSubtype="16" fill="hold" grpId="0" nodeType="afterEffect">
                                  <p:stCondLst>
                                    <p:cond delay="0"/>
                                  </p:stCondLst>
                                  <p:childTnLst>
                                    <p:set>
                                      <p:cBhvr>
                                        <p:cTn id="46" dur="1" fill="hold">
                                          <p:stCondLst>
                                            <p:cond delay="0"/>
                                          </p:stCondLst>
                                        </p:cTn>
                                        <p:tgtEl>
                                          <p:spTgt spid="181271"/>
                                        </p:tgtEl>
                                        <p:attrNameLst>
                                          <p:attrName>style.visibility</p:attrName>
                                        </p:attrNameLst>
                                      </p:cBhvr>
                                      <p:to>
                                        <p:strVal val="visible"/>
                                      </p:to>
                                    </p:set>
                                    <p:animEffect transition="in" filter="box(in)">
                                      <p:cBhvr>
                                        <p:cTn id="47" dur="500"/>
                                        <p:tgtEl>
                                          <p:spTgt spid="181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3" grpId="0"/>
      <p:bldP spid="181255" grpId="0"/>
      <p:bldP spid="181263" grpId="0" animBg="1"/>
      <p:bldP spid="181264" grpId="0" animBg="1"/>
      <p:bldP spid="181265" grpId="0" animBg="1"/>
      <p:bldP spid="181266" grpId="0" animBg="1"/>
      <p:bldP spid="181267" grpId="0" animBg="1"/>
      <p:bldP spid="181268" grpId="0" animBg="1"/>
      <p:bldP spid="181269" grpId="0" animBg="1"/>
      <p:bldP spid="181270" grpId="0"/>
      <p:bldP spid="181271"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Text Box 5"/>
          <p:cNvSpPr txBox="1">
            <a:spLocks noChangeArrowheads="1"/>
          </p:cNvSpPr>
          <p:nvPr/>
        </p:nvSpPr>
        <p:spPr bwMode="auto">
          <a:xfrm>
            <a:off x="4295776" y="1196976"/>
            <a:ext cx="35861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sz="2000" b="1"/>
              <a:t>Haftalık Plan (Mikro Döngü)</a:t>
            </a:r>
          </a:p>
        </p:txBody>
      </p:sp>
      <p:sp>
        <p:nvSpPr>
          <p:cNvPr id="182289" name="Rectangle 17"/>
          <p:cNvSpPr>
            <a:spLocks noChangeArrowheads="1"/>
          </p:cNvSpPr>
          <p:nvPr/>
        </p:nvSpPr>
        <p:spPr bwMode="auto">
          <a:xfrm>
            <a:off x="3575051" y="5013325"/>
            <a:ext cx="720725" cy="615950"/>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2290" name="Rectangle 18"/>
          <p:cNvSpPr>
            <a:spLocks noChangeArrowheads="1"/>
          </p:cNvSpPr>
          <p:nvPr/>
        </p:nvSpPr>
        <p:spPr bwMode="auto">
          <a:xfrm>
            <a:off x="4295776" y="4652963"/>
            <a:ext cx="720725" cy="976312"/>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2291" name="Rectangle 19"/>
          <p:cNvSpPr>
            <a:spLocks noChangeArrowheads="1"/>
          </p:cNvSpPr>
          <p:nvPr/>
        </p:nvSpPr>
        <p:spPr bwMode="auto">
          <a:xfrm>
            <a:off x="5016501" y="5013325"/>
            <a:ext cx="720725" cy="615950"/>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2292" name="Rectangle 20"/>
          <p:cNvSpPr>
            <a:spLocks noChangeArrowheads="1"/>
          </p:cNvSpPr>
          <p:nvPr/>
        </p:nvSpPr>
        <p:spPr bwMode="auto">
          <a:xfrm>
            <a:off x="5735639" y="5013325"/>
            <a:ext cx="720725" cy="615950"/>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2293" name="Rectangle 21"/>
          <p:cNvSpPr>
            <a:spLocks noChangeArrowheads="1"/>
          </p:cNvSpPr>
          <p:nvPr/>
        </p:nvSpPr>
        <p:spPr bwMode="auto">
          <a:xfrm>
            <a:off x="6456364" y="4652963"/>
            <a:ext cx="720725" cy="976312"/>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2294" name="Rectangle 22"/>
          <p:cNvSpPr>
            <a:spLocks noChangeArrowheads="1"/>
          </p:cNvSpPr>
          <p:nvPr/>
        </p:nvSpPr>
        <p:spPr bwMode="auto">
          <a:xfrm>
            <a:off x="7177089" y="4941889"/>
            <a:ext cx="720725" cy="687387"/>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2295" name="Rectangle 23"/>
          <p:cNvSpPr>
            <a:spLocks noChangeArrowheads="1"/>
          </p:cNvSpPr>
          <p:nvPr/>
        </p:nvSpPr>
        <p:spPr bwMode="auto">
          <a:xfrm>
            <a:off x="7896226" y="5341939"/>
            <a:ext cx="720725" cy="287337"/>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2296" name="Text Box 24"/>
          <p:cNvSpPr txBox="1">
            <a:spLocks noChangeArrowheads="1"/>
          </p:cNvSpPr>
          <p:nvPr/>
        </p:nvSpPr>
        <p:spPr bwMode="auto">
          <a:xfrm>
            <a:off x="3700464" y="4141788"/>
            <a:ext cx="47656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a:t>Pzt    Salı    Çarş    Perş   Cuma   Cuts    Paz</a:t>
            </a:r>
          </a:p>
        </p:txBody>
      </p:sp>
      <p:sp>
        <p:nvSpPr>
          <p:cNvPr id="182297" name="Text Box 25"/>
          <p:cNvSpPr txBox="1">
            <a:spLocks noChangeArrowheads="1"/>
          </p:cNvSpPr>
          <p:nvPr/>
        </p:nvSpPr>
        <p:spPr bwMode="auto">
          <a:xfrm>
            <a:off x="4008439" y="5799138"/>
            <a:ext cx="41481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dirty="0"/>
              <a:t>İki zirveli aşırı yüklemeli mikro döngü</a:t>
            </a:r>
          </a:p>
        </p:txBody>
      </p:sp>
      <p:sp>
        <p:nvSpPr>
          <p:cNvPr id="182298" name="Rectangle 26"/>
          <p:cNvSpPr>
            <a:spLocks noChangeArrowheads="1"/>
          </p:cNvSpPr>
          <p:nvPr/>
        </p:nvSpPr>
        <p:spPr bwMode="auto">
          <a:xfrm>
            <a:off x="3575051" y="2708275"/>
            <a:ext cx="720725" cy="431800"/>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2299" name="Rectangle 27"/>
          <p:cNvSpPr>
            <a:spLocks noChangeArrowheads="1"/>
          </p:cNvSpPr>
          <p:nvPr/>
        </p:nvSpPr>
        <p:spPr bwMode="auto">
          <a:xfrm>
            <a:off x="4295776" y="2563813"/>
            <a:ext cx="720725" cy="576262"/>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2300" name="Rectangle 28"/>
          <p:cNvSpPr>
            <a:spLocks noChangeArrowheads="1"/>
          </p:cNvSpPr>
          <p:nvPr/>
        </p:nvSpPr>
        <p:spPr bwMode="auto">
          <a:xfrm>
            <a:off x="5016501" y="2132013"/>
            <a:ext cx="720725" cy="1008062"/>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2301" name="Rectangle 29"/>
          <p:cNvSpPr>
            <a:spLocks noChangeArrowheads="1"/>
          </p:cNvSpPr>
          <p:nvPr/>
        </p:nvSpPr>
        <p:spPr bwMode="auto">
          <a:xfrm>
            <a:off x="5735639" y="2852739"/>
            <a:ext cx="720725" cy="287337"/>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2302" name="Rectangle 30"/>
          <p:cNvSpPr>
            <a:spLocks noChangeArrowheads="1"/>
          </p:cNvSpPr>
          <p:nvPr/>
        </p:nvSpPr>
        <p:spPr bwMode="auto">
          <a:xfrm>
            <a:off x="6456364" y="2132013"/>
            <a:ext cx="720725" cy="1008062"/>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2303" name="Rectangle 31"/>
          <p:cNvSpPr>
            <a:spLocks noChangeArrowheads="1"/>
          </p:cNvSpPr>
          <p:nvPr/>
        </p:nvSpPr>
        <p:spPr bwMode="auto">
          <a:xfrm>
            <a:off x="7177089" y="2636839"/>
            <a:ext cx="720725" cy="503237"/>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2304" name="Rectangle 32"/>
          <p:cNvSpPr>
            <a:spLocks noChangeArrowheads="1"/>
          </p:cNvSpPr>
          <p:nvPr/>
        </p:nvSpPr>
        <p:spPr bwMode="auto">
          <a:xfrm>
            <a:off x="7896226" y="2852739"/>
            <a:ext cx="720725" cy="287337"/>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2305" name="Text Box 33"/>
          <p:cNvSpPr txBox="1">
            <a:spLocks noChangeArrowheads="1"/>
          </p:cNvSpPr>
          <p:nvPr/>
        </p:nvSpPr>
        <p:spPr bwMode="auto">
          <a:xfrm>
            <a:off x="3700464" y="1652588"/>
            <a:ext cx="47656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a:t>Pzt    Salı    Çarş    Perş   Cuma   Cuts    Paz</a:t>
            </a:r>
          </a:p>
        </p:txBody>
      </p:sp>
      <p:sp>
        <p:nvSpPr>
          <p:cNvPr id="182306" name="Text Box 34"/>
          <p:cNvSpPr txBox="1">
            <a:spLocks noChangeArrowheads="1"/>
          </p:cNvSpPr>
          <p:nvPr/>
        </p:nvSpPr>
        <p:spPr bwMode="auto">
          <a:xfrm>
            <a:off x="4800601" y="3349626"/>
            <a:ext cx="25685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a:t>İki zirveli mikro döngü</a:t>
            </a:r>
          </a:p>
        </p:txBody>
      </p:sp>
    </p:spTree>
    <p:extLst>
      <p:ext uri="{BB962C8B-B14F-4D97-AF65-F5344CB8AC3E}">
        <p14:creationId xmlns:p14="http://schemas.microsoft.com/office/powerpoint/2010/main" val="7573000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82289"/>
                                        </p:tgtEl>
                                        <p:attrNameLst>
                                          <p:attrName>style.visibility</p:attrName>
                                        </p:attrNameLst>
                                      </p:cBhvr>
                                      <p:to>
                                        <p:strVal val="visible"/>
                                      </p:to>
                                    </p:set>
                                    <p:animEffect transition="in" filter="box(in)">
                                      <p:cBhvr>
                                        <p:cTn id="7" dur="500"/>
                                        <p:tgtEl>
                                          <p:spTgt spid="182289"/>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182290"/>
                                        </p:tgtEl>
                                        <p:attrNameLst>
                                          <p:attrName>style.visibility</p:attrName>
                                        </p:attrNameLst>
                                      </p:cBhvr>
                                      <p:to>
                                        <p:strVal val="visible"/>
                                      </p:to>
                                    </p:set>
                                    <p:animEffect transition="in" filter="box(in)">
                                      <p:cBhvr>
                                        <p:cTn id="11" dur="500"/>
                                        <p:tgtEl>
                                          <p:spTgt spid="182290"/>
                                        </p:tgtEl>
                                      </p:cBhvr>
                                    </p:animEffect>
                                  </p:childTnLst>
                                </p:cTn>
                              </p:par>
                            </p:childTnLst>
                          </p:cTn>
                        </p:par>
                        <p:par>
                          <p:cTn id="12" fill="hold" nodeType="afterGroup">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182291"/>
                                        </p:tgtEl>
                                        <p:attrNameLst>
                                          <p:attrName>style.visibility</p:attrName>
                                        </p:attrNameLst>
                                      </p:cBhvr>
                                      <p:to>
                                        <p:strVal val="visible"/>
                                      </p:to>
                                    </p:set>
                                    <p:animEffect transition="in" filter="box(in)">
                                      <p:cBhvr>
                                        <p:cTn id="15" dur="500"/>
                                        <p:tgtEl>
                                          <p:spTgt spid="182291"/>
                                        </p:tgtEl>
                                      </p:cBhvr>
                                    </p:animEffect>
                                  </p:childTnLst>
                                </p:cTn>
                              </p:par>
                            </p:childTnLst>
                          </p:cTn>
                        </p:par>
                        <p:par>
                          <p:cTn id="16" fill="hold" nodeType="afterGroup">
                            <p:stCondLst>
                              <p:cond delay="1500"/>
                            </p:stCondLst>
                            <p:childTnLst>
                              <p:par>
                                <p:cTn id="17" presetID="4" presetClass="entr" presetSubtype="16" fill="hold" grpId="0" nodeType="afterEffect">
                                  <p:stCondLst>
                                    <p:cond delay="0"/>
                                  </p:stCondLst>
                                  <p:childTnLst>
                                    <p:set>
                                      <p:cBhvr>
                                        <p:cTn id="18" dur="1" fill="hold">
                                          <p:stCondLst>
                                            <p:cond delay="0"/>
                                          </p:stCondLst>
                                        </p:cTn>
                                        <p:tgtEl>
                                          <p:spTgt spid="182292"/>
                                        </p:tgtEl>
                                        <p:attrNameLst>
                                          <p:attrName>style.visibility</p:attrName>
                                        </p:attrNameLst>
                                      </p:cBhvr>
                                      <p:to>
                                        <p:strVal val="visible"/>
                                      </p:to>
                                    </p:set>
                                    <p:animEffect transition="in" filter="box(in)">
                                      <p:cBhvr>
                                        <p:cTn id="19" dur="500"/>
                                        <p:tgtEl>
                                          <p:spTgt spid="182292"/>
                                        </p:tgtEl>
                                      </p:cBhvr>
                                    </p:animEffect>
                                  </p:childTnLst>
                                </p:cTn>
                              </p:par>
                            </p:childTnLst>
                          </p:cTn>
                        </p:par>
                        <p:par>
                          <p:cTn id="20" fill="hold" nodeType="afterGroup">
                            <p:stCondLst>
                              <p:cond delay="2000"/>
                            </p:stCondLst>
                            <p:childTnLst>
                              <p:par>
                                <p:cTn id="21" presetID="4" presetClass="entr" presetSubtype="16" fill="hold" grpId="0" nodeType="afterEffect">
                                  <p:stCondLst>
                                    <p:cond delay="0"/>
                                  </p:stCondLst>
                                  <p:childTnLst>
                                    <p:set>
                                      <p:cBhvr>
                                        <p:cTn id="22" dur="1" fill="hold">
                                          <p:stCondLst>
                                            <p:cond delay="0"/>
                                          </p:stCondLst>
                                        </p:cTn>
                                        <p:tgtEl>
                                          <p:spTgt spid="182293"/>
                                        </p:tgtEl>
                                        <p:attrNameLst>
                                          <p:attrName>style.visibility</p:attrName>
                                        </p:attrNameLst>
                                      </p:cBhvr>
                                      <p:to>
                                        <p:strVal val="visible"/>
                                      </p:to>
                                    </p:set>
                                    <p:animEffect transition="in" filter="box(in)">
                                      <p:cBhvr>
                                        <p:cTn id="23" dur="500"/>
                                        <p:tgtEl>
                                          <p:spTgt spid="182293"/>
                                        </p:tgtEl>
                                      </p:cBhvr>
                                    </p:animEffect>
                                  </p:childTnLst>
                                </p:cTn>
                              </p:par>
                            </p:childTnLst>
                          </p:cTn>
                        </p:par>
                        <p:par>
                          <p:cTn id="24" fill="hold" nodeType="afterGroup">
                            <p:stCondLst>
                              <p:cond delay="2500"/>
                            </p:stCondLst>
                            <p:childTnLst>
                              <p:par>
                                <p:cTn id="25" presetID="4" presetClass="entr" presetSubtype="16" fill="hold" grpId="0" nodeType="afterEffect">
                                  <p:stCondLst>
                                    <p:cond delay="0"/>
                                  </p:stCondLst>
                                  <p:childTnLst>
                                    <p:set>
                                      <p:cBhvr>
                                        <p:cTn id="26" dur="1" fill="hold">
                                          <p:stCondLst>
                                            <p:cond delay="0"/>
                                          </p:stCondLst>
                                        </p:cTn>
                                        <p:tgtEl>
                                          <p:spTgt spid="182294"/>
                                        </p:tgtEl>
                                        <p:attrNameLst>
                                          <p:attrName>style.visibility</p:attrName>
                                        </p:attrNameLst>
                                      </p:cBhvr>
                                      <p:to>
                                        <p:strVal val="visible"/>
                                      </p:to>
                                    </p:set>
                                    <p:animEffect transition="in" filter="box(in)">
                                      <p:cBhvr>
                                        <p:cTn id="27" dur="500"/>
                                        <p:tgtEl>
                                          <p:spTgt spid="182294"/>
                                        </p:tgtEl>
                                      </p:cBhvr>
                                    </p:animEffect>
                                  </p:childTnLst>
                                </p:cTn>
                              </p:par>
                            </p:childTnLst>
                          </p:cTn>
                        </p:par>
                        <p:par>
                          <p:cTn id="28" fill="hold" nodeType="afterGroup">
                            <p:stCondLst>
                              <p:cond delay="3000"/>
                            </p:stCondLst>
                            <p:childTnLst>
                              <p:par>
                                <p:cTn id="29" presetID="4" presetClass="entr" presetSubtype="16" fill="hold" grpId="0" nodeType="afterEffect">
                                  <p:stCondLst>
                                    <p:cond delay="0"/>
                                  </p:stCondLst>
                                  <p:childTnLst>
                                    <p:set>
                                      <p:cBhvr>
                                        <p:cTn id="30" dur="1" fill="hold">
                                          <p:stCondLst>
                                            <p:cond delay="0"/>
                                          </p:stCondLst>
                                        </p:cTn>
                                        <p:tgtEl>
                                          <p:spTgt spid="182295"/>
                                        </p:tgtEl>
                                        <p:attrNameLst>
                                          <p:attrName>style.visibility</p:attrName>
                                        </p:attrNameLst>
                                      </p:cBhvr>
                                      <p:to>
                                        <p:strVal val="visible"/>
                                      </p:to>
                                    </p:set>
                                    <p:animEffect transition="in" filter="box(in)">
                                      <p:cBhvr>
                                        <p:cTn id="31" dur="500"/>
                                        <p:tgtEl>
                                          <p:spTgt spid="182295"/>
                                        </p:tgtEl>
                                      </p:cBhvr>
                                    </p:animEffect>
                                  </p:childTnLst>
                                </p:cTn>
                              </p:par>
                            </p:childTnLst>
                          </p:cTn>
                        </p:par>
                        <p:par>
                          <p:cTn id="32" fill="hold" nodeType="afterGroup">
                            <p:stCondLst>
                              <p:cond delay="3500"/>
                            </p:stCondLst>
                            <p:childTnLst>
                              <p:par>
                                <p:cTn id="33" presetID="4" presetClass="entr" presetSubtype="16" fill="hold" grpId="0" nodeType="afterEffect">
                                  <p:stCondLst>
                                    <p:cond delay="0"/>
                                  </p:stCondLst>
                                  <p:childTnLst>
                                    <p:set>
                                      <p:cBhvr>
                                        <p:cTn id="34" dur="1" fill="hold">
                                          <p:stCondLst>
                                            <p:cond delay="0"/>
                                          </p:stCondLst>
                                        </p:cTn>
                                        <p:tgtEl>
                                          <p:spTgt spid="182296"/>
                                        </p:tgtEl>
                                        <p:attrNameLst>
                                          <p:attrName>style.visibility</p:attrName>
                                        </p:attrNameLst>
                                      </p:cBhvr>
                                      <p:to>
                                        <p:strVal val="visible"/>
                                      </p:to>
                                    </p:set>
                                    <p:animEffect transition="in" filter="box(in)">
                                      <p:cBhvr>
                                        <p:cTn id="35" dur="500"/>
                                        <p:tgtEl>
                                          <p:spTgt spid="182296"/>
                                        </p:tgtEl>
                                      </p:cBhvr>
                                    </p:animEffect>
                                  </p:childTnLst>
                                </p:cTn>
                              </p:par>
                            </p:childTnLst>
                          </p:cTn>
                        </p:par>
                        <p:par>
                          <p:cTn id="36" fill="hold" nodeType="afterGroup">
                            <p:stCondLst>
                              <p:cond delay="4000"/>
                            </p:stCondLst>
                            <p:childTnLst>
                              <p:par>
                                <p:cTn id="37" presetID="4" presetClass="entr" presetSubtype="16" fill="hold" grpId="0" nodeType="afterEffect">
                                  <p:stCondLst>
                                    <p:cond delay="0"/>
                                  </p:stCondLst>
                                  <p:childTnLst>
                                    <p:set>
                                      <p:cBhvr>
                                        <p:cTn id="38" dur="1" fill="hold">
                                          <p:stCondLst>
                                            <p:cond delay="0"/>
                                          </p:stCondLst>
                                        </p:cTn>
                                        <p:tgtEl>
                                          <p:spTgt spid="182297"/>
                                        </p:tgtEl>
                                        <p:attrNameLst>
                                          <p:attrName>style.visibility</p:attrName>
                                        </p:attrNameLst>
                                      </p:cBhvr>
                                      <p:to>
                                        <p:strVal val="visible"/>
                                      </p:to>
                                    </p:set>
                                    <p:animEffect transition="in" filter="box(in)">
                                      <p:cBhvr>
                                        <p:cTn id="39" dur="500"/>
                                        <p:tgtEl>
                                          <p:spTgt spid="182297"/>
                                        </p:tgtEl>
                                      </p:cBhvr>
                                    </p:animEffect>
                                  </p:childTnLst>
                                </p:cTn>
                              </p:par>
                            </p:childTnLst>
                          </p:cTn>
                        </p:par>
                        <p:par>
                          <p:cTn id="40" fill="hold" nodeType="afterGroup">
                            <p:stCondLst>
                              <p:cond delay="4500"/>
                            </p:stCondLst>
                            <p:childTnLst>
                              <p:par>
                                <p:cTn id="41" presetID="4" presetClass="entr" presetSubtype="16" fill="hold" grpId="0" nodeType="afterEffect">
                                  <p:stCondLst>
                                    <p:cond delay="0"/>
                                  </p:stCondLst>
                                  <p:childTnLst>
                                    <p:set>
                                      <p:cBhvr>
                                        <p:cTn id="42" dur="1" fill="hold">
                                          <p:stCondLst>
                                            <p:cond delay="0"/>
                                          </p:stCondLst>
                                        </p:cTn>
                                        <p:tgtEl>
                                          <p:spTgt spid="182298"/>
                                        </p:tgtEl>
                                        <p:attrNameLst>
                                          <p:attrName>style.visibility</p:attrName>
                                        </p:attrNameLst>
                                      </p:cBhvr>
                                      <p:to>
                                        <p:strVal val="visible"/>
                                      </p:to>
                                    </p:set>
                                    <p:animEffect transition="in" filter="box(in)">
                                      <p:cBhvr>
                                        <p:cTn id="43" dur="500"/>
                                        <p:tgtEl>
                                          <p:spTgt spid="182298"/>
                                        </p:tgtEl>
                                      </p:cBhvr>
                                    </p:animEffect>
                                  </p:childTnLst>
                                </p:cTn>
                              </p:par>
                            </p:childTnLst>
                          </p:cTn>
                        </p:par>
                        <p:par>
                          <p:cTn id="44" fill="hold" nodeType="afterGroup">
                            <p:stCondLst>
                              <p:cond delay="5000"/>
                            </p:stCondLst>
                            <p:childTnLst>
                              <p:par>
                                <p:cTn id="45" presetID="4" presetClass="entr" presetSubtype="16" fill="hold" grpId="0" nodeType="afterEffect">
                                  <p:stCondLst>
                                    <p:cond delay="0"/>
                                  </p:stCondLst>
                                  <p:childTnLst>
                                    <p:set>
                                      <p:cBhvr>
                                        <p:cTn id="46" dur="1" fill="hold">
                                          <p:stCondLst>
                                            <p:cond delay="0"/>
                                          </p:stCondLst>
                                        </p:cTn>
                                        <p:tgtEl>
                                          <p:spTgt spid="182299"/>
                                        </p:tgtEl>
                                        <p:attrNameLst>
                                          <p:attrName>style.visibility</p:attrName>
                                        </p:attrNameLst>
                                      </p:cBhvr>
                                      <p:to>
                                        <p:strVal val="visible"/>
                                      </p:to>
                                    </p:set>
                                    <p:animEffect transition="in" filter="box(in)">
                                      <p:cBhvr>
                                        <p:cTn id="47" dur="500"/>
                                        <p:tgtEl>
                                          <p:spTgt spid="182299"/>
                                        </p:tgtEl>
                                      </p:cBhvr>
                                    </p:animEffect>
                                  </p:childTnLst>
                                </p:cTn>
                              </p:par>
                            </p:childTnLst>
                          </p:cTn>
                        </p:par>
                        <p:par>
                          <p:cTn id="48" fill="hold" nodeType="afterGroup">
                            <p:stCondLst>
                              <p:cond delay="5500"/>
                            </p:stCondLst>
                            <p:childTnLst>
                              <p:par>
                                <p:cTn id="49" presetID="4" presetClass="entr" presetSubtype="16" fill="hold" grpId="0" nodeType="afterEffect">
                                  <p:stCondLst>
                                    <p:cond delay="0"/>
                                  </p:stCondLst>
                                  <p:childTnLst>
                                    <p:set>
                                      <p:cBhvr>
                                        <p:cTn id="50" dur="1" fill="hold">
                                          <p:stCondLst>
                                            <p:cond delay="0"/>
                                          </p:stCondLst>
                                        </p:cTn>
                                        <p:tgtEl>
                                          <p:spTgt spid="182300"/>
                                        </p:tgtEl>
                                        <p:attrNameLst>
                                          <p:attrName>style.visibility</p:attrName>
                                        </p:attrNameLst>
                                      </p:cBhvr>
                                      <p:to>
                                        <p:strVal val="visible"/>
                                      </p:to>
                                    </p:set>
                                    <p:animEffect transition="in" filter="box(in)">
                                      <p:cBhvr>
                                        <p:cTn id="51" dur="500"/>
                                        <p:tgtEl>
                                          <p:spTgt spid="182300"/>
                                        </p:tgtEl>
                                      </p:cBhvr>
                                    </p:animEffect>
                                  </p:childTnLst>
                                </p:cTn>
                              </p:par>
                            </p:childTnLst>
                          </p:cTn>
                        </p:par>
                        <p:par>
                          <p:cTn id="52" fill="hold" nodeType="afterGroup">
                            <p:stCondLst>
                              <p:cond delay="6000"/>
                            </p:stCondLst>
                            <p:childTnLst>
                              <p:par>
                                <p:cTn id="53" presetID="4" presetClass="entr" presetSubtype="16" fill="hold" grpId="0" nodeType="afterEffect">
                                  <p:stCondLst>
                                    <p:cond delay="0"/>
                                  </p:stCondLst>
                                  <p:childTnLst>
                                    <p:set>
                                      <p:cBhvr>
                                        <p:cTn id="54" dur="1" fill="hold">
                                          <p:stCondLst>
                                            <p:cond delay="0"/>
                                          </p:stCondLst>
                                        </p:cTn>
                                        <p:tgtEl>
                                          <p:spTgt spid="182301"/>
                                        </p:tgtEl>
                                        <p:attrNameLst>
                                          <p:attrName>style.visibility</p:attrName>
                                        </p:attrNameLst>
                                      </p:cBhvr>
                                      <p:to>
                                        <p:strVal val="visible"/>
                                      </p:to>
                                    </p:set>
                                    <p:animEffect transition="in" filter="box(in)">
                                      <p:cBhvr>
                                        <p:cTn id="55" dur="500"/>
                                        <p:tgtEl>
                                          <p:spTgt spid="182301"/>
                                        </p:tgtEl>
                                      </p:cBhvr>
                                    </p:animEffect>
                                  </p:childTnLst>
                                </p:cTn>
                              </p:par>
                            </p:childTnLst>
                          </p:cTn>
                        </p:par>
                        <p:par>
                          <p:cTn id="56" fill="hold" nodeType="afterGroup">
                            <p:stCondLst>
                              <p:cond delay="6500"/>
                            </p:stCondLst>
                            <p:childTnLst>
                              <p:par>
                                <p:cTn id="57" presetID="4" presetClass="entr" presetSubtype="16" fill="hold" grpId="0" nodeType="afterEffect">
                                  <p:stCondLst>
                                    <p:cond delay="0"/>
                                  </p:stCondLst>
                                  <p:childTnLst>
                                    <p:set>
                                      <p:cBhvr>
                                        <p:cTn id="58" dur="1" fill="hold">
                                          <p:stCondLst>
                                            <p:cond delay="0"/>
                                          </p:stCondLst>
                                        </p:cTn>
                                        <p:tgtEl>
                                          <p:spTgt spid="182302"/>
                                        </p:tgtEl>
                                        <p:attrNameLst>
                                          <p:attrName>style.visibility</p:attrName>
                                        </p:attrNameLst>
                                      </p:cBhvr>
                                      <p:to>
                                        <p:strVal val="visible"/>
                                      </p:to>
                                    </p:set>
                                    <p:animEffect transition="in" filter="box(in)">
                                      <p:cBhvr>
                                        <p:cTn id="59" dur="500"/>
                                        <p:tgtEl>
                                          <p:spTgt spid="182302"/>
                                        </p:tgtEl>
                                      </p:cBhvr>
                                    </p:animEffect>
                                  </p:childTnLst>
                                </p:cTn>
                              </p:par>
                            </p:childTnLst>
                          </p:cTn>
                        </p:par>
                        <p:par>
                          <p:cTn id="60" fill="hold" nodeType="afterGroup">
                            <p:stCondLst>
                              <p:cond delay="7000"/>
                            </p:stCondLst>
                            <p:childTnLst>
                              <p:par>
                                <p:cTn id="61" presetID="4" presetClass="entr" presetSubtype="16" fill="hold" grpId="0" nodeType="afterEffect">
                                  <p:stCondLst>
                                    <p:cond delay="0"/>
                                  </p:stCondLst>
                                  <p:childTnLst>
                                    <p:set>
                                      <p:cBhvr>
                                        <p:cTn id="62" dur="1" fill="hold">
                                          <p:stCondLst>
                                            <p:cond delay="0"/>
                                          </p:stCondLst>
                                        </p:cTn>
                                        <p:tgtEl>
                                          <p:spTgt spid="182303"/>
                                        </p:tgtEl>
                                        <p:attrNameLst>
                                          <p:attrName>style.visibility</p:attrName>
                                        </p:attrNameLst>
                                      </p:cBhvr>
                                      <p:to>
                                        <p:strVal val="visible"/>
                                      </p:to>
                                    </p:set>
                                    <p:animEffect transition="in" filter="box(in)">
                                      <p:cBhvr>
                                        <p:cTn id="63" dur="500"/>
                                        <p:tgtEl>
                                          <p:spTgt spid="182303"/>
                                        </p:tgtEl>
                                      </p:cBhvr>
                                    </p:animEffect>
                                  </p:childTnLst>
                                </p:cTn>
                              </p:par>
                            </p:childTnLst>
                          </p:cTn>
                        </p:par>
                        <p:par>
                          <p:cTn id="64" fill="hold" nodeType="afterGroup">
                            <p:stCondLst>
                              <p:cond delay="7500"/>
                            </p:stCondLst>
                            <p:childTnLst>
                              <p:par>
                                <p:cTn id="65" presetID="4" presetClass="entr" presetSubtype="16" fill="hold" grpId="0" nodeType="afterEffect">
                                  <p:stCondLst>
                                    <p:cond delay="0"/>
                                  </p:stCondLst>
                                  <p:childTnLst>
                                    <p:set>
                                      <p:cBhvr>
                                        <p:cTn id="66" dur="1" fill="hold">
                                          <p:stCondLst>
                                            <p:cond delay="0"/>
                                          </p:stCondLst>
                                        </p:cTn>
                                        <p:tgtEl>
                                          <p:spTgt spid="182304"/>
                                        </p:tgtEl>
                                        <p:attrNameLst>
                                          <p:attrName>style.visibility</p:attrName>
                                        </p:attrNameLst>
                                      </p:cBhvr>
                                      <p:to>
                                        <p:strVal val="visible"/>
                                      </p:to>
                                    </p:set>
                                    <p:animEffect transition="in" filter="box(in)">
                                      <p:cBhvr>
                                        <p:cTn id="67" dur="500"/>
                                        <p:tgtEl>
                                          <p:spTgt spid="182304"/>
                                        </p:tgtEl>
                                      </p:cBhvr>
                                    </p:animEffect>
                                  </p:childTnLst>
                                </p:cTn>
                              </p:par>
                            </p:childTnLst>
                          </p:cTn>
                        </p:par>
                        <p:par>
                          <p:cTn id="68" fill="hold" nodeType="afterGroup">
                            <p:stCondLst>
                              <p:cond delay="8000"/>
                            </p:stCondLst>
                            <p:childTnLst>
                              <p:par>
                                <p:cTn id="69" presetID="4" presetClass="entr" presetSubtype="16" fill="hold" grpId="0" nodeType="afterEffect">
                                  <p:stCondLst>
                                    <p:cond delay="0"/>
                                  </p:stCondLst>
                                  <p:childTnLst>
                                    <p:set>
                                      <p:cBhvr>
                                        <p:cTn id="70" dur="1" fill="hold">
                                          <p:stCondLst>
                                            <p:cond delay="0"/>
                                          </p:stCondLst>
                                        </p:cTn>
                                        <p:tgtEl>
                                          <p:spTgt spid="182305"/>
                                        </p:tgtEl>
                                        <p:attrNameLst>
                                          <p:attrName>style.visibility</p:attrName>
                                        </p:attrNameLst>
                                      </p:cBhvr>
                                      <p:to>
                                        <p:strVal val="visible"/>
                                      </p:to>
                                    </p:set>
                                    <p:animEffect transition="in" filter="box(in)">
                                      <p:cBhvr>
                                        <p:cTn id="71" dur="500"/>
                                        <p:tgtEl>
                                          <p:spTgt spid="182305"/>
                                        </p:tgtEl>
                                      </p:cBhvr>
                                    </p:animEffect>
                                  </p:childTnLst>
                                </p:cTn>
                              </p:par>
                            </p:childTnLst>
                          </p:cTn>
                        </p:par>
                        <p:par>
                          <p:cTn id="72" fill="hold" nodeType="afterGroup">
                            <p:stCondLst>
                              <p:cond delay="8500"/>
                            </p:stCondLst>
                            <p:childTnLst>
                              <p:par>
                                <p:cTn id="73" presetID="4" presetClass="entr" presetSubtype="16" fill="hold" grpId="0" nodeType="afterEffect">
                                  <p:stCondLst>
                                    <p:cond delay="0"/>
                                  </p:stCondLst>
                                  <p:childTnLst>
                                    <p:set>
                                      <p:cBhvr>
                                        <p:cTn id="74" dur="1" fill="hold">
                                          <p:stCondLst>
                                            <p:cond delay="0"/>
                                          </p:stCondLst>
                                        </p:cTn>
                                        <p:tgtEl>
                                          <p:spTgt spid="182306"/>
                                        </p:tgtEl>
                                        <p:attrNameLst>
                                          <p:attrName>style.visibility</p:attrName>
                                        </p:attrNameLst>
                                      </p:cBhvr>
                                      <p:to>
                                        <p:strVal val="visible"/>
                                      </p:to>
                                    </p:set>
                                    <p:animEffect transition="in" filter="box(in)">
                                      <p:cBhvr>
                                        <p:cTn id="75" dur="500"/>
                                        <p:tgtEl>
                                          <p:spTgt spid="1823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89" grpId="0" animBg="1"/>
      <p:bldP spid="182290" grpId="0" animBg="1"/>
      <p:bldP spid="182291" grpId="0" animBg="1"/>
      <p:bldP spid="182292" grpId="0" animBg="1"/>
      <p:bldP spid="182293" grpId="0" animBg="1"/>
      <p:bldP spid="182294" grpId="0" animBg="1"/>
      <p:bldP spid="182295" grpId="0" animBg="1"/>
      <p:bldP spid="182296" grpId="0"/>
      <p:bldP spid="182297" grpId="0"/>
      <p:bldP spid="182298" grpId="0" animBg="1"/>
      <p:bldP spid="182299" grpId="0" animBg="1"/>
      <p:bldP spid="182300" grpId="0" animBg="1"/>
      <p:bldP spid="182301" grpId="0" animBg="1"/>
      <p:bldP spid="182302" grpId="0" animBg="1"/>
      <p:bldP spid="182303" grpId="0" animBg="1"/>
      <p:bldP spid="182304" grpId="0" animBg="1"/>
      <p:bldP spid="182305" grpId="0"/>
      <p:bldP spid="18230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Şekil 5"/>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315580" y="531543"/>
            <a:ext cx="7128792" cy="2376264"/>
          </a:xfrm>
          <a:prstGeom prst="rect">
            <a:avLst/>
          </a:prstGeom>
          <a:noFill/>
          <a:ln>
            <a:noFill/>
          </a:ln>
        </p:spPr>
      </p:pic>
      <p:sp>
        <p:nvSpPr>
          <p:cNvPr id="5" name="Dikdörtgen 4"/>
          <p:cNvSpPr/>
          <p:nvPr/>
        </p:nvSpPr>
        <p:spPr>
          <a:xfrm>
            <a:off x="2351584" y="3105835"/>
            <a:ext cx="6624736" cy="369332"/>
          </a:xfrm>
          <a:prstGeom prst="rect">
            <a:avLst/>
          </a:prstGeom>
        </p:spPr>
        <p:txBody>
          <a:bodyPr wrap="square">
            <a:spAutoFit/>
          </a:bodyPr>
          <a:lstStyle/>
          <a:p>
            <a:pPr lvl="0" algn="ctr"/>
            <a:r>
              <a:rPr lang="tr-TR" i="1" dirty="0"/>
              <a:t>Antrenman Sisteminin Faktörleri ve Arasındaki İlişkiler</a:t>
            </a:r>
            <a:endParaRPr lang="tr-TR" dirty="0"/>
          </a:p>
        </p:txBody>
      </p:sp>
      <p:sp>
        <p:nvSpPr>
          <p:cNvPr id="6" name="Dikdörtgen 5"/>
          <p:cNvSpPr/>
          <p:nvPr/>
        </p:nvSpPr>
        <p:spPr>
          <a:xfrm>
            <a:off x="2063552" y="3645025"/>
            <a:ext cx="7632848" cy="3293209"/>
          </a:xfrm>
          <a:prstGeom prst="rect">
            <a:avLst/>
          </a:prstGeom>
        </p:spPr>
        <p:txBody>
          <a:bodyPr wrap="square">
            <a:spAutoFit/>
          </a:bodyPr>
          <a:lstStyle/>
          <a:p>
            <a:pPr lvl="1" algn="just"/>
            <a:r>
              <a:rPr lang="tr-TR" b="1" dirty="0"/>
              <a:t>ANTRENMANA ELVERİŞLİLİK</a:t>
            </a:r>
            <a:endParaRPr lang="tr-TR" sz="2400" b="1" dirty="0"/>
          </a:p>
          <a:p>
            <a:pPr algn="just">
              <a:lnSpc>
                <a:spcPct val="150000"/>
              </a:lnSpc>
            </a:pPr>
            <a:r>
              <a:rPr lang="tr-TR" sz="2000" dirty="0"/>
              <a:t>Antrenman yüklenmelerinde organizmanın uyumunu belirtmektedir. Vücut yapısı, vücut tipi, yaş, cinsiyet, beslenme, çevre şartları ve </a:t>
            </a:r>
            <a:r>
              <a:rPr lang="tr-TR" sz="2000" dirty="0" err="1"/>
              <a:t>psikososyal</a:t>
            </a:r>
            <a:r>
              <a:rPr lang="tr-TR" sz="2000" dirty="0"/>
              <a:t> faktörler vb. antrenmana bireyin elverişliliğini (uyumunu) sağlamaktadır. Özellikle çocukluk ve gençlik dönemlerinde antrenmana elverişlilik önemli bir rol oynamaktadır.</a:t>
            </a:r>
          </a:p>
          <a:p>
            <a:pPr algn="just"/>
            <a:endParaRPr lang="tr-TR" sz="2000" dirty="0"/>
          </a:p>
          <a:p>
            <a:pPr algn="just"/>
            <a:endParaRPr lang="tr-TR" sz="2000" dirty="0"/>
          </a:p>
        </p:txBody>
      </p:sp>
    </p:spTree>
    <p:extLst>
      <p:ext uri="{BB962C8B-B14F-4D97-AF65-F5344CB8AC3E}">
        <p14:creationId xmlns:p14="http://schemas.microsoft.com/office/powerpoint/2010/main" val="358297253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ext Box 4"/>
          <p:cNvSpPr txBox="1">
            <a:spLocks noChangeArrowheads="1"/>
          </p:cNvSpPr>
          <p:nvPr/>
        </p:nvSpPr>
        <p:spPr bwMode="auto">
          <a:xfrm>
            <a:off x="1774825" y="-7938"/>
            <a:ext cx="5576888"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sz="2400"/>
              <a:t>Antrenman Planlaması ve Dönemlemesi</a:t>
            </a:r>
          </a:p>
        </p:txBody>
      </p:sp>
      <p:sp>
        <p:nvSpPr>
          <p:cNvPr id="18437" name="Text Box 5"/>
          <p:cNvSpPr txBox="1">
            <a:spLocks noChangeArrowheads="1"/>
          </p:cNvSpPr>
          <p:nvPr/>
        </p:nvSpPr>
        <p:spPr bwMode="auto">
          <a:xfrm>
            <a:off x="4295776" y="1196976"/>
            <a:ext cx="35861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sz="2000" b="1"/>
              <a:t>Haftalık Plan (Mikro Döngü)</a:t>
            </a:r>
          </a:p>
        </p:txBody>
      </p:sp>
      <p:sp>
        <p:nvSpPr>
          <p:cNvPr id="183303" name="Rectangle 7"/>
          <p:cNvSpPr>
            <a:spLocks noChangeArrowheads="1"/>
          </p:cNvSpPr>
          <p:nvPr/>
        </p:nvSpPr>
        <p:spPr bwMode="auto">
          <a:xfrm>
            <a:off x="3575051" y="5300663"/>
            <a:ext cx="720725" cy="328612"/>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3304" name="Rectangle 8"/>
          <p:cNvSpPr>
            <a:spLocks noChangeArrowheads="1"/>
          </p:cNvSpPr>
          <p:nvPr/>
        </p:nvSpPr>
        <p:spPr bwMode="auto">
          <a:xfrm>
            <a:off x="4295776" y="4652963"/>
            <a:ext cx="720725" cy="976312"/>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3305" name="Rectangle 9"/>
          <p:cNvSpPr>
            <a:spLocks noChangeArrowheads="1"/>
          </p:cNvSpPr>
          <p:nvPr/>
        </p:nvSpPr>
        <p:spPr bwMode="auto">
          <a:xfrm>
            <a:off x="5016501" y="5013325"/>
            <a:ext cx="720725" cy="615950"/>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3306" name="Rectangle 10"/>
          <p:cNvSpPr>
            <a:spLocks noChangeArrowheads="1"/>
          </p:cNvSpPr>
          <p:nvPr/>
        </p:nvSpPr>
        <p:spPr bwMode="auto">
          <a:xfrm>
            <a:off x="5735639" y="4652963"/>
            <a:ext cx="720725" cy="976312"/>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3307" name="Rectangle 11"/>
          <p:cNvSpPr>
            <a:spLocks noChangeArrowheads="1"/>
          </p:cNvSpPr>
          <p:nvPr/>
        </p:nvSpPr>
        <p:spPr bwMode="auto">
          <a:xfrm>
            <a:off x="6456364" y="5229225"/>
            <a:ext cx="720725" cy="400050"/>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3308" name="Rectangle 12"/>
          <p:cNvSpPr>
            <a:spLocks noChangeArrowheads="1"/>
          </p:cNvSpPr>
          <p:nvPr/>
        </p:nvSpPr>
        <p:spPr bwMode="auto">
          <a:xfrm>
            <a:off x="7177089" y="4652963"/>
            <a:ext cx="720725" cy="976312"/>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3309" name="Rectangle 13"/>
          <p:cNvSpPr>
            <a:spLocks noChangeArrowheads="1"/>
          </p:cNvSpPr>
          <p:nvPr/>
        </p:nvSpPr>
        <p:spPr bwMode="auto">
          <a:xfrm>
            <a:off x="7896226" y="5341939"/>
            <a:ext cx="720725" cy="287337"/>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3310" name="Text Box 14"/>
          <p:cNvSpPr txBox="1">
            <a:spLocks noChangeArrowheads="1"/>
          </p:cNvSpPr>
          <p:nvPr/>
        </p:nvSpPr>
        <p:spPr bwMode="auto">
          <a:xfrm>
            <a:off x="3700464" y="4141788"/>
            <a:ext cx="47656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a:t>Pzt    Salı    Çarş    Perş   Cuma   Cuts    Paz</a:t>
            </a:r>
          </a:p>
        </p:txBody>
      </p:sp>
      <p:sp>
        <p:nvSpPr>
          <p:cNvPr id="183311" name="Text Box 15"/>
          <p:cNvSpPr txBox="1">
            <a:spLocks noChangeArrowheads="1"/>
          </p:cNvSpPr>
          <p:nvPr/>
        </p:nvSpPr>
        <p:spPr bwMode="auto">
          <a:xfrm>
            <a:off x="4778375" y="5799138"/>
            <a:ext cx="25415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a:t>Üç zirveli mikro döngü</a:t>
            </a:r>
          </a:p>
        </p:txBody>
      </p:sp>
      <p:sp>
        <p:nvSpPr>
          <p:cNvPr id="183312" name="Rectangle 16"/>
          <p:cNvSpPr>
            <a:spLocks noChangeArrowheads="1"/>
          </p:cNvSpPr>
          <p:nvPr/>
        </p:nvSpPr>
        <p:spPr bwMode="auto">
          <a:xfrm>
            <a:off x="3575051" y="2708275"/>
            <a:ext cx="720725" cy="431800"/>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3313" name="Rectangle 17"/>
          <p:cNvSpPr>
            <a:spLocks noChangeArrowheads="1"/>
          </p:cNvSpPr>
          <p:nvPr/>
        </p:nvSpPr>
        <p:spPr bwMode="auto">
          <a:xfrm>
            <a:off x="4295776" y="2563813"/>
            <a:ext cx="720725" cy="576262"/>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3314" name="Rectangle 18"/>
          <p:cNvSpPr>
            <a:spLocks noChangeArrowheads="1"/>
          </p:cNvSpPr>
          <p:nvPr/>
        </p:nvSpPr>
        <p:spPr bwMode="auto">
          <a:xfrm>
            <a:off x="5016501" y="2349501"/>
            <a:ext cx="720725" cy="790575"/>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3315" name="Rectangle 19"/>
          <p:cNvSpPr>
            <a:spLocks noChangeArrowheads="1"/>
          </p:cNvSpPr>
          <p:nvPr/>
        </p:nvSpPr>
        <p:spPr bwMode="auto">
          <a:xfrm>
            <a:off x="5735639" y="2565401"/>
            <a:ext cx="720725" cy="574675"/>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3316" name="Rectangle 20"/>
          <p:cNvSpPr>
            <a:spLocks noChangeArrowheads="1"/>
          </p:cNvSpPr>
          <p:nvPr/>
        </p:nvSpPr>
        <p:spPr bwMode="auto">
          <a:xfrm>
            <a:off x="6456364" y="2997201"/>
            <a:ext cx="720725" cy="142875"/>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3317" name="Rectangle 21"/>
          <p:cNvSpPr>
            <a:spLocks noChangeArrowheads="1"/>
          </p:cNvSpPr>
          <p:nvPr/>
        </p:nvSpPr>
        <p:spPr bwMode="auto">
          <a:xfrm>
            <a:off x="7177089" y="2997201"/>
            <a:ext cx="720725" cy="142875"/>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3318" name="Rectangle 22"/>
          <p:cNvSpPr>
            <a:spLocks noChangeArrowheads="1"/>
          </p:cNvSpPr>
          <p:nvPr/>
        </p:nvSpPr>
        <p:spPr bwMode="auto">
          <a:xfrm>
            <a:off x="7896226" y="2349501"/>
            <a:ext cx="720725" cy="790575"/>
          </a:xfrm>
          <a:prstGeom prst="rect">
            <a:avLst/>
          </a:pr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tr-TR">
              <a:latin typeface="Comic Sans MS" pitchFamily="66" charset="0"/>
            </a:endParaRPr>
          </a:p>
        </p:txBody>
      </p:sp>
      <p:sp>
        <p:nvSpPr>
          <p:cNvPr id="183319" name="Text Box 23"/>
          <p:cNvSpPr txBox="1">
            <a:spLocks noChangeArrowheads="1"/>
          </p:cNvSpPr>
          <p:nvPr/>
        </p:nvSpPr>
        <p:spPr bwMode="auto">
          <a:xfrm>
            <a:off x="3700464" y="1652588"/>
            <a:ext cx="47656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dirty="0"/>
              <a:t>Pzt    Salı    </a:t>
            </a:r>
            <a:r>
              <a:rPr lang="tr-TR" dirty="0" err="1"/>
              <a:t>Çarş</a:t>
            </a:r>
            <a:r>
              <a:rPr lang="tr-TR" dirty="0"/>
              <a:t>    </a:t>
            </a:r>
            <a:r>
              <a:rPr lang="tr-TR" dirty="0" err="1"/>
              <a:t>Perş</a:t>
            </a:r>
            <a:r>
              <a:rPr lang="tr-TR" dirty="0"/>
              <a:t>   Cuma   </a:t>
            </a:r>
            <a:r>
              <a:rPr lang="tr-TR" dirty="0" err="1"/>
              <a:t>Cuts</a:t>
            </a:r>
            <a:r>
              <a:rPr lang="tr-TR" dirty="0"/>
              <a:t>    Paz</a:t>
            </a:r>
          </a:p>
        </p:txBody>
      </p:sp>
      <p:sp>
        <p:nvSpPr>
          <p:cNvPr id="183320" name="Text Box 24"/>
          <p:cNvSpPr txBox="1">
            <a:spLocks noChangeArrowheads="1"/>
          </p:cNvSpPr>
          <p:nvPr/>
        </p:nvSpPr>
        <p:spPr bwMode="auto">
          <a:xfrm>
            <a:off x="3432175" y="3349626"/>
            <a:ext cx="5340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a:t>İki zirveli hafta sonu müsabaka olan mikro döngü</a:t>
            </a:r>
          </a:p>
        </p:txBody>
      </p:sp>
      <p:sp>
        <p:nvSpPr>
          <p:cNvPr id="18456" name="Rectangle 25"/>
          <p:cNvSpPr>
            <a:spLocks noChangeArrowheads="1"/>
          </p:cNvSpPr>
          <p:nvPr/>
        </p:nvSpPr>
        <p:spPr bwMode="auto">
          <a:xfrm>
            <a:off x="1941513" y="908050"/>
            <a:ext cx="8280400" cy="71438"/>
          </a:xfrm>
          <a:prstGeom prst="rect">
            <a:avLst/>
          </a:prstGeom>
          <a:gradFill rotWithShape="1">
            <a:gsLst>
              <a:gs pos="0">
                <a:srgbClr val="FFCC00"/>
              </a:gs>
              <a:gs pos="100000">
                <a:schemeClr val="accent2"/>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tr-TR">
              <a:latin typeface="Comic Sans MS" pitchFamily="66" charset="0"/>
            </a:endParaRPr>
          </a:p>
        </p:txBody>
      </p:sp>
    </p:spTree>
    <p:extLst>
      <p:ext uri="{BB962C8B-B14F-4D97-AF65-F5344CB8AC3E}">
        <p14:creationId xmlns:p14="http://schemas.microsoft.com/office/powerpoint/2010/main" val="29059200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83303"/>
                                        </p:tgtEl>
                                        <p:attrNameLst>
                                          <p:attrName>style.visibility</p:attrName>
                                        </p:attrNameLst>
                                      </p:cBhvr>
                                      <p:to>
                                        <p:strVal val="visible"/>
                                      </p:to>
                                    </p:set>
                                    <p:animEffect transition="in" filter="box(in)">
                                      <p:cBhvr>
                                        <p:cTn id="7" dur="500"/>
                                        <p:tgtEl>
                                          <p:spTgt spid="183303"/>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183304"/>
                                        </p:tgtEl>
                                        <p:attrNameLst>
                                          <p:attrName>style.visibility</p:attrName>
                                        </p:attrNameLst>
                                      </p:cBhvr>
                                      <p:to>
                                        <p:strVal val="visible"/>
                                      </p:to>
                                    </p:set>
                                    <p:animEffect transition="in" filter="box(in)">
                                      <p:cBhvr>
                                        <p:cTn id="11" dur="500"/>
                                        <p:tgtEl>
                                          <p:spTgt spid="183304"/>
                                        </p:tgtEl>
                                      </p:cBhvr>
                                    </p:animEffect>
                                  </p:childTnLst>
                                </p:cTn>
                              </p:par>
                            </p:childTnLst>
                          </p:cTn>
                        </p:par>
                        <p:par>
                          <p:cTn id="12" fill="hold" nodeType="afterGroup">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183305"/>
                                        </p:tgtEl>
                                        <p:attrNameLst>
                                          <p:attrName>style.visibility</p:attrName>
                                        </p:attrNameLst>
                                      </p:cBhvr>
                                      <p:to>
                                        <p:strVal val="visible"/>
                                      </p:to>
                                    </p:set>
                                    <p:animEffect transition="in" filter="box(in)">
                                      <p:cBhvr>
                                        <p:cTn id="15" dur="500"/>
                                        <p:tgtEl>
                                          <p:spTgt spid="183305"/>
                                        </p:tgtEl>
                                      </p:cBhvr>
                                    </p:animEffect>
                                  </p:childTnLst>
                                </p:cTn>
                              </p:par>
                            </p:childTnLst>
                          </p:cTn>
                        </p:par>
                        <p:par>
                          <p:cTn id="16" fill="hold" nodeType="afterGroup">
                            <p:stCondLst>
                              <p:cond delay="1500"/>
                            </p:stCondLst>
                            <p:childTnLst>
                              <p:par>
                                <p:cTn id="17" presetID="4" presetClass="entr" presetSubtype="16" fill="hold" grpId="0" nodeType="afterEffect">
                                  <p:stCondLst>
                                    <p:cond delay="0"/>
                                  </p:stCondLst>
                                  <p:childTnLst>
                                    <p:set>
                                      <p:cBhvr>
                                        <p:cTn id="18" dur="1" fill="hold">
                                          <p:stCondLst>
                                            <p:cond delay="0"/>
                                          </p:stCondLst>
                                        </p:cTn>
                                        <p:tgtEl>
                                          <p:spTgt spid="183306"/>
                                        </p:tgtEl>
                                        <p:attrNameLst>
                                          <p:attrName>style.visibility</p:attrName>
                                        </p:attrNameLst>
                                      </p:cBhvr>
                                      <p:to>
                                        <p:strVal val="visible"/>
                                      </p:to>
                                    </p:set>
                                    <p:animEffect transition="in" filter="box(in)">
                                      <p:cBhvr>
                                        <p:cTn id="19" dur="500"/>
                                        <p:tgtEl>
                                          <p:spTgt spid="183306"/>
                                        </p:tgtEl>
                                      </p:cBhvr>
                                    </p:animEffect>
                                  </p:childTnLst>
                                </p:cTn>
                              </p:par>
                            </p:childTnLst>
                          </p:cTn>
                        </p:par>
                        <p:par>
                          <p:cTn id="20" fill="hold" nodeType="afterGroup">
                            <p:stCondLst>
                              <p:cond delay="2000"/>
                            </p:stCondLst>
                            <p:childTnLst>
                              <p:par>
                                <p:cTn id="21" presetID="4" presetClass="entr" presetSubtype="16" fill="hold" grpId="0" nodeType="afterEffect">
                                  <p:stCondLst>
                                    <p:cond delay="0"/>
                                  </p:stCondLst>
                                  <p:childTnLst>
                                    <p:set>
                                      <p:cBhvr>
                                        <p:cTn id="22" dur="1" fill="hold">
                                          <p:stCondLst>
                                            <p:cond delay="0"/>
                                          </p:stCondLst>
                                        </p:cTn>
                                        <p:tgtEl>
                                          <p:spTgt spid="183307"/>
                                        </p:tgtEl>
                                        <p:attrNameLst>
                                          <p:attrName>style.visibility</p:attrName>
                                        </p:attrNameLst>
                                      </p:cBhvr>
                                      <p:to>
                                        <p:strVal val="visible"/>
                                      </p:to>
                                    </p:set>
                                    <p:animEffect transition="in" filter="box(in)">
                                      <p:cBhvr>
                                        <p:cTn id="23" dur="500"/>
                                        <p:tgtEl>
                                          <p:spTgt spid="183307"/>
                                        </p:tgtEl>
                                      </p:cBhvr>
                                    </p:animEffect>
                                  </p:childTnLst>
                                </p:cTn>
                              </p:par>
                            </p:childTnLst>
                          </p:cTn>
                        </p:par>
                        <p:par>
                          <p:cTn id="24" fill="hold" nodeType="afterGroup">
                            <p:stCondLst>
                              <p:cond delay="2500"/>
                            </p:stCondLst>
                            <p:childTnLst>
                              <p:par>
                                <p:cTn id="25" presetID="4" presetClass="entr" presetSubtype="16" fill="hold" grpId="0" nodeType="afterEffect">
                                  <p:stCondLst>
                                    <p:cond delay="0"/>
                                  </p:stCondLst>
                                  <p:childTnLst>
                                    <p:set>
                                      <p:cBhvr>
                                        <p:cTn id="26" dur="1" fill="hold">
                                          <p:stCondLst>
                                            <p:cond delay="0"/>
                                          </p:stCondLst>
                                        </p:cTn>
                                        <p:tgtEl>
                                          <p:spTgt spid="183308"/>
                                        </p:tgtEl>
                                        <p:attrNameLst>
                                          <p:attrName>style.visibility</p:attrName>
                                        </p:attrNameLst>
                                      </p:cBhvr>
                                      <p:to>
                                        <p:strVal val="visible"/>
                                      </p:to>
                                    </p:set>
                                    <p:animEffect transition="in" filter="box(in)">
                                      <p:cBhvr>
                                        <p:cTn id="27" dur="500"/>
                                        <p:tgtEl>
                                          <p:spTgt spid="183308"/>
                                        </p:tgtEl>
                                      </p:cBhvr>
                                    </p:animEffect>
                                  </p:childTnLst>
                                </p:cTn>
                              </p:par>
                            </p:childTnLst>
                          </p:cTn>
                        </p:par>
                        <p:par>
                          <p:cTn id="28" fill="hold" nodeType="afterGroup">
                            <p:stCondLst>
                              <p:cond delay="3000"/>
                            </p:stCondLst>
                            <p:childTnLst>
                              <p:par>
                                <p:cTn id="29" presetID="4" presetClass="entr" presetSubtype="16" fill="hold" grpId="0" nodeType="afterEffect">
                                  <p:stCondLst>
                                    <p:cond delay="0"/>
                                  </p:stCondLst>
                                  <p:childTnLst>
                                    <p:set>
                                      <p:cBhvr>
                                        <p:cTn id="30" dur="1" fill="hold">
                                          <p:stCondLst>
                                            <p:cond delay="0"/>
                                          </p:stCondLst>
                                        </p:cTn>
                                        <p:tgtEl>
                                          <p:spTgt spid="183309"/>
                                        </p:tgtEl>
                                        <p:attrNameLst>
                                          <p:attrName>style.visibility</p:attrName>
                                        </p:attrNameLst>
                                      </p:cBhvr>
                                      <p:to>
                                        <p:strVal val="visible"/>
                                      </p:to>
                                    </p:set>
                                    <p:animEffect transition="in" filter="box(in)">
                                      <p:cBhvr>
                                        <p:cTn id="31" dur="500"/>
                                        <p:tgtEl>
                                          <p:spTgt spid="183309"/>
                                        </p:tgtEl>
                                      </p:cBhvr>
                                    </p:animEffect>
                                  </p:childTnLst>
                                </p:cTn>
                              </p:par>
                            </p:childTnLst>
                          </p:cTn>
                        </p:par>
                        <p:par>
                          <p:cTn id="32" fill="hold" nodeType="afterGroup">
                            <p:stCondLst>
                              <p:cond delay="3500"/>
                            </p:stCondLst>
                            <p:childTnLst>
                              <p:par>
                                <p:cTn id="33" presetID="4" presetClass="entr" presetSubtype="16" fill="hold" grpId="0" nodeType="afterEffect">
                                  <p:stCondLst>
                                    <p:cond delay="0"/>
                                  </p:stCondLst>
                                  <p:childTnLst>
                                    <p:set>
                                      <p:cBhvr>
                                        <p:cTn id="34" dur="1" fill="hold">
                                          <p:stCondLst>
                                            <p:cond delay="0"/>
                                          </p:stCondLst>
                                        </p:cTn>
                                        <p:tgtEl>
                                          <p:spTgt spid="183310"/>
                                        </p:tgtEl>
                                        <p:attrNameLst>
                                          <p:attrName>style.visibility</p:attrName>
                                        </p:attrNameLst>
                                      </p:cBhvr>
                                      <p:to>
                                        <p:strVal val="visible"/>
                                      </p:to>
                                    </p:set>
                                    <p:animEffect transition="in" filter="box(in)">
                                      <p:cBhvr>
                                        <p:cTn id="35" dur="500"/>
                                        <p:tgtEl>
                                          <p:spTgt spid="183310"/>
                                        </p:tgtEl>
                                      </p:cBhvr>
                                    </p:animEffect>
                                  </p:childTnLst>
                                </p:cTn>
                              </p:par>
                            </p:childTnLst>
                          </p:cTn>
                        </p:par>
                        <p:par>
                          <p:cTn id="36" fill="hold" nodeType="afterGroup">
                            <p:stCondLst>
                              <p:cond delay="4000"/>
                            </p:stCondLst>
                            <p:childTnLst>
                              <p:par>
                                <p:cTn id="37" presetID="4" presetClass="entr" presetSubtype="16" fill="hold" grpId="0" nodeType="afterEffect">
                                  <p:stCondLst>
                                    <p:cond delay="0"/>
                                  </p:stCondLst>
                                  <p:childTnLst>
                                    <p:set>
                                      <p:cBhvr>
                                        <p:cTn id="38" dur="1" fill="hold">
                                          <p:stCondLst>
                                            <p:cond delay="0"/>
                                          </p:stCondLst>
                                        </p:cTn>
                                        <p:tgtEl>
                                          <p:spTgt spid="183311"/>
                                        </p:tgtEl>
                                        <p:attrNameLst>
                                          <p:attrName>style.visibility</p:attrName>
                                        </p:attrNameLst>
                                      </p:cBhvr>
                                      <p:to>
                                        <p:strVal val="visible"/>
                                      </p:to>
                                    </p:set>
                                    <p:animEffect transition="in" filter="box(in)">
                                      <p:cBhvr>
                                        <p:cTn id="39" dur="500"/>
                                        <p:tgtEl>
                                          <p:spTgt spid="183311"/>
                                        </p:tgtEl>
                                      </p:cBhvr>
                                    </p:animEffect>
                                  </p:childTnLst>
                                </p:cTn>
                              </p:par>
                            </p:childTnLst>
                          </p:cTn>
                        </p:par>
                        <p:par>
                          <p:cTn id="40" fill="hold" nodeType="afterGroup">
                            <p:stCondLst>
                              <p:cond delay="4500"/>
                            </p:stCondLst>
                            <p:childTnLst>
                              <p:par>
                                <p:cTn id="41" presetID="4" presetClass="entr" presetSubtype="16" fill="hold" grpId="0" nodeType="afterEffect">
                                  <p:stCondLst>
                                    <p:cond delay="0"/>
                                  </p:stCondLst>
                                  <p:childTnLst>
                                    <p:set>
                                      <p:cBhvr>
                                        <p:cTn id="42" dur="1" fill="hold">
                                          <p:stCondLst>
                                            <p:cond delay="0"/>
                                          </p:stCondLst>
                                        </p:cTn>
                                        <p:tgtEl>
                                          <p:spTgt spid="183312"/>
                                        </p:tgtEl>
                                        <p:attrNameLst>
                                          <p:attrName>style.visibility</p:attrName>
                                        </p:attrNameLst>
                                      </p:cBhvr>
                                      <p:to>
                                        <p:strVal val="visible"/>
                                      </p:to>
                                    </p:set>
                                    <p:animEffect transition="in" filter="box(in)">
                                      <p:cBhvr>
                                        <p:cTn id="43" dur="500"/>
                                        <p:tgtEl>
                                          <p:spTgt spid="183312"/>
                                        </p:tgtEl>
                                      </p:cBhvr>
                                    </p:animEffect>
                                  </p:childTnLst>
                                </p:cTn>
                              </p:par>
                            </p:childTnLst>
                          </p:cTn>
                        </p:par>
                        <p:par>
                          <p:cTn id="44" fill="hold" nodeType="afterGroup">
                            <p:stCondLst>
                              <p:cond delay="5000"/>
                            </p:stCondLst>
                            <p:childTnLst>
                              <p:par>
                                <p:cTn id="45" presetID="4" presetClass="entr" presetSubtype="16" fill="hold" grpId="0" nodeType="afterEffect">
                                  <p:stCondLst>
                                    <p:cond delay="0"/>
                                  </p:stCondLst>
                                  <p:childTnLst>
                                    <p:set>
                                      <p:cBhvr>
                                        <p:cTn id="46" dur="1" fill="hold">
                                          <p:stCondLst>
                                            <p:cond delay="0"/>
                                          </p:stCondLst>
                                        </p:cTn>
                                        <p:tgtEl>
                                          <p:spTgt spid="183313"/>
                                        </p:tgtEl>
                                        <p:attrNameLst>
                                          <p:attrName>style.visibility</p:attrName>
                                        </p:attrNameLst>
                                      </p:cBhvr>
                                      <p:to>
                                        <p:strVal val="visible"/>
                                      </p:to>
                                    </p:set>
                                    <p:animEffect transition="in" filter="box(in)">
                                      <p:cBhvr>
                                        <p:cTn id="47" dur="500"/>
                                        <p:tgtEl>
                                          <p:spTgt spid="183313"/>
                                        </p:tgtEl>
                                      </p:cBhvr>
                                    </p:animEffect>
                                  </p:childTnLst>
                                </p:cTn>
                              </p:par>
                            </p:childTnLst>
                          </p:cTn>
                        </p:par>
                        <p:par>
                          <p:cTn id="48" fill="hold" nodeType="afterGroup">
                            <p:stCondLst>
                              <p:cond delay="5500"/>
                            </p:stCondLst>
                            <p:childTnLst>
                              <p:par>
                                <p:cTn id="49" presetID="4" presetClass="entr" presetSubtype="16" fill="hold" grpId="0" nodeType="afterEffect">
                                  <p:stCondLst>
                                    <p:cond delay="0"/>
                                  </p:stCondLst>
                                  <p:childTnLst>
                                    <p:set>
                                      <p:cBhvr>
                                        <p:cTn id="50" dur="1" fill="hold">
                                          <p:stCondLst>
                                            <p:cond delay="0"/>
                                          </p:stCondLst>
                                        </p:cTn>
                                        <p:tgtEl>
                                          <p:spTgt spid="183314"/>
                                        </p:tgtEl>
                                        <p:attrNameLst>
                                          <p:attrName>style.visibility</p:attrName>
                                        </p:attrNameLst>
                                      </p:cBhvr>
                                      <p:to>
                                        <p:strVal val="visible"/>
                                      </p:to>
                                    </p:set>
                                    <p:animEffect transition="in" filter="box(in)">
                                      <p:cBhvr>
                                        <p:cTn id="51" dur="500"/>
                                        <p:tgtEl>
                                          <p:spTgt spid="183314"/>
                                        </p:tgtEl>
                                      </p:cBhvr>
                                    </p:animEffect>
                                  </p:childTnLst>
                                </p:cTn>
                              </p:par>
                            </p:childTnLst>
                          </p:cTn>
                        </p:par>
                        <p:par>
                          <p:cTn id="52" fill="hold" nodeType="afterGroup">
                            <p:stCondLst>
                              <p:cond delay="6000"/>
                            </p:stCondLst>
                            <p:childTnLst>
                              <p:par>
                                <p:cTn id="53" presetID="4" presetClass="entr" presetSubtype="16" fill="hold" grpId="0" nodeType="afterEffect">
                                  <p:stCondLst>
                                    <p:cond delay="0"/>
                                  </p:stCondLst>
                                  <p:childTnLst>
                                    <p:set>
                                      <p:cBhvr>
                                        <p:cTn id="54" dur="1" fill="hold">
                                          <p:stCondLst>
                                            <p:cond delay="0"/>
                                          </p:stCondLst>
                                        </p:cTn>
                                        <p:tgtEl>
                                          <p:spTgt spid="183315"/>
                                        </p:tgtEl>
                                        <p:attrNameLst>
                                          <p:attrName>style.visibility</p:attrName>
                                        </p:attrNameLst>
                                      </p:cBhvr>
                                      <p:to>
                                        <p:strVal val="visible"/>
                                      </p:to>
                                    </p:set>
                                    <p:animEffect transition="in" filter="box(in)">
                                      <p:cBhvr>
                                        <p:cTn id="55" dur="500"/>
                                        <p:tgtEl>
                                          <p:spTgt spid="183315"/>
                                        </p:tgtEl>
                                      </p:cBhvr>
                                    </p:animEffect>
                                  </p:childTnLst>
                                </p:cTn>
                              </p:par>
                            </p:childTnLst>
                          </p:cTn>
                        </p:par>
                        <p:par>
                          <p:cTn id="56" fill="hold" nodeType="afterGroup">
                            <p:stCondLst>
                              <p:cond delay="6500"/>
                            </p:stCondLst>
                            <p:childTnLst>
                              <p:par>
                                <p:cTn id="57" presetID="4" presetClass="entr" presetSubtype="16" fill="hold" grpId="0" nodeType="afterEffect">
                                  <p:stCondLst>
                                    <p:cond delay="0"/>
                                  </p:stCondLst>
                                  <p:childTnLst>
                                    <p:set>
                                      <p:cBhvr>
                                        <p:cTn id="58" dur="1" fill="hold">
                                          <p:stCondLst>
                                            <p:cond delay="0"/>
                                          </p:stCondLst>
                                        </p:cTn>
                                        <p:tgtEl>
                                          <p:spTgt spid="183316"/>
                                        </p:tgtEl>
                                        <p:attrNameLst>
                                          <p:attrName>style.visibility</p:attrName>
                                        </p:attrNameLst>
                                      </p:cBhvr>
                                      <p:to>
                                        <p:strVal val="visible"/>
                                      </p:to>
                                    </p:set>
                                    <p:animEffect transition="in" filter="box(in)">
                                      <p:cBhvr>
                                        <p:cTn id="59" dur="500"/>
                                        <p:tgtEl>
                                          <p:spTgt spid="183316"/>
                                        </p:tgtEl>
                                      </p:cBhvr>
                                    </p:animEffect>
                                  </p:childTnLst>
                                </p:cTn>
                              </p:par>
                            </p:childTnLst>
                          </p:cTn>
                        </p:par>
                        <p:par>
                          <p:cTn id="60" fill="hold" nodeType="afterGroup">
                            <p:stCondLst>
                              <p:cond delay="7000"/>
                            </p:stCondLst>
                            <p:childTnLst>
                              <p:par>
                                <p:cTn id="61" presetID="4" presetClass="entr" presetSubtype="16" fill="hold" grpId="0" nodeType="afterEffect">
                                  <p:stCondLst>
                                    <p:cond delay="0"/>
                                  </p:stCondLst>
                                  <p:childTnLst>
                                    <p:set>
                                      <p:cBhvr>
                                        <p:cTn id="62" dur="1" fill="hold">
                                          <p:stCondLst>
                                            <p:cond delay="0"/>
                                          </p:stCondLst>
                                        </p:cTn>
                                        <p:tgtEl>
                                          <p:spTgt spid="183317"/>
                                        </p:tgtEl>
                                        <p:attrNameLst>
                                          <p:attrName>style.visibility</p:attrName>
                                        </p:attrNameLst>
                                      </p:cBhvr>
                                      <p:to>
                                        <p:strVal val="visible"/>
                                      </p:to>
                                    </p:set>
                                    <p:animEffect transition="in" filter="box(in)">
                                      <p:cBhvr>
                                        <p:cTn id="63" dur="500"/>
                                        <p:tgtEl>
                                          <p:spTgt spid="183317"/>
                                        </p:tgtEl>
                                      </p:cBhvr>
                                    </p:animEffect>
                                  </p:childTnLst>
                                </p:cTn>
                              </p:par>
                            </p:childTnLst>
                          </p:cTn>
                        </p:par>
                        <p:par>
                          <p:cTn id="64" fill="hold" nodeType="afterGroup">
                            <p:stCondLst>
                              <p:cond delay="7500"/>
                            </p:stCondLst>
                            <p:childTnLst>
                              <p:par>
                                <p:cTn id="65" presetID="4" presetClass="entr" presetSubtype="16" fill="hold" grpId="0" nodeType="afterEffect">
                                  <p:stCondLst>
                                    <p:cond delay="0"/>
                                  </p:stCondLst>
                                  <p:childTnLst>
                                    <p:set>
                                      <p:cBhvr>
                                        <p:cTn id="66" dur="1" fill="hold">
                                          <p:stCondLst>
                                            <p:cond delay="0"/>
                                          </p:stCondLst>
                                        </p:cTn>
                                        <p:tgtEl>
                                          <p:spTgt spid="183318"/>
                                        </p:tgtEl>
                                        <p:attrNameLst>
                                          <p:attrName>style.visibility</p:attrName>
                                        </p:attrNameLst>
                                      </p:cBhvr>
                                      <p:to>
                                        <p:strVal val="visible"/>
                                      </p:to>
                                    </p:set>
                                    <p:animEffect transition="in" filter="box(in)">
                                      <p:cBhvr>
                                        <p:cTn id="67" dur="500"/>
                                        <p:tgtEl>
                                          <p:spTgt spid="183318"/>
                                        </p:tgtEl>
                                      </p:cBhvr>
                                    </p:animEffect>
                                  </p:childTnLst>
                                </p:cTn>
                              </p:par>
                            </p:childTnLst>
                          </p:cTn>
                        </p:par>
                        <p:par>
                          <p:cTn id="68" fill="hold" nodeType="afterGroup">
                            <p:stCondLst>
                              <p:cond delay="8000"/>
                            </p:stCondLst>
                            <p:childTnLst>
                              <p:par>
                                <p:cTn id="69" presetID="4" presetClass="entr" presetSubtype="16" fill="hold" grpId="0" nodeType="afterEffect">
                                  <p:stCondLst>
                                    <p:cond delay="0"/>
                                  </p:stCondLst>
                                  <p:childTnLst>
                                    <p:set>
                                      <p:cBhvr>
                                        <p:cTn id="70" dur="1" fill="hold">
                                          <p:stCondLst>
                                            <p:cond delay="0"/>
                                          </p:stCondLst>
                                        </p:cTn>
                                        <p:tgtEl>
                                          <p:spTgt spid="183319"/>
                                        </p:tgtEl>
                                        <p:attrNameLst>
                                          <p:attrName>style.visibility</p:attrName>
                                        </p:attrNameLst>
                                      </p:cBhvr>
                                      <p:to>
                                        <p:strVal val="visible"/>
                                      </p:to>
                                    </p:set>
                                    <p:animEffect transition="in" filter="box(in)">
                                      <p:cBhvr>
                                        <p:cTn id="71" dur="500"/>
                                        <p:tgtEl>
                                          <p:spTgt spid="183319"/>
                                        </p:tgtEl>
                                      </p:cBhvr>
                                    </p:animEffect>
                                  </p:childTnLst>
                                </p:cTn>
                              </p:par>
                            </p:childTnLst>
                          </p:cTn>
                        </p:par>
                        <p:par>
                          <p:cTn id="72" fill="hold" nodeType="afterGroup">
                            <p:stCondLst>
                              <p:cond delay="8500"/>
                            </p:stCondLst>
                            <p:childTnLst>
                              <p:par>
                                <p:cTn id="73" presetID="4" presetClass="entr" presetSubtype="16" fill="hold" grpId="0" nodeType="afterEffect">
                                  <p:stCondLst>
                                    <p:cond delay="0"/>
                                  </p:stCondLst>
                                  <p:childTnLst>
                                    <p:set>
                                      <p:cBhvr>
                                        <p:cTn id="74" dur="1" fill="hold">
                                          <p:stCondLst>
                                            <p:cond delay="0"/>
                                          </p:stCondLst>
                                        </p:cTn>
                                        <p:tgtEl>
                                          <p:spTgt spid="183320"/>
                                        </p:tgtEl>
                                        <p:attrNameLst>
                                          <p:attrName>style.visibility</p:attrName>
                                        </p:attrNameLst>
                                      </p:cBhvr>
                                      <p:to>
                                        <p:strVal val="visible"/>
                                      </p:to>
                                    </p:set>
                                    <p:animEffect transition="in" filter="box(in)">
                                      <p:cBhvr>
                                        <p:cTn id="75" dur="500"/>
                                        <p:tgtEl>
                                          <p:spTgt spid="1833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303" grpId="0" animBg="1"/>
      <p:bldP spid="183304" grpId="0" animBg="1"/>
      <p:bldP spid="183305" grpId="0" animBg="1"/>
      <p:bldP spid="183306" grpId="0" animBg="1"/>
      <p:bldP spid="183307" grpId="0" animBg="1"/>
      <p:bldP spid="183308" grpId="0" animBg="1"/>
      <p:bldP spid="183309" grpId="0" animBg="1"/>
      <p:bldP spid="183310" grpId="0"/>
      <p:bldP spid="183311" grpId="0"/>
      <p:bldP spid="183312" grpId="0" animBg="1"/>
      <p:bldP spid="183313" grpId="0" animBg="1"/>
      <p:bldP spid="183314" grpId="0" animBg="1"/>
      <p:bldP spid="183315" grpId="0" animBg="1"/>
      <p:bldP spid="183316" grpId="0" animBg="1"/>
      <p:bldP spid="183317" grpId="0" animBg="1"/>
      <p:bldP spid="183318" grpId="0" animBg="1"/>
      <p:bldP spid="183319" grpId="0"/>
      <p:bldP spid="183320"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5" name="Text Box 5"/>
          <p:cNvSpPr txBox="1">
            <a:spLocks noChangeArrowheads="1"/>
          </p:cNvSpPr>
          <p:nvPr/>
        </p:nvSpPr>
        <p:spPr bwMode="auto">
          <a:xfrm>
            <a:off x="4602163" y="1196976"/>
            <a:ext cx="28829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sz="2000" b="1" dirty="0"/>
              <a:t>Birim Antrenman Planı</a:t>
            </a:r>
          </a:p>
        </p:txBody>
      </p:sp>
      <p:sp>
        <p:nvSpPr>
          <p:cNvPr id="184327" name="Text Box 7"/>
          <p:cNvSpPr txBox="1">
            <a:spLocks noChangeArrowheads="1"/>
          </p:cNvSpPr>
          <p:nvPr/>
        </p:nvSpPr>
        <p:spPr bwMode="auto">
          <a:xfrm>
            <a:off x="3503613" y="2349500"/>
            <a:ext cx="5213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sz="2400" dirty="0"/>
              <a:t>Süreleri açısından birim antrenmanı</a:t>
            </a:r>
            <a:endParaRPr lang="tr-TR" dirty="0"/>
          </a:p>
        </p:txBody>
      </p:sp>
      <p:sp>
        <p:nvSpPr>
          <p:cNvPr id="184329" name="Rectangle 9"/>
          <p:cNvSpPr>
            <a:spLocks noChangeArrowheads="1"/>
          </p:cNvSpPr>
          <p:nvPr/>
        </p:nvSpPr>
        <p:spPr bwMode="auto">
          <a:xfrm>
            <a:off x="4800601" y="3286125"/>
            <a:ext cx="4562475" cy="201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fontAlgn="base">
              <a:spcBef>
                <a:spcPct val="0"/>
              </a:spcBef>
              <a:spcAft>
                <a:spcPct val="0"/>
              </a:spcAft>
            </a:pPr>
            <a:r>
              <a:rPr lang="tr-TR" dirty="0">
                <a:latin typeface="Comic Sans MS" pitchFamily="66" charset="0"/>
              </a:rPr>
              <a:t>Kısa (30 – 90 </a:t>
            </a:r>
            <a:r>
              <a:rPr lang="tr-TR" dirty="0" err="1">
                <a:latin typeface="Comic Sans MS" pitchFamily="66" charset="0"/>
              </a:rPr>
              <a:t>dak</a:t>
            </a:r>
            <a:r>
              <a:rPr lang="tr-TR" dirty="0">
                <a:latin typeface="Comic Sans MS" pitchFamily="66" charset="0"/>
              </a:rPr>
              <a:t>)</a:t>
            </a:r>
          </a:p>
          <a:p>
            <a:pPr marL="342900" indent="-342900" fontAlgn="base">
              <a:spcBef>
                <a:spcPct val="0"/>
              </a:spcBef>
              <a:spcAft>
                <a:spcPct val="0"/>
              </a:spcAft>
            </a:pPr>
            <a:endParaRPr lang="tr-TR" dirty="0">
              <a:latin typeface="Comic Sans MS" pitchFamily="66" charset="0"/>
            </a:endParaRPr>
          </a:p>
          <a:p>
            <a:pPr marL="342900" indent="-342900" fontAlgn="base">
              <a:spcBef>
                <a:spcPct val="0"/>
              </a:spcBef>
              <a:spcAft>
                <a:spcPct val="0"/>
              </a:spcAft>
            </a:pPr>
            <a:endParaRPr lang="tr-TR" dirty="0">
              <a:latin typeface="Comic Sans MS" pitchFamily="66" charset="0"/>
            </a:endParaRPr>
          </a:p>
          <a:p>
            <a:pPr marL="342900" indent="-342900" fontAlgn="base">
              <a:spcBef>
                <a:spcPct val="0"/>
              </a:spcBef>
              <a:spcAft>
                <a:spcPct val="0"/>
              </a:spcAft>
            </a:pPr>
            <a:r>
              <a:rPr lang="tr-TR" dirty="0">
                <a:latin typeface="Comic Sans MS" pitchFamily="66" charset="0"/>
              </a:rPr>
              <a:t>Orta (2 – 3 saat)</a:t>
            </a:r>
          </a:p>
          <a:p>
            <a:pPr marL="342900" indent="-342900" fontAlgn="base">
              <a:spcBef>
                <a:spcPct val="0"/>
              </a:spcBef>
              <a:spcAft>
                <a:spcPct val="0"/>
              </a:spcAft>
            </a:pPr>
            <a:endParaRPr lang="tr-TR" dirty="0">
              <a:latin typeface="Comic Sans MS" pitchFamily="66" charset="0"/>
            </a:endParaRPr>
          </a:p>
          <a:p>
            <a:pPr marL="342900" indent="-342900" fontAlgn="base">
              <a:spcBef>
                <a:spcPct val="0"/>
              </a:spcBef>
              <a:spcAft>
                <a:spcPct val="0"/>
              </a:spcAft>
            </a:pPr>
            <a:endParaRPr lang="tr-TR" dirty="0">
              <a:latin typeface="Comic Sans MS" pitchFamily="66" charset="0"/>
            </a:endParaRPr>
          </a:p>
          <a:p>
            <a:pPr marL="342900" indent="-342900" fontAlgn="base">
              <a:spcBef>
                <a:spcPct val="0"/>
              </a:spcBef>
              <a:spcAft>
                <a:spcPct val="0"/>
              </a:spcAft>
            </a:pPr>
            <a:r>
              <a:rPr lang="tr-TR" dirty="0">
                <a:latin typeface="Comic Sans MS" pitchFamily="66" charset="0"/>
              </a:rPr>
              <a:t>Uzun (3 saat üzeri)  </a:t>
            </a:r>
          </a:p>
        </p:txBody>
      </p:sp>
    </p:spTree>
    <p:extLst>
      <p:ext uri="{BB962C8B-B14F-4D97-AF65-F5344CB8AC3E}">
        <p14:creationId xmlns:p14="http://schemas.microsoft.com/office/powerpoint/2010/main" val="1042357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84325"/>
                                        </p:tgtEl>
                                        <p:attrNameLst>
                                          <p:attrName>style.visibility</p:attrName>
                                        </p:attrNameLst>
                                      </p:cBhvr>
                                      <p:to>
                                        <p:strVal val="visible"/>
                                      </p:to>
                                    </p:set>
                                    <p:animEffect transition="in" filter="box(in)">
                                      <p:cBhvr>
                                        <p:cTn id="7" dur="500"/>
                                        <p:tgtEl>
                                          <p:spTgt spid="184325"/>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184327"/>
                                        </p:tgtEl>
                                        <p:attrNameLst>
                                          <p:attrName>style.visibility</p:attrName>
                                        </p:attrNameLst>
                                      </p:cBhvr>
                                      <p:to>
                                        <p:strVal val="visible"/>
                                      </p:to>
                                    </p:set>
                                    <p:animEffect transition="in" filter="box(in)">
                                      <p:cBhvr>
                                        <p:cTn id="11" dur="500"/>
                                        <p:tgtEl>
                                          <p:spTgt spid="184327"/>
                                        </p:tgtEl>
                                      </p:cBhvr>
                                    </p:animEffect>
                                  </p:childTnLst>
                                </p:cTn>
                              </p:par>
                            </p:childTnLst>
                          </p:cTn>
                        </p:par>
                        <p:par>
                          <p:cTn id="12" fill="hold" nodeType="afterGroup">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184329"/>
                                        </p:tgtEl>
                                        <p:attrNameLst>
                                          <p:attrName>style.visibility</p:attrName>
                                        </p:attrNameLst>
                                      </p:cBhvr>
                                      <p:to>
                                        <p:strVal val="visible"/>
                                      </p:to>
                                    </p:set>
                                    <p:animEffect transition="in" filter="box(in)">
                                      <p:cBhvr>
                                        <p:cTn id="15" dur="500"/>
                                        <p:tgtEl>
                                          <p:spTgt spid="1843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5" grpId="0"/>
      <p:bldP spid="184327" grpId="0"/>
      <p:bldP spid="184329"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52" name="Rectangle 8"/>
          <p:cNvSpPr>
            <a:spLocks noChangeArrowheads="1"/>
          </p:cNvSpPr>
          <p:nvPr/>
        </p:nvSpPr>
        <p:spPr bwMode="auto">
          <a:xfrm>
            <a:off x="3810000" y="1268413"/>
            <a:ext cx="457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fontAlgn="base">
              <a:spcBef>
                <a:spcPct val="0"/>
              </a:spcBef>
              <a:spcAft>
                <a:spcPct val="0"/>
              </a:spcAft>
            </a:pPr>
            <a:r>
              <a:rPr lang="tr-TR" sz="2400">
                <a:latin typeface="Comic Sans MS" pitchFamily="66" charset="0"/>
              </a:rPr>
              <a:t>Birim Antrenmanın Yapısı</a:t>
            </a:r>
          </a:p>
        </p:txBody>
      </p:sp>
      <p:sp>
        <p:nvSpPr>
          <p:cNvPr id="185353" name="Rectangle 9"/>
          <p:cNvSpPr>
            <a:spLocks noChangeArrowheads="1"/>
          </p:cNvSpPr>
          <p:nvPr/>
        </p:nvSpPr>
        <p:spPr bwMode="auto">
          <a:xfrm>
            <a:off x="3719514" y="2093913"/>
            <a:ext cx="4562475" cy="277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fontAlgn="base">
              <a:spcBef>
                <a:spcPct val="0"/>
              </a:spcBef>
              <a:spcAft>
                <a:spcPct val="0"/>
              </a:spcAft>
              <a:buFontTx/>
              <a:buAutoNum type="alphaLcParenR"/>
            </a:pPr>
            <a:r>
              <a:rPr lang="tr-TR" sz="2000" dirty="0">
                <a:latin typeface="Comic Sans MS" pitchFamily="66" charset="0"/>
              </a:rPr>
              <a:t>Hazırlık Bölümü</a:t>
            </a:r>
          </a:p>
          <a:p>
            <a:pPr marL="342900" indent="-342900" fontAlgn="base">
              <a:spcBef>
                <a:spcPct val="0"/>
              </a:spcBef>
              <a:spcAft>
                <a:spcPct val="0"/>
              </a:spcAft>
            </a:pPr>
            <a:endParaRPr lang="tr-TR" sz="2000" dirty="0">
              <a:latin typeface="Comic Sans MS" pitchFamily="66" charset="0"/>
            </a:endParaRPr>
          </a:p>
          <a:p>
            <a:pPr marL="342900" indent="-342900" fontAlgn="base">
              <a:spcBef>
                <a:spcPct val="0"/>
              </a:spcBef>
              <a:spcAft>
                <a:spcPct val="0"/>
              </a:spcAft>
            </a:pPr>
            <a:r>
              <a:rPr lang="tr-TR" sz="2000" dirty="0">
                <a:latin typeface="Comic Sans MS" pitchFamily="66" charset="0"/>
              </a:rPr>
              <a:t>	</a:t>
            </a:r>
            <a:r>
              <a:rPr lang="tr-TR" dirty="0">
                <a:latin typeface="Comic Sans MS" pitchFamily="66" charset="0"/>
              </a:rPr>
              <a:t>- Giriş 		(5 dakika)</a:t>
            </a:r>
          </a:p>
          <a:p>
            <a:pPr marL="342900" indent="-342900" fontAlgn="base">
              <a:spcBef>
                <a:spcPct val="0"/>
              </a:spcBef>
              <a:spcAft>
                <a:spcPct val="0"/>
              </a:spcAft>
            </a:pPr>
            <a:endParaRPr lang="tr-TR" dirty="0">
              <a:latin typeface="Comic Sans MS" pitchFamily="66" charset="0"/>
            </a:endParaRPr>
          </a:p>
          <a:p>
            <a:pPr marL="342900" indent="-342900" fontAlgn="base">
              <a:spcBef>
                <a:spcPct val="0"/>
              </a:spcBef>
              <a:spcAft>
                <a:spcPct val="0"/>
              </a:spcAft>
            </a:pPr>
            <a:r>
              <a:rPr lang="tr-TR" dirty="0">
                <a:latin typeface="Comic Sans MS" pitchFamily="66" charset="0"/>
              </a:rPr>
              <a:t>	- Isınma 		(30 dakika)</a:t>
            </a:r>
          </a:p>
          <a:p>
            <a:pPr marL="342900" indent="-342900" fontAlgn="base">
              <a:spcBef>
                <a:spcPct val="0"/>
              </a:spcBef>
              <a:spcAft>
                <a:spcPct val="0"/>
              </a:spcAft>
            </a:pPr>
            <a:endParaRPr lang="tr-TR" sz="2000" dirty="0">
              <a:latin typeface="Comic Sans MS" pitchFamily="66" charset="0"/>
            </a:endParaRPr>
          </a:p>
          <a:p>
            <a:pPr marL="342900" indent="-342900" fontAlgn="base">
              <a:spcBef>
                <a:spcPct val="0"/>
              </a:spcBef>
              <a:spcAft>
                <a:spcPct val="0"/>
              </a:spcAft>
            </a:pPr>
            <a:r>
              <a:rPr lang="tr-TR" sz="2000" dirty="0">
                <a:latin typeface="Comic Sans MS" pitchFamily="66" charset="0"/>
              </a:rPr>
              <a:t>b) Esas Bölüm 		(75 dakika)</a:t>
            </a:r>
          </a:p>
          <a:p>
            <a:pPr marL="342900" indent="-342900" fontAlgn="base">
              <a:spcBef>
                <a:spcPct val="0"/>
              </a:spcBef>
              <a:spcAft>
                <a:spcPct val="0"/>
              </a:spcAft>
            </a:pPr>
            <a:endParaRPr lang="tr-TR" sz="2000" dirty="0">
              <a:latin typeface="Comic Sans MS" pitchFamily="66" charset="0"/>
            </a:endParaRPr>
          </a:p>
          <a:p>
            <a:pPr marL="342900" indent="-342900" fontAlgn="base">
              <a:spcBef>
                <a:spcPct val="0"/>
              </a:spcBef>
              <a:spcAft>
                <a:spcPct val="0"/>
              </a:spcAft>
            </a:pPr>
            <a:r>
              <a:rPr lang="tr-TR" sz="2000" dirty="0">
                <a:latin typeface="Comic Sans MS" pitchFamily="66" charset="0"/>
              </a:rPr>
              <a:t>c) Bitiriş Bölümü 	(10 dakika)</a:t>
            </a:r>
          </a:p>
        </p:txBody>
      </p:sp>
      <p:sp>
        <p:nvSpPr>
          <p:cNvPr id="185354" name="Line 10"/>
          <p:cNvSpPr>
            <a:spLocks noChangeShapeType="1"/>
          </p:cNvSpPr>
          <p:nvPr/>
        </p:nvSpPr>
        <p:spPr bwMode="auto">
          <a:xfrm>
            <a:off x="6167438" y="5084763"/>
            <a:ext cx="23050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tr-TR">
              <a:latin typeface="Comic Sans MS" pitchFamily="66" charset="0"/>
            </a:endParaRPr>
          </a:p>
        </p:txBody>
      </p:sp>
      <p:sp>
        <p:nvSpPr>
          <p:cNvPr id="185355" name="Text Box 11"/>
          <p:cNvSpPr txBox="1">
            <a:spLocks noChangeArrowheads="1"/>
          </p:cNvSpPr>
          <p:nvPr/>
        </p:nvSpPr>
        <p:spPr bwMode="auto">
          <a:xfrm>
            <a:off x="5159375" y="5294313"/>
            <a:ext cx="2813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fontAlgn="base" hangingPunct="1">
              <a:spcBef>
                <a:spcPct val="0"/>
              </a:spcBef>
              <a:spcAft>
                <a:spcPct val="0"/>
              </a:spcAft>
            </a:pPr>
            <a:r>
              <a:rPr lang="tr-TR"/>
              <a:t>TOPLAM       120 dakika </a:t>
            </a:r>
          </a:p>
        </p:txBody>
      </p:sp>
    </p:spTree>
    <p:extLst>
      <p:ext uri="{BB962C8B-B14F-4D97-AF65-F5344CB8AC3E}">
        <p14:creationId xmlns:p14="http://schemas.microsoft.com/office/powerpoint/2010/main" val="22083060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85352"/>
                                        </p:tgtEl>
                                        <p:attrNameLst>
                                          <p:attrName>style.visibility</p:attrName>
                                        </p:attrNameLst>
                                      </p:cBhvr>
                                      <p:to>
                                        <p:strVal val="visible"/>
                                      </p:to>
                                    </p:set>
                                    <p:animEffect transition="in" filter="box(in)">
                                      <p:cBhvr>
                                        <p:cTn id="7" dur="500"/>
                                        <p:tgtEl>
                                          <p:spTgt spid="185352"/>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185353"/>
                                        </p:tgtEl>
                                        <p:attrNameLst>
                                          <p:attrName>style.visibility</p:attrName>
                                        </p:attrNameLst>
                                      </p:cBhvr>
                                      <p:to>
                                        <p:strVal val="visible"/>
                                      </p:to>
                                    </p:set>
                                    <p:animEffect transition="in" filter="box(in)">
                                      <p:cBhvr>
                                        <p:cTn id="11" dur="500"/>
                                        <p:tgtEl>
                                          <p:spTgt spid="185353"/>
                                        </p:tgtEl>
                                      </p:cBhvr>
                                    </p:animEffect>
                                  </p:childTnLst>
                                </p:cTn>
                              </p:par>
                            </p:childTnLst>
                          </p:cTn>
                        </p:par>
                        <p:par>
                          <p:cTn id="12" fill="hold" nodeType="afterGroup">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185354"/>
                                        </p:tgtEl>
                                        <p:attrNameLst>
                                          <p:attrName>style.visibility</p:attrName>
                                        </p:attrNameLst>
                                      </p:cBhvr>
                                      <p:to>
                                        <p:strVal val="visible"/>
                                      </p:to>
                                    </p:set>
                                    <p:animEffect transition="in" filter="box(in)">
                                      <p:cBhvr>
                                        <p:cTn id="15" dur="500"/>
                                        <p:tgtEl>
                                          <p:spTgt spid="185354"/>
                                        </p:tgtEl>
                                      </p:cBhvr>
                                    </p:animEffect>
                                  </p:childTnLst>
                                </p:cTn>
                              </p:par>
                            </p:childTnLst>
                          </p:cTn>
                        </p:par>
                        <p:par>
                          <p:cTn id="16" fill="hold" nodeType="afterGroup">
                            <p:stCondLst>
                              <p:cond delay="1500"/>
                            </p:stCondLst>
                            <p:childTnLst>
                              <p:par>
                                <p:cTn id="17" presetID="4" presetClass="entr" presetSubtype="16" fill="hold" grpId="0" nodeType="afterEffect">
                                  <p:stCondLst>
                                    <p:cond delay="0"/>
                                  </p:stCondLst>
                                  <p:childTnLst>
                                    <p:set>
                                      <p:cBhvr>
                                        <p:cTn id="18" dur="1" fill="hold">
                                          <p:stCondLst>
                                            <p:cond delay="0"/>
                                          </p:stCondLst>
                                        </p:cTn>
                                        <p:tgtEl>
                                          <p:spTgt spid="185355"/>
                                        </p:tgtEl>
                                        <p:attrNameLst>
                                          <p:attrName>style.visibility</p:attrName>
                                        </p:attrNameLst>
                                      </p:cBhvr>
                                      <p:to>
                                        <p:strVal val="visible"/>
                                      </p:to>
                                    </p:set>
                                    <p:animEffect transition="in" filter="box(in)">
                                      <p:cBhvr>
                                        <p:cTn id="19" dur="500"/>
                                        <p:tgtEl>
                                          <p:spTgt spid="1853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52" grpId="0"/>
      <p:bldP spid="185353" grpId="0"/>
      <p:bldP spid="185354" grpId="0" animBg="1"/>
      <p:bldP spid="185355"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1701800" y="152401"/>
            <a:ext cx="8737600" cy="627063"/>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tr-TR" sz="3600" dirty="0"/>
              <a:t>BLOK ANTRENMAN (Mini </a:t>
            </a:r>
            <a:r>
              <a:rPr lang="tr-TR" sz="3600" dirty="0" err="1"/>
              <a:t>Periyotlama</a:t>
            </a:r>
            <a:r>
              <a:rPr lang="tr-TR" sz="3600" dirty="0"/>
              <a:t>)</a:t>
            </a:r>
          </a:p>
        </p:txBody>
      </p:sp>
      <p:sp>
        <p:nvSpPr>
          <p:cNvPr id="68611" name="Rectangle 3"/>
          <p:cNvSpPr>
            <a:spLocks noChangeArrowheads="1"/>
          </p:cNvSpPr>
          <p:nvPr/>
        </p:nvSpPr>
        <p:spPr bwMode="auto">
          <a:xfrm>
            <a:off x="1828801" y="914400"/>
            <a:ext cx="8977744" cy="5638800"/>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a:lstStyle/>
          <a:p>
            <a:pPr algn="l" eaLnBrk="1" hangingPunct="1">
              <a:buClr>
                <a:srgbClr val="FF0000"/>
              </a:buClr>
              <a:buFont typeface="Wingdings" panose="05000000000000000000" pitchFamily="2" charset="2"/>
              <a:buChar char="ü"/>
            </a:pPr>
            <a:r>
              <a:rPr lang="tr-TR" sz="2400" dirty="0"/>
              <a:t> Bu antrenman türü uzun süreli antrenman planlaması ve </a:t>
            </a:r>
            <a:r>
              <a:rPr lang="tr-TR" sz="2400" dirty="0" err="1"/>
              <a:t>periyotlaması</a:t>
            </a:r>
            <a:r>
              <a:rPr lang="tr-TR" sz="2400" dirty="0"/>
              <a:t> içerisinde üst düzeye yönelik antrenmanlarımızı uygularken özel durumlarda yaptığımız ve klasik antrenman türünden farklı biçimde kısa süreli özel bir planlamadır.</a:t>
            </a:r>
          </a:p>
          <a:p>
            <a:pPr algn="l" eaLnBrk="1" hangingPunct="1">
              <a:buClr>
                <a:srgbClr val="FF0000"/>
              </a:buClr>
              <a:buFont typeface="Wingdings" panose="05000000000000000000" pitchFamily="2" charset="2"/>
              <a:buChar char="ü"/>
            </a:pPr>
            <a:endParaRPr lang="tr-TR" sz="1000" dirty="0"/>
          </a:p>
          <a:p>
            <a:pPr algn="l" eaLnBrk="1" hangingPunct="1">
              <a:buClr>
                <a:srgbClr val="FF0000"/>
              </a:buClr>
              <a:buFont typeface="Wingdings" panose="05000000000000000000" pitchFamily="2" charset="2"/>
              <a:buChar char="ü"/>
            </a:pPr>
            <a:r>
              <a:rPr lang="tr-TR" sz="2400" dirty="0"/>
              <a:t> Blok antrenman türünde orta, yüksek ve çok yüksek antrenman yüklenmesi değişken uyum içerisinde kullanılır. </a:t>
            </a:r>
          </a:p>
          <a:p>
            <a:pPr algn="l" eaLnBrk="1" hangingPunct="1">
              <a:buClr>
                <a:srgbClr val="FF0000"/>
              </a:buClr>
              <a:buFont typeface="Wingdings" panose="05000000000000000000" pitchFamily="2" charset="2"/>
              <a:buChar char="ü"/>
            </a:pPr>
            <a:endParaRPr lang="tr-TR" sz="1000" dirty="0"/>
          </a:p>
          <a:p>
            <a:pPr algn="l" eaLnBrk="1" hangingPunct="1">
              <a:buClr>
                <a:srgbClr val="FF0000"/>
              </a:buClr>
              <a:buFont typeface="Wingdings" panose="05000000000000000000" pitchFamily="2" charset="2"/>
              <a:buChar char="ü"/>
            </a:pPr>
            <a:r>
              <a:rPr lang="tr-TR" sz="2400" dirty="0"/>
              <a:t> Blok antrenman türü yıllık antrenman planlaması içerisinde kısa süreli olarak belirlenen amaca ulaşmak için uygulanan yaklaşık 1- 3 haftalık süreyi içerir. Takım oyunlarında çok özel durumlarda 4-5 haftaya da ulaşabilir.</a:t>
            </a:r>
          </a:p>
          <a:p>
            <a:pPr algn="l" eaLnBrk="1" hangingPunct="1">
              <a:buClr>
                <a:srgbClr val="FF0000"/>
              </a:buClr>
              <a:buFont typeface="Wingdings" panose="05000000000000000000" pitchFamily="2" charset="2"/>
              <a:buChar char="ü"/>
            </a:pPr>
            <a:endParaRPr lang="tr-TR" sz="1000" dirty="0"/>
          </a:p>
          <a:p>
            <a:pPr algn="l" eaLnBrk="1" hangingPunct="1">
              <a:buClr>
                <a:srgbClr val="FF0000"/>
              </a:buClr>
              <a:buFont typeface="Wingdings" panose="05000000000000000000" pitchFamily="2" charset="2"/>
              <a:buChar char="ü"/>
            </a:pPr>
            <a:r>
              <a:rPr lang="tr-TR" sz="2400" dirty="0"/>
              <a:t> Blok antrenmanı takımın özelliğine göre yeniden toparlanma ve yenilenme antrenmanı ile desteklenmelidir.</a:t>
            </a:r>
          </a:p>
        </p:txBody>
      </p:sp>
    </p:spTree>
    <p:extLst>
      <p:ext uri="{BB962C8B-B14F-4D97-AF65-F5344CB8AC3E}">
        <p14:creationId xmlns:p14="http://schemas.microsoft.com/office/powerpoint/2010/main" val="3658950363"/>
      </p:ext>
    </p:extLst>
  </p:cSld>
  <p:clrMapOvr>
    <a:masterClrMapping/>
  </p:clrMapOvr>
  <p:transition>
    <p:random/>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1930400" y="228601"/>
            <a:ext cx="8331200" cy="550863"/>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tr-TR" sz="3600" dirty="0"/>
              <a:t>BLOK ANTRENMAN (Mini </a:t>
            </a:r>
            <a:r>
              <a:rPr lang="tr-TR" sz="3600" dirty="0" err="1"/>
              <a:t>Periyotlama</a:t>
            </a:r>
            <a:r>
              <a:rPr lang="tr-TR" sz="3600" dirty="0"/>
              <a:t>)</a:t>
            </a:r>
          </a:p>
        </p:txBody>
      </p:sp>
      <p:sp>
        <p:nvSpPr>
          <p:cNvPr id="69635" name="Rectangle 3"/>
          <p:cNvSpPr>
            <a:spLocks noChangeArrowheads="1"/>
          </p:cNvSpPr>
          <p:nvPr/>
        </p:nvSpPr>
        <p:spPr bwMode="auto">
          <a:xfrm>
            <a:off x="1774824" y="1270000"/>
            <a:ext cx="8893175" cy="4967288"/>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a:lstStyle/>
          <a:p>
            <a:pPr algn="just" eaLnBrk="1" hangingPunct="1">
              <a:buClr>
                <a:srgbClr val="FF0000"/>
              </a:buClr>
              <a:buFont typeface="Wingdings" panose="05000000000000000000" pitchFamily="2" charset="2"/>
              <a:buChar char="ü"/>
            </a:pPr>
            <a:r>
              <a:rPr lang="tr-TR" sz="2400" dirty="0"/>
              <a:t> Blok antrenmanda çok yüksek yoğunluktaki antrenman sayısı bir haftada 2 ya da 3 adeti geçmemelidir. </a:t>
            </a:r>
          </a:p>
          <a:p>
            <a:pPr algn="just" eaLnBrk="1" hangingPunct="1">
              <a:buClr>
                <a:srgbClr val="FF0000"/>
              </a:buClr>
              <a:buFont typeface="Wingdings" panose="05000000000000000000" pitchFamily="2" charset="2"/>
              <a:buChar char="ü"/>
            </a:pPr>
            <a:endParaRPr lang="tr-TR" sz="2400" dirty="0"/>
          </a:p>
          <a:p>
            <a:pPr algn="just" eaLnBrk="1" hangingPunct="1">
              <a:buClr>
                <a:srgbClr val="FF0000"/>
              </a:buClr>
              <a:buFont typeface="Wingdings" panose="05000000000000000000" pitchFamily="2" charset="2"/>
              <a:buChar char="ü"/>
            </a:pPr>
            <a:r>
              <a:rPr lang="tr-TR" sz="2400" dirty="0"/>
              <a:t> Blok antrenmanına yüksek yoğunluktaki yüklenmelerle başlanmamalıdır.</a:t>
            </a:r>
          </a:p>
          <a:p>
            <a:pPr algn="just" eaLnBrk="1" hangingPunct="1">
              <a:buClr>
                <a:srgbClr val="FF0000"/>
              </a:buClr>
              <a:buFont typeface="Wingdings" panose="05000000000000000000" pitchFamily="2" charset="2"/>
              <a:buChar char="ü"/>
            </a:pPr>
            <a:endParaRPr lang="tr-TR" sz="2400" dirty="0"/>
          </a:p>
          <a:p>
            <a:pPr algn="just" eaLnBrk="1" hangingPunct="1">
              <a:buClr>
                <a:srgbClr val="FF0000"/>
              </a:buClr>
              <a:buFont typeface="Wingdings" panose="05000000000000000000" pitchFamily="2" charset="2"/>
              <a:buChar char="ü"/>
            </a:pPr>
            <a:r>
              <a:rPr lang="tr-TR" sz="2400" dirty="0"/>
              <a:t> Dinlendirici, neşeli antrenman türü, masaj, sauna vb. alınacak tedbirler yeniden toparlanmayı hızlandırır.</a:t>
            </a:r>
          </a:p>
          <a:p>
            <a:pPr algn="just" eaLnBrk="1" hangingPunct="1">
              <a:buClr>
                <a:srgbClr val="FF0000"/>
              </a:buClr>
              <a:buFont typeface="Wingdings" panose="05000000000000000000" pitchFamily="2" charset="2"/>
              <a:buChar char="ü"/>
            </a:pPr>
            <a:endParaRPr lang="tr-TR" sz="2400" dirty="0"/>
          </a:p>
          <a:p>
            <a:pPr algn="just" eaLnBrk="1" hangingPunct="1">
              <a:buClr>
                <a:srgbClr val="FF0000"/>
              </a:buClr>
              <a:buFont typeface="Wingdings" panose="05000000000000000000" pitchFamily="2" charset="2"/>
              <a:buChar char="ü"/>
            </a:pPr>
            <a:r>
              <a:rPr lang="tr-TR" sz="2400" dirty="0"/>
              <a:t> Blok antrenmanında yüklenme yoğunluğunun akışı olabildiğince standart hale getirilmeli ve antrenmanlarda profesyonel anlamda monotonluk ortadan kaldırılmaya çalışılmalıdır. </a:t>
            </a:r>
          </a:p>
        </p:txBody>
      </p:sp>
    </p:spTree>
    <p:extLst>
      <p:ext uri="{BB962C8B-B14F-4D97-AF65-F5344CB8AC3E}">
        <p14:creationId xmlns:p14="http://schemas.microsoft.com/office/powerpoint/2010/main" val="626281057"/>
      </p:ext>
    </p:extLst>
  </p:cSld>
  <p:clrMapOvr>
    <a:masterClrMapping/>
  </p:clrMapOvr>
  <p:transition>
    <p:random/>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ChangeArrowheads="1"/>
          </p:cNvSpPr>
          <p:nvPr/>
        </p:nvSpPr>
        <p:spPr bwMode="auto">
          <a:xfrm>
            <a:off x="1930400" y="228601"/>
            <a:ext cx="8331200" cy="550863"/>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tr-TR" sz="2400">
                <a:solidFill>
                  <a:srgbClr val="FFFF00"/>
                </a:solidFill>
              </a:rPr>
              <a:t>HENTBOL BLOK ANTRENMANINDA YÜKLENMENİN AKIŞI</a:t>
            </a:r>
          </a:p>
        </p:txBody>
      </p:sp>
      <p:sp>
        <p:nvSpPr>
          <p:cNvPr id="70659" name="Rectangle 3"/>
          <p:cNvSpPr>
            <a:spLocks noChangeArrowheads="1"/>
          </p:cNvSpPr>
          <p:nvPr/>
        </p:nvSpPr>
        <p:spPr bwMode="auto">
          <a:xfrm>
            <a:off x="1524000" y="479426"/>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eaLnBrk="1" hangingPunct="1"/>
            <a:endParaRPr lang="tr-TR"/>
          </a:p>
        </p:txBody>
      </p:sp>
      <p:graphicFrame>
        <p:nvGraphicFramePr>
          <p:cNvPr id="70832" name="Group 176"/>
          <p:cNvGraphicFramePr>
            <a:graphicFrameLocks noGrp="1"/>
          </p:cNvGraphicFramePr>
          <p:nvPr/>
        </p:nvGraphicFramePr>
        <p:xfrm>
          <a:off x="1798638" y="981076"/>
          <a:ext cx="8640762" cy="5499487"/>
        </p:xfrm>
        <a:graphic>
          <a:graphicData uri="http://schemas.openxmlformats.org/drawingml/2006/table">
            <a:tbl>
              <a:tblPr/>
              <a:tblGrid>
                <a:gridCol w="2089150">
                  <a:extLst>
                    <a:ext uri="{9D8B030D-6E8A-4147-A177-3AD203B41FA5}">
                      <a16:colId xmlns:a16="http://schemas.microsoft.com/office/drawing/2014/main" val="20000"/>
                    </a:ext>
                  </a:extLst>
                </a:gridCol>
                <a:gridCol w="1511300">
                  <a:extLst>
                    <a:ext uri="{9D8B030D-6E8A-4147-A177-3AD203B41FA5}">
                      <a16:colId xmlns:a16="http://schemas.microsoft.com/office/drawing/2014/main" val="20001"/>
                    </a:ext>
                  </a:extLst>
                </a:gridCol>
                <a:gridCol w="3527425">
                  <a:extLst>
                    <a:ext uri="{9D8B030D-6E8A-4147-A177-3AD203B41FA5}">
                      <a16:colId xmlns:a16="http://schemas.microsoft.com/office/drawing/2014/main" val="20002"/>
                    </a:ext>
                  </a:extLst>
                </a:gridCol>
                <a:gridCol w="1512887">
                  <a:extLst>
                    <a:ext uri="{9D8B030D-6E8A-4147-A177-3AD203B41FA5}">
                      <a16:colId xmlns:a16="http://schemas.microsoft.com/office/drawing/2014/main" val="20003"/>
                    </a:ext>
                  </a:extLst>
                </a:gridCol>
              </a:tblGrid>
              <a:tr h="617538">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rgbClr val="000066"/>
                          </a:solidFill>
                          <a:effectLst/>
                          <a:latin typeface="Comic Sans MS" panose="030F0702030302020204" pitchFamily="66" charset="0"/>
                          <a:cs typeface="Times New Roman" panose="02020603050405020304" pitchFamily="18" charset="0"/>
                        </a:rPr>
                        <a:t>ANTRENMANIN </a:t>
                      </a:r>
                      <a:r>
                        <a:rPr kumimoji="0" lang="tr-TR" sz="1400" b="1" i="0" u="none" strike="noStrike" cap="none" normalizeH="0" baseline="0" smtClean="0">
                          <a:ln>
                            <a:noFill/>
                          </a:ln>
                          <a:solidFill>
                            <a:srgbClr val="000066"/>
                          </a:solidFill>
                          <a:effectLst/>
                          <a:latin typeface="Comic Sans MS" panose="030F0702030302020204" pitchFamily="66" charset="0"/>
                        </a:rPr>
                        <a:t>Ş</a:t>
                      </a:r>
                      <a:r>
                        <a:rPr kumimoji="0" lang="tr-TR" sz="1400" b="1" i="0" u="none" strike="noStrike" cap="none" normalizeH="0" baseline="0" smtClean="0">
                          <a:ln>
                            <a:noFill/>
                          </a:ln>
                          <a:solidFill>
                            <a:srgbClr val="000066"/>
                          </a:solidFill>
                          <a:effectLst/>
                          <a:latin typeface="Comic Sans MS" panose="030F0702030302020204" pitchFamily="66" charset="0"/>
                          <a:cs typeface="Times New Roman" panose="02020603050405020304" pitchFamily="18" charset="0"/>
                        </a:rPr>
                        <a:t>EKL</a:t>
                      </a:r>
                      <a:r>
                        <a:rPr kumimoji="0" lang="tr-TR" sz="1400" b="1" i="0" u="none" strike="noStrike" cap="none" normalizeH="0" baseline="0" smtClean="0">
                          <a:ln>
                            <a:noFill/>
                          </a:ln>
                          <a:solidFill>
                            <a:srgbClr val="000066"/>
                          </a:solidFill>
                          <a:effectLst/>
                          <a:latin typeface="Comic Sans MS" panose="030F0702030302020204" pitchFamily="66" charset="0"/>
                        </a:rPr>
                        <a:t>İ</a:t>
                      </a: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gradFill rotWithShape="0">
                      <a:gsLst>
                        <a:gs pos="0">
                          <a:srgbClr val="03D4A8"/>
                        </a:gs>
                        <a:gs pos="25000">
                          <a:srgbClr val="21D6E0"/>
                        </a:gs>
                        <a:gs pos="75000">
                          <a:srgbClr val="0087E6"/>
                        </a:gs>
                        <a:gs pos="100000">
                          <a:srgbClr val="005CBF"/>
                        </a:gs>
                      </a:gsLst>
                      <a:lin ang="5400000" scaled="1"/>
                    </a:gradFill>
                  </a:tcPr>
                </a:tc>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rgbClr val="000066"/>
                          </a:solidFill>
                          <a:effectLst/>
                          <a:latin typeface="Comic Sans MS" panose="030F0702030302020204" pitchFamily="66" charset="0"/>
                          <a:cs typeface="Times New Roman" panose="02020603050405020304" pitchFamily="18" charset="0"/>
                        </a:rPr>
                        <a:t>YÜKLENME YO</a:t>
                      </a:r>
                      <a:r>
                        <a:rPr kumimoji="0" lang="tr-TR" sz="1400" b="1" i="0" u="none" strike="noStrike" cap="none" normalizeH="0" baseline="0" smtClean="0">
                          <a:ln>
                            <a:noFill/>
                          </a:ln>
                          <a:solidFill>
                            <a:srgbClr val="000066"/>
                          </a:solidFill>
                          <a:effectLst/>
                          <a:latin typeface="Comic Sans MS" panose="030F0702030302020204" pitchFamily="66" charset="0"/>
                        </a:rPr>
                        <a:t>Ğ</a:t>
                      </a:r>
                      <a:r>
                        <a:rPr kumimoji="0" lang="tr-TR" sz="1400" b="1" i="0" u="none" strike="noStrike" cap="none" normalizeH="0" baseline="0" smtClean="0">
                          <a:ln>
                            <a:noFill/>
                          </a:ln>
                          <a:solidFill>
                            <a:srgbClr val="000066"/>
                          </a:solidFill>
                          <a:effectLst/>
                          <a:latin typeface="Comic Sans MS" panose="030F0702030302020204" pitchFamily="66" charset="0"/>
                          <a:cs typeface="Times New Roman" panose="02020603050405020304" pitchFamily="18" charset="0"/>
                        </a:rPr>
                        <a:t>UNLU</a:t>
                      </a:r>
                      <a:r>
                        <a:rPr kumimoji="0" lang="tr-TR" sz="1400" b="1" i="0" u="none" strike="noStrike" cap="none" normalizeH="0" baseline="0" smtClean="0">
                          <a:ln>
                            <a:noFill/>
                          </a:ln>
                          <a:solidFill>
                            <a:srgbClr val="000066"/>
                          </a:solidFill>
                          <a:effectLst/>
                          <a:latin typeface="Comic Sans MS" panose="030F0702030302020204" pitchFamily="66" charset="0"/>
                        </a:rPr>
                        <a:t>Ğ</a:t>
                      </a:r>
                      <a:r>
                        <a:rPr kumimoji="0" lang="tr-TR" sz="1400" b="1" i="0" u="none" strike="noStrike" cap="none" normalizeH="0" baseline="0" smtClean="0">
                          <a:ln>
                            <a:noFill/>
                          </a:ln>
                          <a:solidFill>
                            <a:srgbClr val="000066"/>
                          </a:solidFill>
                          <a:effectLst/>
                          <a:latin typeface="Comic Sans MS" panose="030F0702030302020204" pitchFamily="66" charset="0"/>
                          <a:cs typeface="Times New Roman" panose="02020603050405020304" pitchFamily="18" charset="0"/>
                        </a:rPr>
                        <a:t>U</a:t>
                      </a:r>
                      <a:endParaRPr kumimoji="0" lang="tr-TR" sz="1400" b="1" i="0" u="none" strike="noStrike" cap="none" normalizeH="0" baseline="0" smtClean="0">
                        <a:ln>
                          <a:noFill/>
                        </a:ln>
                        <a:solidFill>
                          <a:srgbClr val="000066"/>
                        </a:solidFill>
                        <a:effectLst/>
                        <a:latin typeface="Comic Sans MS" panose="030F0702030302020204" pitchFamily="66" charset="0"/>
                      </a:endParaRP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gradFill rotWithShape="0">
                      <a:gsLst>
                        <a:gs pos="0">
                          <a:srgbClr val="03D4A8"/>
                        </a:gs>
                        <a:gs pos="25000">
                          <a:srgbClr val="21D6E0"/>
                        </a:gs>
                        <a:gs pos="75000">
                          <a:srgbClr val="0087E6"/>
                        </a:gs>
                        <a:gs pos="100000">
                          <a:srgbClr val="005CBF"/>
                        </a:gs>
                      </a:gsLst>
                      <a:lin ang="5400000" scaled="1"/>
                    </a:gradFill>
                  </a:tcPr>
                </a:tc>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rgbClr val="000066"/>
                          </a:solidFill>
                          <a:effectLst/>
                          <a:latin typeface="Comic Sans MS" panose="030F0702030302020204" pitchFamily="66" charset="0"/>
                        </a:rPr>
                        <a:t>AÇIKLAMA</a:t>
                      </a: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gradFill rotWithShape="0">
                      <a:gsLst>
                        <a:gs pos="0">
                          <a:srgbClr val="03D4A8"/>
                        </a:gs>
                        <a:gs pos="25000">
                          <a:srgbClr val="21D6E0"/>
                        </a:gs>
                        <a:gs pos="75000">
                          <a:srgbClr val="0087E6"/>
                        </a:gs>
                        <a:gs pos="100000">
                          <a:srgbClr val="005CBF"/>
                        </a:gs>
                      </a:gsLst>
                      <a:lin ang="5400000" scaled="1"/>
                    </a:gradFill>
                  </a:tcPr>
                </a:tc>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smtClean="0">
                          <a:ln>
                            <a:noFill/>
                          </a:ln>
                          <a:solidFill>
                            <a:srgbClr val="000066"/>
                          </a:solidFill>
                          <a:effectLst/>
                          <a:latin typeface="Comic Sans MS" panose="030F0702030302020204" pitchFamily="66" charset="0"/>
                          <a:cs typeface="Times New Roman" panose="02020603050405020304" pitchFamily="18" charset="0"/>
                        </a:rPr>
                        <a:t>SÜRE</a:t>
                      </a:r>
                      <a:endParaRPr kumimoji="0" lang="tr-TR" sz="1400" b="1" i="0" u="none" strike="noStrike" cap="none" normalizeH="0" baseline="0" smtClean="0">
                        <a:ln>
                          <a:noFill/>
                        </a:ln>
                        <a:solidFill>
                          <a:srgbClr val="000066"/>
                        </a:solidFill>
                        <a:effectLst/>
                        <a:latin typeface="Comic Sans MS" panose="030F0702030302020204" pitchFamily="66" charset="0"/>
                      </a:endParaRP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gradFill rotWithShape="0">
                      <a:gsLst>
                        <a:gs pos="0">
                          <a:srgbClr val="03D4A8"/>
                        </a:gs>
                        <a:gs pos="25000">
                          <a:srgbClr val="21D6E0"/>
                        </a:gs>
                        <a:gs pos="75000">
                          <a:srgbClr val="0087E6"/>
                        </a:gs>
                        <a:gs pos="100000">
                          <a:srgbClr val="005CBF"/>
                        </a:gs>
                      </a:gsLst>
                      <a:lin ang="5400000" scaled="1"/>
                    </a:gradFill>
                  </a:tcPr>
                </a:tc>
                <a:extLst>
                  <a:ext uri="{0D108BD9-81ED-4DB2-BD59-A6C34878D82A}">
                    <a16:rowId xmlns:a16="http://schemas.microsoft.com/office/drawing/2014/main" val="10000"/>
                  </a:ext>
                </a:extLst>
              </a:tr>
              <a:tr h="1077913">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Antrenmana Ba</a:t>
                      </a:r>
                      <a:r>
                        <a:rPr kumimoji="0" lang="tr-TR" sz="1800" b="0" i="0" u="none" strike="noStrike" cap="none" normalizeH="0" baseline="0" smtClean="0">
                          <a:ln>
                            <a:noFill/>
                          </a:ln>
                          <a:solidFill>
                            <a:schemeClr val="bg1"/>
                          </a:solidFill>
                          <a:effectLst/>
                          <a:latin typeface="Comic Sans MS" panose="030F0702030302020204" pitchFamily="66" charset="0"/>
                        </a:rPr>
                        <a:t>şl</a:t>
                      </a: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ama</a:t>
                      </a:r>
                      <a:endParaRPr kumimoji="0" lang="tr-TR" sz="1800" b="0" i="0" u="none" strike="noStrike" cap="none" normalizeH="0" baseline="0" smtClean="0">
                        <a:ln>
                          <a:noFill/>
                        </a:ln>
                        <a:solidFill>
                          <a:schemeClr val="bg1"/>
                        </a:solidFill>
                        <a:effectLst/>
                        <a:latin typeface="Comic Sans MS" panose="030F0702030302020204" pitchFamily="66" charset="0"/>
                      </a:endParaRP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Orta</a:t>
                      </a:r>
                      <a:endParaRPr kumimoji="0" lang="tr-TR" sz="1800" b="0" i="0" u="none" strike="noStrike" cap="none" normalizeH="0" baseline="0" smtClean="0">
                        <a:ln>
                          <a:noFill/>
                        </a:ln>
                        <a:solidFill>
                          <a:schemeClr val="bg1"/>
                        </a:solidFill>
                        <a:effectLst/>
                        <a:latin typeface="Comic Sans MS" panose="030F0702030302020204" pitchFamily="66" charset="0"/>
                      </a:endParaRP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Sporcular</a:t>
                      </a:r>
                      <a:r>
                        <a:rPr kumimoji="0" lang="tr-TR" sz="1800" b="0" i="0" u="none" strike="noStrike" cap="none" normalizeH="0" baseline="0" smtClean="0">
                          <a:ln>
                            <a:noFill/>
                          </a:ln>
                          <a:solidFill>
                            <a:schemeClr val="bg1"/>
                          </a:solidFill>
                          <a:effectLst/>
                          <a:latin typeface="Comic Sans MS" panose="030F0702030302020204" pitchFamily="66" charset="0"/>
                        </a:rPr>
                        <a:t>ı</a:t>
                      </a: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n bedensel, mental, duygusal ve psikolojik olarak y</a:t>
                      </a:r>
                      <a:r>
                        <a:rPr kumimoji="0" lang="tr-TR" sz="1800" b="0" i="0" u="none" strike="noStrike" cap="none" normalizeH="0" baseline="0" smtClean="0">
                          <a:ln>
                            <a:noFill/>
                          </a:ln>
                          <a:solidFill>
                            <a:schemeClr val="bg1"/>
                          </a:solidFill>
                          <a:effectLst/>
                          <a:latin typeface="Comic Sans MS" panose="030F0702030302020204" pitchFamily="66" charset="0"/>
                        </a:rPr>
                        <a:t>oğu</a:t>
                      </a: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n yüklenmeye hazırlanma</a:t>
                      </a:r>
                      <a:r>
                        <a:rPr kumimoji="0" lang="tr-TR" sz="1800" b="0" i="0" u="none" strike="noStrike" cap="none" normalizeH="0" baseline="0" smtClean="0">
                          <a:ln>
                            <a:noFill/>
                          </a:ln>
                          <a:solidFill>
                            <a:schemeClr val="bg1"/>
                          </a:solidFill>
                          <a:effectLst/>
                          <a:latin typeface="Comic Sans MS" panose="030F0702030302020204" pitchFamily="66" charset="0"/>
                        </a:rPr>
                        <a:t>sı</a:t>
                      </a: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4-6 gün</a:t>
                      </a:r>
                      <a:endParaRPr kumimoji="0" lang="tr-TR" sz="1800" b="0" i="0" u="none" strike="noStrike" cap="none" normalizeH="0" baseline="0" smtClean="0">
                        <a:ln>
                          <a:noFill/>
                        </a:ln>
                        <a:solidFill>
                          <a:schemeClr val="bg1"/>
                        </a:solidFill>
                        <a:effectLst/>
                        <a:latin typeface="Comic Sans MS" panose="030F0702030302020204" pitchFamily="66" charset="0"/>
                      </a:endParaRP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01"/>
                  </a:ext>
                </a:extLst>
              </a:tr>
              <a:tr h="617538">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Yüklenme</a:t>
                      </a:r>
                      <a:endParaRPr kumimoji="0" lang="tr-TR" sz="1800" b="0" i="0" u="none" strike="noStrike" cap="none" normalizeH="0" baseline="0" smtClean="0">
                        <a:ln>
                          <a:noFill/>
                        </a:ln>
                        <a:solidFill>
                          <a:schemeClr val="bg1"/>
                        </a:solidFill>
                        <a:effectLst/>
                        <a:latin typeface="Comic Sans MS" panose="030F0702030302020204" pitchFamily="66" charset="0"/>
                      </a:endParaRP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Yüksek</a:t>
                      </a:r>
                      <a:endParaRPr kumimoji="0" lang="tr-TR" sz="1800" b="0" i="0" u="none" strike="noStrike" cap="none" normalizeH="0" baseline="0" smtClean="0">
                        <a:ln>
                          <a:noFill/>
                        </a:ln>
                        <a:solidFill>
                          <a:schemeClr val="bg1"/>
                        </a:solidFill>
                        <a:effectLst/>
                        <a:latin typeface="Comic Sans MS" panose="030F0702030302020204" pitchFamily="66" charset="0"/>
                      </a:endParaRP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Klasik yüksek yüklenme ilkesinin uygulanmas</a:t>
                      </a:r>
                      <a:r>
                        <a:rPr kumimoji="0" lang="tr-TR" sz="1800" b="0" i="0" u="none" strike="noStrike" cap="none" normalizeH="0" baseline="0" smtClean="0">
                          <a:ln>
                            <a:noFill/>
                          </a:ln>
                          <a:solidFill>
                            <a:schemeClr val="bg1"/>
                          </a:solidFill>
                          <a:effectLst/>
                          <a:latin typeface="Comic Sans MS" panose="030F0702030302020204" pitchFamily="66" charset="0"/>
                        </a:rPr>
                        <a:t>ı</a:t>
                      </a: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3-4 gün</a:t>
                      </a:r>
                      <a:endParaRPr kumimoji="0" lang="tr-TR" sz="1800" b="0" i="0" u="none" strike="noStrike" cap="none" normalizeH="0" baseline="0" smtClean="0">
                        <a:ln>
                          <a:noFill/>
                        </a:ln>
                        <a:solidFill>
                          <a:schemeClr val="bg1"/>
                        </a:solidFill>
                        <a:effectLst/>
                        <a:latin typeface="Comic Sans MS" panose="030F0702030302020204" pitchFamily="66" charset="0"/>
                      </a:endParaRP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02"/>
                  </a:ext>
                </a:extLst>
              </a:tr>
              <a:tr h="617538">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bg1"/>
                          </a:solidFill>
                          <a:effectLst/>
                          <a:latin typeface="Comic Sans MS" panose="030F0702030302020204" pitchFamily="66" charset="0"/>
                        </a:rPr>
                        <a:t>Ş</a:t>
                      </a: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ok Yüklenme</a:t>
                      </a:r>
                      <a:endParaRPr kumimoji="0" lang="tr-TR" sz="1800" b="0" i="0" u="none" strike="noStrike" cap="none" normalizeH="0" baseline="0" smtClean="0">
                        <a:ln>
                          <a:noFill/>
                        </a:ln>
                        <a:solidFill>
                          <a:schemeClr val="bg1"/>
                        </a:solidFill>
                        <a:effectLst/>
                        <a:latin typeface="Comic Sans MS" panose="030F0702030302020204" pitchFamily="66" charset="0"/>
                      </a:endParaRP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Çok Yüksek</a:t>
                      </a:r>
                      <a:endParaRPr kumimoji="0" lang="tr-TR" sz="1800" b="0" i="0" u="none" strike="noStrike" cap="none" normalizeH="0" baseline="0" smtClean="0">
                        <a:ln>
                          <a:noFill/>
                        </a:ln>
                        <a:solidFill>
                          <a:schemeClr val="bg1"/>
                        </a:solidFill>
                        <a:effectLst/>
                        <a:latin typeface="Comic Sans MS" panose="030F0702030302020204" pitchFamily="66" charset="0"/>
                      </a:endParaRP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Yüksek yüklenmeye uyum ve konsantre olma</a:t>
                      </a:r>
                      <a:endParaRPr kumimoji="0" lang="tr-TR" sz="1800" b="0" i="0" u="none" strike="noStrike" cap="none" normalizeH="0" baseline="0" smtClean="0">
                        <a:ln>
                          <a:noFill/>
                        </a:ln>
                        <a:solidFill>
                          <a:schemeClr val="bg1"/>
                        </a:solidFill>
                        <a:effectLst/>
                        <a:latin typeface="Comic Sans MS" panose="030F0702030302020204" pitchFamily="66" charset="0"/>
                      </a:endParaRP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2-3 gün</a:t>
                      </a:r>
                      <a:endParaRPr kumimoji="0" lang="tr-TR" sz="1800" b="0" i="0" u="none" strike="noStrike" cap="none" normalizeH="0" baseline="0" smtClean="0">
                        <a:ln>
                          <a:noFill/>
                        </a:ln>
                        <a:solidFill>
                          <a:schemeClr val="bg1"/>
                        </a:solidFill>
                        <a:effectLst/>
                        <a:latin typeface="Comic Sans MS" panose="030F0702030302020204" pitchFamily="66" charset="0"/>
                      </a:endParaRP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03"/>
                  </a:ext>
                </a:extLst>
              </a:tr>
              <a:tr h="617538">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Müsabaka Öncesi Haz</a:t>
                      </a:r>
                      <a:r>
                        <a:rPr kumimoji="0" lang="tr-TR" sz="1800" b="0" i="0" u="none" strike="noStrike" cap="none" normalizeH="0" baseline="0" smtClean="0">
                          <a:ln>
                            <a:noFill/>
                          </a:ln>
                          <a:solidFill>
                            <a:schemeClr val="bg1"/>
                          </a:solidFill>
                          <a:effectLst/>
                          <a:latin typeface="Comic Sans MS" panose="030F0702030302020204" pitchFamily="66" charset="0"/>
                        </a:rPr>
                        <a:t>ırlığı</a:t>
                      </a: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Orta</a:t>
                      </a:r>
                      <a:endParaRPr kumimoji="0" lang="tr-TR" sz="1800" b="0" i="0" u="none" strike="noStrike" cap="none" normalizeH="0" baseline="0" smtClean="0">
                        <a:ln>
                          <a:noFill/>
                        </a:ln>
                        <a:solidFill>
                          <a:schemeClr val="bg1"/>
                        </a:solidFill>
                        <a:effectLst/>
                        <a:latin typeface="Comic Sans MS" panose="030F0702030302020204" pitchFamily="66" charset="0"/>
                      </a:endParaRP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Müsabakaya uyum sa</a:t>
                      </a:r>
                      <a:r>
                        <a:rPr kumimoji="0" lang="tr-TR" sz="1800" b="0" i="0" u="none" strike="noStrike" cap="none" normalizeH="0" baseline="0" smtClean="0">
                          <a:ln>
                            <a:noFill/>
                          </a:ln>
                          <a:solidFill>
                            <a:schemeClr val="bg1"/>
                          </a:solidFill>
                          <a:effectLst/>
                          <a:latin typeface="Comic Sans MS" panose="030F0702030302020204" pitchFamily="66" charset="0"/>
                        </a:rPr>
                        <a:t>ğ</a:t>
                      </a: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lama</a:t>
                      </a:r>
                      <a:endParaRPr kumimoji="0" lang="tr-TR" sz="1800" b="0" i="0" u="none" strike="noStrike" cap="none" normalizeH="0" baseline="0" smtClean="0">
                        <a:ln>
                          <a:noFill/>
                        </a:ln>
                        <a:solidFill>
                          <a:schemeClr val="bg1"/>
                        </a:solidFill>
                        <a:effectLst/>
                        <a:latin typeface="Comic Sans MS" panose="030F0702030302020204" pitchFamily="66" charset="0"/>
                      </a:endParaRP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1-2 gün</a:t>
                      </a:r>
                      <a:endParaRPr kumimoji="0" lang="tr-TR" sz="1800" b="0" i="0" u="none" strike="noStrike" cap="none" normalizeH="0" baseline="0" smtClean="0">
                        <a:ln>
                          <a:noFill/>
                        </a:ln>
                        <a:solidFill>
                          <a:schemeClr val="bg1"/>
                        </a:solidFill>
                        <a:effectLst/>
                        <a:latin typeface="Comic Sans MS" panose="030F0702030302020204" pitchFamily="66" charset="0"/>
                      </a:endParaRP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04"/>
                  </a:ext>
                </a:extLst>
              </a:tr>
              <a:tr h="617538">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Müsabaka</a:t>
                      </a:r>
                      <a:endParaRPr kumimoji="0" lang="tr-TR" sz="1800" b="0" i="0" u="none" strike="noStrike" cap="none" normalizeH="0" baseline="0" smtClean="0">
                        <a:ln>
                          <a:noFill/>
                        </a:ln>
                        <a:solidFill>
                          <a:schemeClr val="bg1"/>
                        </a:solidFill>
                        <a:effectLst/>
                        <a:latin typeface="Comic Sans MS" panose="030F0702030302020204" pitchFamily="66" charset="0"/>
                      </a:endParaRP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Çok Yüksek</a:t>
                      </a:r>
                      <a:endParaRPr kumimoji="0" lang="tr-TR" sz="1800" b="0" i="0" u="none" strike="noStrike" cap="none" normalizeH="0" baseline="0" smtClean="0">
                        <a:ln>
                          <a:noFill/>
                        </a:ln>
                        <a:solidFill>
                          <a:schemeClr val="bg1"/>
                        </a:solidFill>
                        <a:effectLst/>
                        <a:latin typeface="Comic Sans MS" panose="030F0702030302020204" pitchFamily="66" charset="0"/>
                      </a:endParaRP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Müsabaka</a:t>
                      </a:r>
                      <a:endParaRPr kumimoji="0" lang="tr-TR" sz="1800" b="0" i="0" u="none" strike="noStrike" cap="none" normalizeH="0" baseline="0" smtClean="0">
                        <a:ln>
                          <a:noFill/>
                        </a:ln>
                        <a:solidFill>
                          <a:schemeClr val="bg1"/>
                        </a:solidFill>
                        <a:effectLst/>
                        <a:latin typeface="Comic Sans MS" panose="030F0702030302020204" pitchFamily="66" charset="0"/>
                      </a:endParaRP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1-2 gün</a:t>
                      </a:r>
                      <a:endParaRPr kumimoji="0" lang="tr-TR" sz="1800" b="0" i="0" u="none" strike="noStrike" cap="none" normalizeH="0" baseline="0" smtClean="0">
                        <a:ln>
                          <a:noFill/>
                        </a:ln>
                        <a:solidFill>
                          <a:schemeClr val="bg1"/>
                        </a:solidFill>
                        <a:effectLst/>
                        <a:latin typeface="Comic Sans MS" panose="030F0702030302020204" pitchFamily="66" charset="0"/>
                      </a:endParaRP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05"/>
                  </a:ext>
                </a:extLst>
              </a:tr>
              <a:tr h="617538">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Yeniden Toparlanma</a:t>
                      </a:r>
                      <a:endParaRPr kumimoji="0" lang="tr-TR" sz="1800" b="0" i="0" u="none" strike="noStrike" cap="none" normalizeH="0" baseline="0" smtClean="0">
                        <a:ln>
                          <a:noFill/>
                        </a:ln>
                        <a:solidFill>
                          <a:schemeClr val="bg1"/>
                        </a:solidFill>
                        <a:effectLst/>
                        <a:latin typeface="Comic Sans MS" panose="030F0702030302020204" pitchFamily="66" charset="0"/>
                      </a:endParaRP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Az</a:t>
                      </a:r>
                      <a:endParaRPr kumimoji="0" lang="tr-TR" sz="1800" b="0" i="0" u="none" strike="noStrike" cap="none" normalizeH="0" baseline="0" smtClean="0">
                        <a:ln>
                          <a:noFill/>
                        </a:ln>
                        <a:solidFill>
                          <a:schemeClr val="bg1"/>
                        </a:solidFill>
                        <a:effectLst/>
                        <a:latin typeface="Comic Sans MS" panose="030F0702030302020204" pitchFamily="66" charset="0"/>
                      </a:endParaRP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Fizyolojik ve psikolojik yenilenme</a:t>
                      </a:r>
                      <a:endParaRPr kumimoji="0" lang="tr-TR" sz="1800" b="0" i="0" u="none" strike="noStrike" cap="none" normalizeH="0" baseline="0" smtClean="0">
                        <a:ln>
                          <a:noFill/>
                        </a:ln>
                        <a:solidFill>
                          <a:schemeClr val="bg1"/>
                        </a:solidFill>
                        <a:effectLst/>
                        <a:latin typeface="Comic Sans MS" panose="030F0702030302020204" pitchFamily="66" charset="0"/>
                      </a:endParaRP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bg1"/>
                          </a:solidFill>
                          <a:effectLst/>
                          <a:latin typeface="Comic Sans MS" panose="030F0702030302020204" pitchFamily="66" charset="0"/>
                          <a:cs typeface="Times New Roman" panose="02020603050405020304" pitchFamily="18" charset="0"/>
                        </a:rPr>
                        <a:t>3-4 gün</a:t>
                      </a:r>
                      <a:endParaRPr kumimoji="0" lang="tr-TR" sz="1800" b="0" i="0" u="none" strike="noStrike" cap="none" normalizeH="0" baseline="0" smtClean="0">
                        <a:ln>
                          <a:noFill/>
                        </a:ln>
                        <a:solidFill>
                          <a:schemeClr val="bg1"/>
                        </a:solidFill>
                        <a:effectLst/>
                        <a:latin typeface="Comic Sans MS" panose="030F0702030302020204" pitchFamily="66" charset="0"/>
                      </a:endParaRP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06"/>
                  </a:ext>
                </a:extLst>
              </a:tr>
              <a:tr h="617538">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tr-TR" sz="1400" b="1" i="0" u="none" strike="noStrike" cap="none" normalizeH="0" baseline="0" smtClean="0">
                        <a:ln>
                          <a:noFill/>
                        </a:ln>
                        <a:solidFill>
                          <a:schemeClr val="bg1"/>
                        </a:solidFill>
                        <a:effectLst/>
                        <a:latin typeface="Comic Sans MS" panose="030F0702030302020204" pitchFamily="66" charset="0"/>
                      </a:endParaRPr>
                    </a:p>
                  </a:txBody>
                  <a:tcPr marL="90000" marR="90000" marT="46800" marB="46800" anchor="ctr" horzOverflow="overflow">
                    <a:lnL cap="flat">
                      <a:noFill/>
                    </a:lnL>
                    <a:lnR>
                      <a:noFill/>
                    </a:lnR>
                    <a:lnT w="28575" cap="flat" cmpd="sng" algn="ctr">
                      <a:solidFill>
                        <a:schemeClr val="bg1"/>
                      </a:solidFill>
                      <a:prstDash val="solid"/>
                      <a:round/>
                      <a:headEnd type="none" w="med" len="med"/>
                      <a:tailEnd type="none" w="med" len="med"/>
                    </a:lnT>
                    <a:lnB cap="flat">
                      <a:noFill/>
                    </a:lnB>
                    <a:lnTlToBr>
                      <a:noFill/>
                    </a:lnTlToBr>
                    <a:lnBlToTr>
                      <a:noFill/>
                    </a:lnBlToTr>
                    <a:noFill/>
                  </a:tcPr>
                </a:tc>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tr-TR" sz="1400" b="1" i="0" u="none" strike="noStrike" cap="none" normalizeH="0" baseline="0" smtClean="0">
                        <a:ln>
                          <a:noFill/>
                        </a:ln>
                        <a:solidFill>
                          <a:schemeClr val="bg1"/>
                        </a:solidFill>
                        <a:effectLst/>
                        <a:latin typeface="Comic Sans MS" panose="030F0702030302020204" pitchFamily="66" charset="0"/>
                      </a:endParaRPr>
                    </a:p>
                  </a:txBody>
                  <a:tcPr marL="90000" marR="90000" marT="46800" marB="46800" anchor="ctr" horzOverflow="overflow">
                    <a:lnL>
                      <a:noFill/>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cap="flat">
                      <a:noFill/>
                    </a:lnB>
                    <a:lnTlToBr>
                      <a:noFill/>
                    </a:lnTlToBr>
                    <a:lnBlToTr>
                      <a:noFill/>
                    </a:lnBlToTr>
                    <a:noFill/>
                  </a:tcPr>
                </a:tc>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FFFF00"/>
                          </a:solidFill>
                          <a:effectLst/>
                          <a:latin typeface="Comic Sans MS" panose="030F0702030302020204" pitchFamily="66" charset="0"/>
                          <a:cs typeface="Times New Roman" panose="02020603050405020304" pitchFamily="18" charset="0"/>
                        </a:rPr>
                        <a:t>T</a:t>
                      </a:r>
                      <a:r>
                        <a:rPr kumimoji="0" lang="tr-TR" sz="1800" b="1" i="0" u="none" strike="noStrike" cap="none" normalizeH="0" baseline="0" smtClean="0">
                          <a:ln>
                            <a:noFill/>
                          </a:ln>
                          <a:solidFill>
                            <a:srgbClr val="FFFF00"/>
                          </a:solidFill>
                          <a:effectLst/>
                          <a:latin typeface="Comic Sans MS" panose="030F0702030302020204" pitchFamily="66" charset="0"/>
                        </a:rPr>
                        <a:t>OPLAM</a:t>
                      </a: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gradFill rotWithShape="0">
                      <a:gsLst>
                        <a:gs pos="0">
                          <a:schemeClr val="tx1"/>
                        </a:gs>
                        <a:gs pos="50000">
                          <a:srgbClr val="FF0000"/>
                        </a:gs>
                        <a:gs pos="100000">
                          <a:schemeClr val="tx1"/>
                        </a:gs>
                      </a:gsLst>
                      <a:lin ang="5400000" scaled="1"/>
                    </a:gradFill>
                  </a:tcPr>
                </a:tc>
                <a:tc>
                  <a:txBody>
                    <a:bodyPr/>
                    <a:lstStyle>
                      <a:lvl1pPr algn="l">
                        <a:spcBef>
                          <a:spcPct val="20000"/>
                        </a:spcBef>
                        <a:defRPr sz="2800">
                          <a:solidFill>
                            <a:schemeClr val="tx1"/>
                          </a:solidFill>
                          <a:latin typeface="Times New Roman" panose="02020603050405020304" pitchFamily="18" charset="0"/>
                        </a:defRPr>
                      </a:lvl1pPr>
                      <a:lvl2pPr algn="l">
                        <a:spcBef>
                          <a:spcPct val="20000"/>
                        </a:spcBef>
                        <a:defRPr sz="2400">
                          <a:solidFill>
                            <a:schemeClr val="tx1"/>
                          </a:solidFill>
                          <a:latin typeface="Times New Roman" panose="02020603050405020304" pitchFamily="18" charset="0"/>
                        </a:defRPr>
                      </a:lvl2pPr>
                      <a:lvl3pPr algn="l">
                        <a:spcBef>
                          <a:spcPct val="20000"/>
                        </a:spcBef>
                        <a:defRPr sz="2000">
                          <a:solidFill>
                            <a:schemeClr val="tx1"/>
                          </a:solidFill>
                          <a:latin typeface="Times New Roman" panose="02020603050405020304" pitchFamily="18" charset="0"/>
                        </a:defRPr>
                      </a:lvl3pPr>
                      <a:lvl4pPr algn="l">
                        <a:spcBef>
                          <a:spcPct val="20000"/>
                        </a:spcBef>
                        <a:defRPr>
                          <a:solidFill>
                            <a:schemeClr val="tx1"/>
                          </a:solidFill>
                          <a:latin typeface="Times New Roman" panose="02020603050405020304" pitchFamily="18" charset="0"/>
                        </a:defRPr>
                      </a:lvl4pPr>
                      <a:lvl5pPr algn="l">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FFFF00"/>
                          </a:solidFill>
                          <a:effectLst/>
                          <a:latin typeface="Comic Sans MS" panose="030F0702030302020204" pitchFamily="66" charset="0"/>
                          <a:cs typeface="Times New Roman" panose="02020603050405020304" pitchFamily="18" charset="0"/>
                        </a:rPr>
                        <a:t>14-21 gün</a:t>
                      </a:r>
                      <a:endParaRPr kumimoji="0" lang="tr-TR" sz="1800" b="1" i="0" u="none" strike="noStrike" cap="none" normalizeH="0" baseline="0" smtClean="0">
                        <a:ln>
                          <a:noFill/>
                        </a:ln>
                        <a:solidFill>
                          <a:srgbClr val="FFFF00"/>
                        </a:solidFill>
                        <a:effectLst/>
                        <a:latin typeface="Comic Sans MS" panose="030F0702030302020204" pitchFamily="66" charset="0"/>
                      </a:endParaRPr>
                    </a:p>
                  </a:txBody>
                  <a:tcPr marL="90000" marR="90000" marT="46800" marB="46800" anchor="ctr" horzOverflow="overflow">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gradFill rotWithShape="0">
                      <a:gsLst>
                        <a:gs pos="0">
                          <a:schemeClr val="tx1"/>
                        </a:gs>
                        <a:gs pos="50000">
                          <a:srgbClr val="FF0000"/>
                        </a:gs>
                        <a:gs pos="100000">
                          <a:schemeClr val="tx1"/>
                        </a:gs>
                      </a:gsLst>
                      <a:lin ang="5400000" scaled="1"/>
                    </a:gra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200631668"/>
      </p:ext>
    </p:extLst>
  </p:cSld>
  <p:clrMapOvr>
    <a:masterClrMapping/>
  </p:clrMapOvr>
  <p:transition>
    <p:random/>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456448" y="2684922"/>
            <a:ext cx="8911687" cy="1280890"/>
          </a:xfrm>
        </p:spPr>
        <p:txBody>
          <a:bodyPr/>
          <a:lstStyle/>
          <a:p>
            <a:r>
              <a:rPr lang="tr-TR" dirty="0" smtClean="0"/>
              <a:t>Örnekler</a:t>
            </a:r>
            <a:endParaRPr lang="tr-TR" dirty="0"/>
          </a:p>
        </p:txBody>
      </p:sp>
    </p:spTree>
    <p:extLst>
      <p:ext uri="{BB962C8B-B14F-4D97-AF65-F5344CB8AC3E}">
        <p14:creationId xmlns:p14="http://schemas.microsoft.com/office/powerpoint/2010/main" val="74640559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589213" y="2514598"/>
            <a:ext cx="8915399" cy="2262781"/>
          </a:xfrm>
        </p:spPr>
        <p:txBody>
          <a:bodyPr>
            <a:normAutofit fontScale="90000"/>
          </a:bodyPr>
          <a:lstStyle/>
          <a:p>
            <a:r>
              <a:rPr lang="tr-TR" b="1" dirty="0" smtClean="0">
                <a:solidFill>
                  <a:srgbClr val="FF0000"/>
                </a:solidFill>
              </a:rPr>
              <a:t>ELİT DÜZEYDE GÜREŞ HAZIRLIK DÖNEMİ ANTRENMAN PROGRAMI</a:t>
            </a:r>
            <a:endParaRPr lang="tr-TR" dirty="0"/>
          </a:p>
        </p:txBody>
      </p:sp>
    </p:spTree>
    <p:extLst>
      <p:ext uri="{BB962C8B-B14F-4D97-AF65-F5344CB8AC3E}">
        <p14:creationId xmlns:p14="http://schemas.microsoft.com/office/powerpoint/2010/main" val="55504474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19536" y="188640"/>
            <a:ext cx="8229600" cy="432048"/>
          </a:xfrm>
        </p:spPr>
        <p:txBody>
          <a:bodyPr>
            <a:normAutofit/>
          </a:bodyPr>
          <a:lstStyle/>
          <a:p>
            <a:r>
              <a:rPr lang="tr-TR" sz="1800" dirty="0">
                <a:solidFill>
                  <a:srgbClr val="FF0000"/>
                </a:solidFill>
              </a:rPr>
              <a:t>HAZIRLIK DÖNEMİ ANTRENMAN PROGRAMI</a:t>
            </a:r>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2689392461"/>
              </p:ext>
            </p:extLst>
          </p:nvPr>
        </p:nvGraphicFramePr>
        <p:xfrm>
          <a:off x="611098" y="1359972"/>
          <a:ext cx="11139624" cy="5125357"/>
        </p:xfrm>
        <a:graphic>
          <a:graphicData uri="http://schemas.openxmlformats.org/drawingml/2006/table">
            <a:tbl>
              <a:tblPr firstRow="1" firstCol="1" bandRow="1">
                <a:tableStyleId>{5C22544A-7EE6-4342-B048-85BDC9FD1C3A}</a:tableStyleId>
              </a:tblPr>
              <a:tblGrid>
                <a:gridCol w="1066200">
                  <a:extLst>
                    <a:ext uri="{9D8B030D-6E8A-4147-A177-3AD203B41FA5}">
                      <a16:colId xmlns:a16="http://schemas.microsoft.com/office/drawing/2014/main" val="20000"/>
                    </a:ext>
                  </a:extLst>
                </a:gridCol>
                <a:gridCol w="1599292">
                  <a:extLst>
                    <a:ext uri="{9D8B030D-6E8A-4147-A177-3AD203B41FA5}">
                      <a16:colId xmlns:a16="http://schemas.microsoft.com/office/drawing/2014/main" val="20001"/>
                    </a:ext>
                  </a:extLst>
                </a:gridCol>
                <a:gridCol w="1599292">
                  <a:extLst>
                    <a:ext uri="{9D8B030D-6E8A-4147-A177-3AD203B41FA5}">
                      <a16:colId xmlns:a16="http://schemas.microsoft.com/office/drawing/2014/main" val="20002"/>
                    </a:ext>
                  </a:extLst>
                </a:gridCol>
                <a:gridCol w="1510443">
                  <a:extLst>
                    <a:ext uri="{9D8B030D-6E8A-4147-A177-3AD203B41FA5}">
                      <a16:colId xmlns:a16="http://schemas.microsoft.com/office/drawing/2014/main" val="20003"/>
                    </a:ext>
                  </a:extLst>
                </a:gridCol>
                <a:gridCol w="1676277">
                  <a:extLst>
                    <a:ext uri="{9D8B030D-6E8A-4147-A177-3AD203B41FA5}">
                      <a16:colId xmlns:a16="http://schemas.microsoft.com/office/drawing/2014/main" val="20004"/>
                    </a:ext>
                  </a:extLst>
                </a:gridCol>
                <a:gridCol w="1522307">
                  <a:extLst>
                    <a:ext uri="{9D8B030D-6E8A-4147-A177-3AD203B41FA5}">
                      <a16:colId xmlns:a16="http://schemas.microsoft.com/office/drawing/2014/main" val="20005"/>
                    </a:ext>
                  </a:extLst>
                </a:gridCol>
                <a:gridCol w="1008772">
                  <a:extLst>
                    <a:ext uri="{9D8B030D-6E8A-4147-A177-3AD203B41FA5}">
                      <a16:colId xmlns:a16="http://schemas.microsoft.com/office/drawing/2014/main" val="20006"/>
                    </a:ext>
                  </a:extLst>
                </a:gridCol>
                <a:gridCol w="1157041">
                  <a:extLst>
                    <a:ext uri="{9D8B030D-6E8A-4147-A177-3AD203B41FA5}">
                      <a16:colId xmlns:a16="http://schemas.microsoft.com/office/drawing/2014/main" val="20007"/>
                    </a:ext>
                  </a:extLst>
                </a:gridCol>
              </a:tblGrid>
              <a:tr h="0">
                <a:tc>
                  <a:txBody>
                    <a:bodyPr/>
                    <a:lstStyle/>
                    <a:p>
                      <a:pPr>
                        <a:lnSpc>
                          <a:spcPct val="115000"/>
                        </a:lnSpc>
                        <a:spcAft>
                          <a:spcPts val="1000"/>
                        </a:spcAft>
                      </a:pPr>
                      <a:r>
                        <a:rPr lang="tr-TR" sz="900" dirty="0">
                          <a:effectLst/>
                        </a:rPr>
                        <a:t> </a:t>
                      </a:r>
                      <a:endParaRPr lang="tr-TR" sz="900" dirty="0">
                        <a:effectLst/>
                        <a:latin typeface="Calibri"/>
                        <a:ea typeface="Calibri"/>
                        <a:cs typeface="Times New Roman"/>
                      </a:endParaRPr>
                    </a:p>
                  </a:txBody>
                  <a:tcPr marL="0" marR="0" marT="0" marB="0" anchor="ctr"/>
                </a:tc>
                <a:tc>
                  <a:txBody>
                    <a:bodyPr/>
                    <a:lstStyle/>
                    <a:p>
                      <a:pPr algn="ctr">
                        <a:lnSpc>
                          <a:spcPct val="115000"/>
                        </a:lnSpc>
                        <a:spcAft>
                          <a:spcPts val="0"/>
                        </a:spcAft>
                      </a:pPr>
                      <a:r>
                        <a:rPr lang="tr-TR" sz="1100" dirty="0">
                          <a:effectLst/>
                        </a:rPr>
                        <a:t>Pazartesi</a:t>
                      </a:r>
                      <a:endParaRPr lang="tr-TR" sz="1100" dirty="0">
                        <a:effectLst/>
                        <a:latin typeface="Calibri"/>
                        <a:ea typeface="Calibri"/>
                        <a:cs typeface="Times New Roman"/>
                      </a:endParaRPr>
                    </a:p>
                  </a:txBody>
                  <a:tcPr marL="53995" marR="53995" marT="0" marB="0"/>
                </a:tc>
                <a:tc>
                  <a:txBody>
                    <a:bodyPr/>
                    <a:lstStyle/>
                    <a:p>
                      <a:pPr algn="ctr">
                        <a:lnSpc>
                          <a:spcPct val="115000"/>
                        </a:lnSpc>
                        <a:spcAft>
                          <a:spcPts val="0"/>
                        </a:spcAft>
                      </a:pPr>
                      <a:r>
                        <a:rPr lang="tr-TR" sz="1100" dirty="0">
                          <a:effectLst/>
                        </a:rPr>
                        <a:t>Salı</a:t>
                      </a:r>
                      <a:endParaRPr lang="tr-TR" sz="1100" dirty="0">
                        <a:effectLst/>
                        <a:latin typeface="Calibri"/>
                        <a:ea typeface="Calibri"/>
                        <a:cs typeface="Times New Roman"/>
                      </a:endParaRPr>
                    </a:p>
                  </a:txBody>
                  <a:tcPr marL="53995" marR="53995" marT="0" marB="0"/>
                </a:tc>
                <a:tc>
                  <a:txBody>
                    <a:bodyPr/>
                    <a:lstStyle/>
                    <a:p>
                      <a:pPr algn="ctr">
                        <a:lnSpc>
                          <a:spcPct val="115000"/>
                        </a:lnSpc>
                        <a:spcAft>
                          <a:spcPts val="0"/>
                        </a:spcAft>
                      </a:pPr>
                      <a:r>
                        <a:rPr lang="tr-TR" sz="1100" dirty="0">
                          <a:effectLst/>
                        </a:rPr>
                        <a:t>Çarşamba</a:t>
                      </a:r>
                      <a:endParaRPr lang="tr-TR" sz="1100" dirty="0">
                        <a:effectLst/>
                        <a:latin typeface="Calibri"/>
                        <a:ea typeface="Calibri"/>
                        <a:cs typeface="Times New Roman"/>
                      </a:endParaRPr>
                    </a:p>
                  </a:txBody>
                  <a:tcPr marL="53995" marR="53995" marT="0" marB="0"/>
                </a:tc>
                <a:tc>
                  <a:txBody>
                    <a:bodyPr/>
                    <a:lstStyle/>
                    <a:p>
                      <a:pPr algn="ctr">
                        <a:lnSpc>
                          <a:spcPct val="115000"/>
                        </a:lnSpc>
                        <a:spcAft>
                          <a:spcPts val="0"/>
                        </a:spcAft>
                      </a:pPr>
                      <a:r>
                        <a:rPr lang="tr-TR" sz="1100" dirty="0">
                          <a:effectLst/>
                        </a:rPr>
                        <a:t>Perşembe</a:t>
                      </a:r>
                      <a:endParaRPr lang="tr-TR" sz="1100" dirty="0">
                        <a:effectLst/>
                        <a:latin typeface="Calibri"/>
                        <a:ea typeface="Calibri"/>
                        <a:cs typeface="Times New Roman"/>
                      </a:endParaRPr>
                    </a:p>
                  </a:txBody>
                  <a:tcPr marL="53995" marR="53995" marT="0" marB="0"/>
                </a:tc>
                <a:tc>
                  <a:txBody>
                    <a:bodyPr/>
                    <a:lstStyle/>
                    <a:p>
                      <a:pPr algn="ctr">
                        <a:lnSpc>
                          <a:spcPct val="115000"/>
                        </a:lnSpc>
                        <a:spcAft>
                          <a:spcPts val="0"/>
                        </a:spcAft>
                      </a:pPr>
                      <a:r>
                        <a:rPr lang="tr-TR" sz="1100" dirty="0">
                          <a:effectLst/>
                        </a:rPr>
                        <a:t>Cuma</a:t>
                      </a:r>
                      <a:endParaRPr lang="tr-TR" sz="1100" dirty="0">
                        <a:effectLst/>
                        <a:latin typeface="Calibri"/>
                        <a:ea typeface="Calibri"/>
                        <a:cs typeface="Times New Roman"/>
                      </a:endParaRPr>
                    </a:p>
                  </a:txBody>
                  <a:tcPr marL="53995" marR="53995" marT="0" marB="0"/>
                </a:tc>
                <a:tc>
                  <a:txBody>
                    <a:bodyPr/>
                    <a:lstStyle/>
                    <a:p>
                      <a:pPr algn="ctr">
                        <a:lnSpc>
                          <a:spcPct val="115000"/>
                        </a:lnSpc>
                        <a:spcAft>
                          <a:spcPts val="0"/>
                        </a:spcAft>
                      </a:pPr>
                      <a:r>
                        <a:rPr lang="tr-TR" sz="1100" dirty="0">
                          <a:effectLst/>
                        </a:rPr>
                        <a:t>Cumartesi</a:t>
                      </a:r>
                      <a:endParaRPr lang="tr-TR" sz="1100" dirty="0">
                        <a:effectLst/>
                        <a:latin typeface="Calibri"/>
                        <a:ea typeface="Calibri"/>
                        <a:cs typeface="Times New Roman"/>
                      </a:endParaRPr>
                    </a:p>
                  </a:txBody>
                  <a:tcPr marL="53995" marR="53995" marT="0" marB="0"/>
                </a:tc>
                <a:tc>
                  <a:txBody>
                    <a:bodyPr/>
                    <a:lstStyle/>
                    <a:p>
                      <a:pPr algn="ctr">
                        <a:lnSpc>
                          <a:spcPct val="115000"/>
                        </a:lnSpc>
                        <a:spcAft>
                          <a:spcPts val="0"/>
                        </a:spcAft>
                      </a:pPr>
                      <a:r>
                        <a:rPr lang="tr-TR" sz="1100" dirty="0">
                          <a:effectLst/>
                        </a:rPr>
                        <a:t>Pazar</a:t>
                      </a:r>
                      <a:endParaRPr lang="tr-TR" sz="1100" dirty="0">
                        <a:effectLst/>
                        <a:latin typeface="Calibri"/>
                        <a:ea typeface="Calibri"/>
                        <a:cs typeface="Times New Roman"/>
                      </a:endParaRPr>
                    </a:p>
                  </a:txBody>
                  <a:tcPr marL="53995" marR="53995" marT="0" marB="0"/>
                </a:tc>
                <a:extLst>
                  <a:ext uri="{0D108BD9-81ED-4DB2-BD59-A6C34878D82A}">
                    <a16:rowId xmlns:a16="http://schemas.microsoft.com/office/drawing/2014/main" val="10000"/>
                  </a:ext>
                </a:extLst>
              </a:tr>
              <a:tr h="503998">
                <a:tc rowSpan="9">
                  <a:txBody>
                    <a:bodyPr/>
                    <a:lstStyle/>
                    <a:p>
                      <a:pPr algn="ctr">
                        <a:lnSpc>
                          <a:spcPct val="115000"/>
                        </a:lnSpc>
                        <a:spcAft>
                          <a:spcPts val="0"/>
                        </a:spcAft>
                      </a:pPr>
                      <a:endParaRPr lang="tr-TR" sz="2200" dirty="0" smtClean="0">
                        <a:effectLst/>
                      </a:endParaRPr>
                    </a:p>
                    <a:p>
                      <a:pPr algn="ctr">
                        <a:lnSpc>
                          <a:spcPct val="115000"/>
                        </a:lnSpc>
                        <a:spcAft>
                          <a:spcPts val="0"/>
                        </a:spcAft>
                      </a:pPr>
                      <a:endParaRPr lang="tr-TR" sz="2200" dirty="0" smtClean="0">
                        <a:effectLst/>
                      </a:endParaRPr>
                    </a:p>
                    <a:p>
                      <a:pPr algn="ctr">
                        <a:lnSpc>
                          <a:spcPct val="115000"/>
                        </a:lnSpc>
                        <a:spcAft>
                          <a:spcPts val="0"/>
                        </a:spcAft>
                      </a:pPr>
                      <a:endParaRPr lang="tr-TR" sz="2200" dirty="0" smtClean="0">
                        <a:effectLst/>
                      </a:endParaRPr>
                    </a:p>
                    <a:p>
                      <a:pPr algn="ctr">
                        <a:lnSpc>
                          <a:spcPct val="115000"/>
                        </a:lnSpc>
                        <a:spcAft>
                          <a:spcPts val="0"/>
                        </a:spcAft>
                      </a:pPr>
                      <a:r>
                        <a:rPr lang="tr-TR" sz="2200" dirty="0" smtClean="0">
                          <a:effectLst/>
                        </a:rPr>
                        <a:t>S</a:t>
                      </a:r>
                      <a:endParaRPr lang="tr-TR" sz="900" dirty="0">
                        <a:effectLst/>
                      </a:endParaRPr>
                    </a:p>
                    <a:p>
                      <a:pPr algn="ctr">
                        <a:lnSpc>
                          <a:spcPct val="115000"/>
                        </a:lnSpc>
                        <a:spcAft>
                          <a:spcPts val="0"/>
                        </a:spcAft>
                      </a:pPr>
                      <a:r>
                        <a:rPr lang="tr-TR" sz="2200" dirty="0">
                          <a:effectLst/>
                        </a:rPr>
                        <a:t>A</a:t>
                      </a:r>
                      <a:endParaRPr lang="tr-TR" sz="900" dirty="0">
                        <a:effectLst/>
                      </a:endParaRPr>
                    </a:p>
                    <a:p>
                      <a:pPr algn="ctr">
                        <a:lnSpc>
                          <a:spcPct val="115000"/>
                        </a:lnSpc>
                        <a:spcAft>
                          <a:spcPts val="0"/>
                        </a:spcAft>
                      </a:pPr>
                      <a:r>
                        <a:rPr lang="tr-TR" sz="2200" dirty="0">
                          <a:effectLst/>
                        </a:rPr>
                        <a:t>B</a:t>
                      </a:r>
                      <a:endParaRPr lang="tr-TR" sz="900" dirty="0">
                        <a:effectLst/>
                      </a:endParaRPr>
                    </a:p>
                    <a:p>
                      <a:pPr algn="ctr">
                        <a:lnSpc>
                          <a:spcPct val="115000"/>
                        </a:lnSpc>
                        <a:spcAft>
                          <a:spcPts val="0"/>
                        </a:spcAft>
                      </a:pPr>
                      <a:r>
                        <a:rPr lang="tr-TR" sz="2200" dirty="0">
                          <a:effectLst/>
                        </a:rPr>
                        <a:t>A</a:t>
                      </a:r>
                      <a:endParaRPr lang="tr-TR" sz="900" dirty="0">
                        <a:effectLst/>
                      </a:endParaRPr>
                    </a:p>
                    <a:p>
                      <a:pPr algn="ctr">
                        <a:lnSpc>
                          <a:spcPct val="115000"/>
                        </a:lnSpc>
                        <a:spcAft>
                          <a:spcPts val="0"/>
                        </a:spcAft>
                      </a:pPr>
                      <a:r>
                        <a:rPr lang="tr-TR" sz="2200" dirty="0">
                          <a:effectLst/>
                        </a:rPr>
                        <a:t>H</a:t>
                      </a:r>
                      <a:endParaRPr lang="tr-TR" sz="900" dirty="0">
                        <a:effectLst/>
                        <a:latin typeface="Calibri"/>
                        <a:ea typeface="Calibri"/>
                        <a:cs typeface="Times New Roman"/>
                      </a:endParaRPr>
                    </a:p>
                  </a:txBody>
                  <a:tcPr marL="53995" marR="53995" marT="0" marB="0"/>
                </a:tc>
                <a:tc>
                  <a:txBody>
                    <a:bodyPr/>
                    <a:lstStyle/>
                    <a:p>
                      <a:pPr>
                        <a:lnSpc>
                          <a:spcPct val="115000"/>
                        </a:lnSpc>
                        <a:spcAft>
                          <a:spcPts val="0"/>
                        </a:spcAft>
                      </a:pPr>
                      <a:r>
                        <a:rPr lang="tr-TR" sz="1400" dirty="0">
                          <a:effectLst/>
                        </a:rPr>
                        <a:t>GÜREŞ ANTRENMANI</a:t>
                      </a:r>
                      <a:endParaRPr lang="tr-TR" sz="1400" dirty="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dirty="0">
                          <a:effectLst/>
                        </a:rPr>
                        <a:t>GÜREŞ ANTRENMANI</a:t>
                      </a:r>
                      <a:endParaRPr lang="tr-TR" sz="1400" dirty="0">
                        <a:effectLst/>
                        <a:latin typeface="Calibri"/>
                        <a:ea typeface="Calibri"/>
                        <a:cs typeface="Times New Roman"/>
                      </a:endParaRPr>
                    </a:p>
                  </a:txBody>
                  <a:tcPr marL="53995" marR="53995" marT="0" marB="0" anchor="ctr"/>
                </a:tc>
                <a:tc>
                  <a:txBody>
                    <a:bodyPr/>
                    <a:lstStyle/>
                    <a:p>
                      <a:pPr algn="ctr">
                        <a:lnSpc>
                          <a:spcPct val="115000"/>
                        </a:lnSpc>
                        <a:spcAft>
                          <a:spcPts val="0"/>
                        </a:spcAft>
                      </a:pPr>
                      <a:r>
                        <a:rPr lang="tr-TR" sz="1400" dirty="0">
                          <a:effectLst/>
                        </a:rPr>
                        <a:t>KOŞU ANTRENMANI</a:t>
                      </a:r>
                      <a:endParaRPr lang="tr-TR" sz="1400" dirty="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dirty="0">
                          <a:effectLst/>
                        </a:rPr>
                        <a:t>GÜREŞ ANTRENMANI</a:t>
                      </a:r>
                      <a:endParaRPr lang="tr-TR" sz="1400" dirty="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dirty="0">
                          <a:effectLst/>
                        </a:rPr>
                        <a:t>GÜREŞ ANTRENMANI</a:t>
                      </a:r>
                      <a:endParaRPr lang="tr-TR" sz="1400" dirty="0">
                        <a:effectLst/>
                        <a:latin typeface="Calibri"/>
                        <a:ea typeface="Calibri"/>
                        <a:cs typeface="Times New Roman"/>
                      </a:endParaRPr>
                    </a:p>
                  </a:txBody>
                  <a:tcPr marL="53995" marR="53995" marT="0" marB="0" anchor="ctr"/>
                </a:tc>
                <a:tc rowSpan="9">
                  <a:txBody>
                    <a:bodyPr/>
                    <a:lstStyle/>
                    <a:p>
                      <a:pPr algn="ctr">
                        <a:lnSpc>
                          <a:spcPct val="115000"/>
                        </a:lnSpc>
                        <a:spcAft>
                          <a:spcPts val="0"/>
                        </a:spcAft>
                      </a:pPr>
                      <a:r>
                        <a:rPr lang="tr-TR" sz="1400" dirty="0">
                          <a:effectLst/>
                        </a:rPr>
                        <a:t> </a:t>
                      </a:r>
                    </a:p>
                    <a:p>
                      <a:pPr algn="ctr">
                        <a:lnSpc>
                          <a:spcPct val="115000"/>
                        </a:lnSpc>
                        <a:spcAft>
                          <a:spcPts val="0"/>
                        </a:spcAft>
                      </a:pPr>
                      <a:r>
                        <a:rPr lang="tr-TR" sz="1400" dirty="0">
                          <a:effectLst/>
                        </a:rPr>
                        <a:t> </a:t>
                      </a:r>
                    </a:p>
                    <a:p>
                      <a:pPr algn="ctr">
                        <a:lnSpc>
                          <a:spcPct val="115000"/>
                        </a:lnSpc>
                        <a:spcAft>
                          <a:spcPts val="0"/>
                        </a:spcAft>
                      </a:pPr>
                      <a:r>
                        <a:rPr lang="tr-TR" sz="1400" dirty="0">
                          <a:effectLst/>
                        </a:rPr>
                        <a:t> </a:t>
                      </a:r>
                    </a:p>
                    <a:p>
                      <a:pPr algn="ctr">
                        <a:lnSpc>
                          <a:spcPct val="115000"/>
                        </a:lnSpc>
                        <a:spcAft>
                          <a:spcPts val="0"/>
                        </a:spcAft>
                      </a:pPr>
                      <a:r>
                        <a:rPr lang="tr-TR" sz="1400" dirty="0">
                          <a:effectLst/>
                        </a:rPr>
                        <a:t> </a:t>
                      </a:r>
                    </a:p>
                    <a:p>
                      <a:pPr algn="ctr">
                        <a:lnSpc>
                          <a:spcPct val="115000"/>
                        </a:lnSpc>
                        <a:spcAft>
                          <a:spcPts val="0"/>
                        </a:spcAft>
                      </a:pPr>
                      <a:r>
                        <a:rPr lang="tr-TR" sz="1400" dirty="0">
                          <a:effectLst/>
                        </a:rPr>
                        <a:t> </a:t>
                      </a:r>
                    </a:p>
                    <a:p>
                      <a:pPr algn="ctr">
                        <a:lnSpc>
                          <a:spcPct val="115000"/>
                        </a:lnSpc>
                        <a:spcAft>
                          <a:spcPts val="0"/>
                        </a:spcAft>
                      </a:pPr>
                      <a:r>
                        <a:rPr lang="tr-TR" sz="1400" dirty="0">
                          <a:effectLst/>
                        </a:rPr>
                        <a:t> </a:t>
                      </a:r>
                    </a:p>
                    <a:p>
                      <a:pPr algn="ctr">
                        <a:lnSpc>
                          <a:spcPct val="115000"/>
                        </a:lnSpc>
                        <a:spcAft>
                          <a:spcPts val="0"/>
                        </a:spcAft>
                      </a:pPr>
                      <a:r>
                        <a:rPr lang="tr-TR" sz="1400" dirty="0">
                          <a:effectLst/>
                        </a:rPr>
                        <a:t>SPORTİF OYUN</a:t>
                      </a:r>
                    </a:p>
                    <a:p>
                      <a:pPr algn="ctr">
                        <a:lnSpc>
                          <a:spcPct val="115000"/>
                        </a:lnSpc>
                        <a:spcAft>
                          <a:spcPts val="0"/>
                        </a:spcAft>
                      </a:pPr>
                      <a:r>
                        <a:rPr lang="tr-TR" sz="1400" dirty="0">
                          <a:effectLst/>
                        </a:rPr>
                        <a:t>1 saat</a:t>
                      </a:r>
                      <a:endParaRPr lang="tr-TR" sz="1400" dirty="0">
                        <a:effectLst/>
                        <a:latin typeface="Calibri"/>
                        <a:ea typeface="Calibri"/>
                        <a:cs typeface="Times New Roman"/>
                      </a:endParaRPr>
                    </a:p>
                  </a:txBody>
                  <a:tcPr marL="53995" marR="53995" marT="0" marB="0">
                    <a:lnB w="12700" cap="flat" cmpd="sng" algn="ctr">
                      <a:solidFill>
                        <a:schemeClr val="tx1"/>
                      </a:solidFill>
                      <a:prstDash val="solid"/>
                      <a:round/>
                      <a:headEnd type="none" w="med" len="med"/>
                      <a:tailEnd type="none" w="med" len="med"/>
                    </a:lnB>
                  </a:tcPr>
                </a:tc>
                <a:tc rowSpan="9">
                  <a:txBody>
                    <a:bodyPr/>
                    <a:lstStyle/>
                    <a:p>
                      <a:pPr>
                        <a:lnSpc>
                          <a:spcPct val="115000"/>
                        </a:lnSpc>
                        <a:spcAft>
                          <a:spcPts val="0"/>
                        </a:spcAft>
                      </a:pPr>
                      <a:r>
                        <a:rPr lang="tr-TR" sz="1400" dirty="0">
                          <a:effectLst/>
                        </a:rPr>
                        <a:t> </a:t>
                      </a:r>
                    </a:p>
                    <a:p>
                      <a:pPr>
                        <a:lnSpc>
                          <a:spcPct val="115000"/>
                        </a:lnSpc>
                        <a:spcAft>
                          <a:spcPts val="0"/>
                        </a:spcAft>
                      </a:pPr>
                      <a:r>
                        <a:rPr lang="tr-TR" sz="1400" dirty="0">
                          <a:effectLst/>
                        </a:rPr>
                        <a:t> </a:t>
                      </a:r>
                    </a:p>
                    <a:p>
                      <a:pPr algn="ctr">
                        <a:lnSpc>
                          <a:spcPct val="115000"/>
                        </a:lnSpc>
                        <a:spcAft>
                          <a:spcPts val="0"/>
                        </a:spcAft>
                      </a:pPr>
                      <a:r>
                        <a:rPr lang="tr-TR" sz="1400" dirty="0">
                          <a:effectLst/>
                        </a:rPr>
                        <a:t> </a:t>
                      </a:r>
                    </a:p>
                    <a:p>
                      <a:pPr algn="ctr">
                        <a:lnSpc>
                          <a:spcPct val="115000"/>
                        </a:lnSpc>
                        <a:spcAft>
                          <a:spcPts val="0"/>
                        </a:spcAft>
                      </a:pPr>
                      <a:r>
                        <a:rPr lang="tr-TR" sz="1400" dirty="0">
                          <a:effectLst/>
                        </a:rPr>
                        <a:t> </a:t>
                      </a:r>
                    </a:p>
                    <a:p>
                      <a:pPr algn="ctr">
                        <a:lnSpc>
                          <a:spcPct val="115000"/>
                        </a:lnSpc>
                        <a:spcAft>
                          <a:spcPts val="0"/>
                        </a:spcAft>
                      </a:pPr>
                      <a:r>
                        <a:rPr lang="tr-TR" sz="1400" dirty="0">
                          <a:effectLst/>
                        </a:rPr>
                        <a:t> </a:t>
                      </a:r>
                    </a:p>
                    <a:p>
                      <a:pPr algn="ctr">
                        <a:lnSpc>
                          <a:spcPct val="115000"/>
                        </a:lnSpc>
                        <a:spcAft>
                          <a:spcPts val="0"/>
                        </a:spcAft>
                      </a:pPr>
                      <a:r>
                        <a:rPr lang="tr-TR" sz="1400" dirty="0">
                          <a:effectLst/>
                        </a:rPr>
                        <a:t> </a:t>
                      </a:r>
                    </a:p>
                    <a:p>
                      <a:pPr algn="ctr">
                        <a:lnSpc>
                          <a:spcPct val="115000"/>
                        </a:lnSpc>
                        <a:spcAft>
                          <a:spcPts val="0"/>
                        </a:spcAft>
                      </a:pPr>
                      <a:r>
                        <a:rPr lang="tr-TR" sz="1400" dirty="0" smtClean="0">
                          <a:effectLst/>
                        </a:rPr>
                        <a:t>TAM </a:t>
                      </a:r>
                      <a:r>
                        <a:rPr lang="tr-TR" sz="1400" dirty="0">
                          <a:effectLst/>
                        </a:rPr>
                        <a:t>DİNLENME</a:t>
                      </a:r>
                      <a:endParaRPr lang="tr-TR" sz="1400" dirty="0">
                        <a:effectLst/>
                        <a:latin typeface="Calibri"/>
                        <a:ea typeface="Calibri"/>
                        <a:cs typeface="Times New Roman"/>
                      </a:endParaRPr>
                    </a:p>
                  </a:txBody>
                  <a:tcPr marL="53995" marR="53995"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03998">
                <a:tc vMerge="1">
                  <a:txBody>
                    <a:bodyPr/>
                    <a:lstStyle/>
                    <a:p>
                      <a:endParaRPr lang="tr-TR"/>
                    </a:p>
                  </a:txBody>
                  <a:tcPr/>
                </a:tc>
                <a:tc>
                  <a:txBody>
                    <a:bodyPr/>
                    <a:lstStyle/>
                    <a:p>
                      <a:pPr>
                        <a:lnSpc>
                          <a:spcPct val="115000"/>
                        </a:lnSpc>
                        <a:spcAft>
                          <a:spcPts val="0"/>
                        </a:spcAft>
                      </a:pPr>
                      <a:r>
                        <a:rPr lang="tr-TR" sz="1400" dirty="0">
                          <a:effectLst/>
                        </a:rPr>
                        <a:t>5-7’ Genel  ısınma </a:t>
                      </a:r>
                      <a:endParaRPr lang="tr-TR" sz="1400" dirty="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dirty="0">
                          <a:effectLst/>
                        </a:rPr>
                        <a:t>5’ Genel  ısınma</a:t>
                      </a:r>
                      <a:endParaRPr lang="tr-TR" sz="1400" dirty="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a:effectLst/>
                        </a:rPr>
                        <a:t>2 tur ısınma koşusu</a:t>
                      </a:r>
                      <a:endParaRPr lang="tr-TR" sz="140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a:effectLst/>
                        </a:rPr>
                        <a:t>5-7’ Genel  ısınma</a:t>
                      </a:r>
                      <a:endParaRPr lang="tr-TR" sz="140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a:effectLst/>
                        </a:rPr>
                        <a:t>5-7’ Genel  ısınma</a:t>
                      </a:r>
                      <a:endParaRPr lang="tr-TR" sz="1400">
                        <a:effectLst/>
                        <a:latin typeface="Calibri"/>
                        <a:ea typeface="Calibri"/>
                        <a:cs typeface="Times New Roman"/>
                      </a:endParaRPr>
                    </a:p>
                  </a:txBody>
                  <a:tcPr marL="53995" marR="53995" marT="0" marB="0" anchor="ct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0002"/>
                  </a:ext>
                </a:extLst>
              </a:tr>
              <a:tr h="503998">
                <a:tc vMerge="1">
                  <a:txBody>
                    <a:bodyPr/>
                    <a:lstStyle/>
                    <a:p>
                      <a:endParaRPr lang="tr-TR"/>
                    </a:p>
                  </a:txBody>
                  <a:tcPr/>
                </a:tc>
                <a:tc>
                  <a:txBody>
                    <a:bodyPr/>
                    <a:lstStyle/>
                    <a:p>
                      <a:pPr>
                        <a:lnSpc>
                          <a:spcPct val="115000"/>
                        </a:lnSpc>
                        <a:spcAft>
                          <a:spcPts val="0"/>
                        </a:spcAft>
                      </a:pPr>
                      <a:r>
                        <a:rPr lang="tr-TR" sz="1400" dirty="0">
                          <a:effectLst/>
                        </a:rPr>
                        <a:t>10’ Oyun ile ısınma</a:t>
                      </a:r>
                      <a:endParaRPr lang="tr-TR" sz="1400" dirty="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dirty="0">
                          <a:effectLst/>
                        </a:rPr>
                        <a:t>10’ Oyun ile ısınma</a:t>
                      </a:r>
                      <a:endParaRPr lang="tr-TR" sz="1400" dirty="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dirty="0">
                          <a:effectLst/>
                        </a:rPr>
                        <a:t>10’ Genel ısınma</a:t>
                      </a:r>
                      <a:endParaRPr lang="tr-TR" sz="1400" dirty="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a:effectLst/>
                        </a:rPr>
                        <a:t>10’ Oyun ile ısınma</a:t>
                      </a:r>
                      <a:endParaRPr lang="tr-TR" sz="140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a:effectLst/>
                        </a:rPr>
                        <a:t>10’ Oyun ile ısınma</a:t>
                      </a:r>
                      <a:endParaRPr lang="tr-TR" sz="1400">
                        <a:effectLst/>
                        <a:latin typeface="Calibri"/>
                        <a:ea typeface="Calibri"/>
                        <a:cs typeface="Times New Roman"/>
                      </a:endParaRPr>
                    </a:p>
                  </a:txBody>
                  <a:tcPr marL="53995" marR="53995" marT="0" marB="0" anchor="ct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0003"/>
                  </a:ext>
                </a:extLst>
              </a:tr>
              <a:tr h="251999">
                <a:tc vMerge="1">
                  <a:txBody>
                    <a:bodyPr/>
                    <a:lstStyle/>
                    <a:p>
                      <a:endParaRPr lang="tr-TR"/>
                    </a:p>
                  </a:txBody>
                  <a:tcPr/>
                </a:tc>
                <a:tc>
                  <a:txBody>
                    <a:bodyPr/>
                    <a:lstStyle/>
                    <a:p>
                      <a:pPr>
                        <a:lnSpc>
                          <a:spcPct val="115000"/>
                        </a:lnSpc>
                        <a:spcAft>
                          <a:spcPts val="0"/>
                        </a:spcAft>
                      </a:pPr>
                      <a:r>
                        <a:rPr lang="tr-TR" sz="1400">
                          <a:effectLst/>
                        </a:rPr>
                        <a:t>5’ Özel ısınma</a:t>
                      </a:r>
                      <a:endParaRPr lang="tr-TR" sz="140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dirty="0">
                          <a:effectLst/>
                        </a:rPr>
                        <a:t>5’ Özel ısınma</a:t>
                      </a:r>
                      <a:endParaRPr lang="tr-TR" sz="1400" dirty="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dirty="0">
                          <a:effectLst/>
                        </a:rPr>
                        <a:t>%67-80 arası</a:t>
                      </a:r>
                      <a:endParaRPr lang="tr-TR" sz="1400" dirty="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a:effectLst/>
                        </a:rPr>
                        <a:t>5’ Özel ısınma</a:t>
                      </a:r>
                      <a:endParaRPr lang="tr-TR" sz="140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a:effectLst/>
                        </a:rPr>
                        <a:t>5’ Özel ısınma</a:t>
                      </a:r>
                      <a:endParaRPr lang="tr-TR" sz="1400">
                        <a:effectLst/>
                        <a:latin typeface="Calibri"/>
                        <a:ea typeface="Calibri"/>
                        <a:cs typeface="Times New Roman"/>
                      </a:endParaRPr>
                    </a:p>
                  </a:txBody>
                  <a:tcPr marL="53995" marR="53995" marT="0" marB="0" anchor="ct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0004"/>
                  </a:ext>
                </a:extLst>
              </a:tr>
              <a:tr h="755997">
                <a:tc vMerge="1">
                  <a:txBody>
                    <a:bodyPr/>
                    <a:lstStyle/>
                    <a:p>
                      <a:endParaRPr lang="tr-TR"/>
                    </a:p>
                  </a:txBody>
                  <a:tcPr/>
                </a:tc>
                <a:tc>
                  <a:txBody>
                    <a:bodyPr/>
                    <a:lstStyle/>
                    <a:p>
                      <a:pPr>
                        <a:lnSpc>
                          <a:spcPct val="115000"/>
                        </a:lnSpc>
                        <a:spcAft>
                          <a:spcPts val="0"/>
                        </a:spcAft>
                      </a:pPr>
                      <a:r>
                        <a:rPr lang="tr-TR" sz="1400">
                          <a:effectLst/>
                        </a:rPr>
                        <a:t>10’x4 ayakta teknik çalışma %50-60</a:t>
                      </a:r>
                      <a:endParaRPr lang="tr-TR" sz="140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dirty="0">
                          <a:effectLst/>
                        </a:rPr>
                        <a:t>10’x4 ayakta teknik çalışma %50-60</a:t>
                      </a:r>
                      <a:endParaRPr lang="tr-TR" sz="1400" dirty="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dirty="0">
                          <a:effectLst/>
                        </a:rPr>
                        <a:t>30’ kros  Koşu </a:t>
                      </a:r>
                      <a:endParaRPr lang="tr-TR" sz="1400" dirty="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dirty="0">
                          <a:effectLst/>
                        </a:rPr>
                        <a:t>10’x4 ayakta teknik çalışma %50-60</a:t>
                      </a:r>
                      <a:endParaRPr lang="tr-TR" sz="1400" dirty="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a:effectLst/>
                        </a:rPr>
                        <a:t>10’x4 ayakta teknik çalışma %50-60</a:t>
                      </a:r>
                      <a:endParaRPr lang="tr-TR" sz="1400">
                        <a:effectLst/>
                        <a:latin typeface="Calibri"/>
                        <a:ea typeface="Calibri"/>
                        <a:cs typeface="Times New Roman"/>
                      </a:endParaRPr>
                    </a:p>
                  </a:txBody>
                  <a:tcPr marL="53995" marR="53995" marT="0" marB="0" anchor="ct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0005"/>
                  </a:ext>
                </a:extLst>
              </a:tr>
              <a:tr h="503998">
                <a:tc vMerge="1">
                  <a:txBody>
                    <a:bodyPr/>
                    <a:lstStyle/>
                    <a:p>
                      <a:endParaRPr lang="tr-TR"/>
                    </a:p>
                  </a:txBody>
                  <a:tcPr/>
                </a:tc>
                <a:tc>
                  <a:txBody>
                    <a:bodyPr/>
                    <a:lstStyle/>
                    <a:p>
                      <a:pPr>
                        <a:lnSpc>
                          <a:spcPct val="115000"/>
                        </a:lnSpc>
                        <a:spcAft>
                          <a:spcPts val="0"/>
                        </a:spcAft>
                      </a:pPr>
                      <a:r>
                        <a:rPr lang="tr-TR" sz="1400">
                          <a:effectLst/>
                        </a:rPr>
                        <a:t>Setler arası 2’ dinlenme</a:t>
                      </a:r>
                      <a:endParaRPr lang="tr-TR" sz="140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a:effectLst/>
                        </a:rPr>
                        <a:t>Setler arası 2’ dinlenme</a:t>
                      </a:r>
                      <a:endParaRPr lang="tr-TR" sz="140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dirty="0">
                          <a:effectLst/>
                        </a:rPr>
                        <a:t>2’dinlenme 3’ aktif dinlenme</a:t>
                      </a:r>
                      <a:endParaRPr lang="tr-TR" sz="1400" dirty="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dirty="0">
                          <a:effectLst/>
                        </a:rPr>
                        <a:t>Setler arası 2’ dinlenme</a:t>
                      </a:r>
                      <a:endParaRPr lang="tr-TR" sz="1400" dirty="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dirty="0">
                          <a:effectLst/>
                        </a:rPr>
                        <a:t>Setler arası 2’ dinlenme</a:t>
                      </a:r>
                      <a:endParaRPr lang="tr-TR" sz="1400" dirty="0">
                        <a:effectLst/>
                        <a:latin typeface="Calibri"/>
                        <a:ea typeface="Calibri"/>
                        <a:cs typeface="Times New Roman"/>
                      </a:endParaRPr>
                    </a:p>
                  </a:txBody>
                  <a:tcPr marL="53995" marR="53995" marT="0" marB="0" anchor="ct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0006"/>
                  </a:ext>
                </a:extLst>
              </a:tr>
              <a:tr h="1007995">
                <a:tc vMerge="1">
                  <a:txBody>
                    <a:bodyPr/>
                    <a:lstStyle/>
                    <a:p>
                      <a:endParaRPr lang="tr-TR"/>
                    </a:p>
                  </a:txBody>
                  <a:tcPr/>
                </a:tc>
                <a:tc>
                  <a:txBody>
                    <a:bodyPr/>
                    <a:lstStyle/>
                    <a:p>
                      <a:pPr>
                        <a:lnSpc>
                          <a:spcPct val="115000"/>
                        </a:lnSpc>
                        <a:spcAft>
                          <a:spcPts val="0"/>
                        </a:spcAft>
                      </a:pPr>
                      <a:r>
                        <a:rPr lang="tr-TR" sz="1400">
                          <a:effectLst/>
                        </a:rPr>
                        <a:t>Müsabaka formatında Güreş çalışması 3’x5 %50-60</a:t>
                      </a:r>
                      <a:endParaRPr lang="tr-TR" sz="140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dirty="0">
                          <a:effectLst/>
                        </a:rPr>
                        <a:t>2’x4 yerde teknik çalışma %50-60</a:t>
                      </a:r>
                      <a:endParaRPr lang="tr-TR" sz="1400" dirty="0">
                        <a:effectLst/>
                        <a:latin typeface="Calibri"/>
                        <a:ea typeface="Calibri"/>
                        <a:cs typeface="Times New Roman"/>
                      </a:endParaRPr>
                    </a:p>
                  </a:txBody>
                  <a:tcPr marL="53995" marR="53995" marT="0" marB="0" anchor="ctr"/>
                </a:tc>
                <a:tc rowSpan="3">
                  <a:txBody>
                    <a:bodyPr/>
                    <a:lstStyle/>
                    <a:p>
                      <a:pPr>
                        <a:lnSpc>
                          <a:spcPct val="115000"/>
                        </a:lnSpc>
                        <a:spcAft>
                          <a:spcPts val="0"/>
                        </a:spcAft>
                      </a:pPr>
                      <a:r>
                        <a:rPr lang="tr-TR" sz="1400">
                          <a:effectLst/>
                        </a:rPr>
                        <a:t>30tkr.x 4 hareket kendi vücut ağırlığıyla çalışma</a:t>
                      </a:r>
                      <a:endParaRPr lang="tr-TR" sz="140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dirty="0">
                          <a:effectLst/>
                        </a:rPr>
                        <a:t>2’x4 yerde teknik çalışma %50-60</a:t>
                      </a:r>
                      <a:endParaRPr lang="tr-TR" sz="1400" dirty="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dirty="0">
                          <a:effectLst/>
                        </a:rPr>
                        <a:t>Müsabaka formatında Güreş çalışması 3’x5 %50-%60</a:t>
                      </a:r>
                      <a:endParaRPr lang="tr-TR" sz="1400" dirty="0">
                        <a:effectLst/>
                        <a:latin typeface="Calibri"/>
                        <a:ea typeface="Calibri"/>
                        <a:cs typeface="Times New Roman"/>
                      </a:endParaRPr>
                    </a:p>
                  </a:txBody>
                  <a:tcPr marL="53995" marR="53995" marT="0" marB="0" anchor="ct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0007"/>
                  </a:ext>
                </a:extLst>
              </a:tr>
              <a:tr h="503998">
                <a:tc vMerge="1">
                  <a:txBody>
                    <a:bodyPr/>
                    <a:lstStyle/>
                    <a:p>
                      <a:endParaRPr lang="tr-TR"/>
                    </a:p>
                  </a:txBody>
                  <a:tcPr/>
                </a:tc>
                <a:tc>
                  <a:txBody>
                    <a:bodyPr/>
                    <a:lstStyle/>
                    <a:p>
                      <a:pPr>
                        <a:lnSpc>
                          <a:spcPct val="115000"/>
                        </a:lnSpc>
                        <a:spcAft>
                          <a:spcPts val="0"/>
                        </a:spcAft>
                      </a:pPr>
                      <a:r>
                        <a:rPr lang="tr-TR" sz="1400">
                          <a:effectLst/>
                        </a:rPr>
                        <a:t>Setler arası 30sn dinlenme</a:t>
                      </a:r>
                      <a:endParaRPr lang="tr-TR" sz="140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a:effectLst/>
                        </a:rPr>
                        <a:t>Setler arası 1’ dinlenme</a:t>
                      </a:r>
                      <a:endParaRPr lang="tr-TR" sz="1400">
                        <a:effectLst/>
                        <a:latin typeface="Calibri"/>
                        <a:ea typeface="Calibri"/>
                        <a:cs typeface="Times New Roman"/>
                      </a:endParaRPr>
                    </a:p>
                  </a:txBody>
                  <a:tcPr marL="53995" marR="53995" marT="0" marB="0" anchor="ctr"/>
                </a:tc>
                <a:tc vMerge="1">
                  <a:txBody>
                    <a:bodyPr/>
                    <a:lstStyle/>
                    <a:p>
                      <a:endParaRPr lang="tr-TR"/>
                    </a:p>
                  </a:txBody>
                  <a:tcPr/>
                </a:tc>
                <a:tc>
                  <a:txBody>
                    <a:bodyPr/>
                    <a:lstStyle/>
                    <a:p>
                      <a:pPr>
                        <a:lnSpc>
                          <a:spcPct val="115000"/>
                        </a:lnSpc>
                        <a:spcAft>
                          <a:spcPts val="0"/>
                        </a:spcAft>
                      </a:pPr>
                      <a:r>
                        <a:rPr lang="tr-TR" sz="1400">
                          <a:effectLst/>
                        </a:rPr>
                        <a:t>Setler arası 1’ dinlenme</a:t>
                      </a:r>
                      <a:endParaRPr lang="tr-TR" sz="140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dirty="0">
                          <a:effectLst/>
                        </a:rPr>
                        <a:t>Setler arası 30sn dinlenme</a:t>
                      </a:r>
                      <a:endParaRPr lang="tr-TR" sz="1400" dirty="0">
                        <a:effectLst/>
                        <a:latin typeface="Calibri"/>
                        <a:ea typeface="Calibri"/>
                        <a:cs typeface="Times New Roman"/>
                      </a:endParaRPr>
                    </a:p>
                  </a:txBody>
                  <a:tcPr marL="53995" marR="53995" marT="0" marB="0" anchor="ct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0008"/>
                  </a:ext>
                </a:extLst>
              </a:tr>
              <a:tr h="396590">
                <a:tc vMerge="1">
                  <a:txBody>
                    <a:bodyPr/>
                    <a:lstStyle/>
                    <a:p>
                      <a:endParaRPr lang="tr-TR"/>
                    </a:p>
                  </a:txBody>
                  <a:tcPr/>
                </a:tc>
                <a:tc>
                  <a:txBody>
                    <a:bodyPr/>
                    <a:lstStyle/>
                    <a:p>
                      <a:pPr>
                        <a:lnSpc>
                          <a:spcPct val="115000"/>
                        </a:lnSpc>
                        <a:spcAft>
                          <a:spcPts val="0"/>
                        </a:spcAft>
                      </a:pPr>
                      <a:r>
                        <a:rPr lang="tr-TR" sz="1200">
                          <a:effectLst/>
                        </a:rPr>
                        <a:t>10’ stretching</a:t>
                      </a:r>
                      <a:endParaRPr lang="tr-TR" sz="120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200">
                          <a:effectLst/>
                        </a:rPr>
                        <a:t>10’ stretching</a:t>
                      </a:r>
                      <a:endParaRPr lang="tr-TR" sz="1200">
                        <a:effectLst/>
                        <a:latin typeface="Calibri"/>
                        <a:ea typeface="Calibri"/>
                        <a:cs typeface="Times New Roman"/>
                      </a:endParaRPr>
                    </a:p>
                  </a:txBody>
                  <a:tcPr marL="53995" marR="53995" marT="0" marB="0" anchor="ctr"/>
                </a:tc>
                <a:tc vMerge="1">
                  <a:txBody>
                    <a:bodyPr/>
                    <a:lstStyle/>
                    <a:p>
                      <a:endParaRPr lang="tr-TR"/>
                    </a:p>
                  </a:txBody>
                  <a:tcPr/>
                </a:tc>
                <a:tc>
                  <a:txBody>
                    <a:bodyPr/>
                    <a:lstStyle/>
                    <a:p>
                      <a:pPr>
                        <a:lnSpc>
                          <a:spcPct val="115000"/>
                        </a:lnSpc>
                        <a:spcAft>
                          <a:spcPts val="0"/>
                        </a:spcAft>
                      </a:pPr>
                      <a:r>
                        <a:rPr lang="tr-TR" sz="1200">
                          <a:effectLst/>
                        </a:rPr>
                        <a:t>15’ stretching</a:t>
                      </a:r>
                      <a:endParaRPr lang="tr-TR" sz="120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200" dirty="0">
                          <a:effectLst/>
                        </a:rPr>
                        <a:t>10’ </a:t>
                      </a:r>
                      <a:r>
                        <a:rPr lang="tr-TR" sz="1200" dirty="0" err="1">
                          <a:effectLst/>
                        </a:rPr>
                        <a:t>stretching</a:t>
                      </a:r>
                      <a:endParaRPr lang="tr-TR" sz="1200" dirty="0">
                        <a:effectLst/>
                        <a:latin typeface="Calibri"/>
                        <a:ea typeface="Calibri"/>
                        <a:cs typeface="Times New Roman"/>
                      </a:endParaRPr>
                    </a:p>
                  </a:txBody>
                  <a:tcPr marL="53995" marR="53995" marT="0" marB="0" anchor="ct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0009"/>
                  </a:ext>
                </a:extLst>
              </a:tr>
            </a:tbl>
          </a:graphicData>
        </a:graphic>
      </p:graphicFrame>
      <p:sp>
        <p:nvSpPr>
          <p:cNvPr id="7" name="Rectangle 4"/>
          <p:cNvSpPr>
            <a:spLocks noChangeArrowheads="1"/>
          </p:cNvSpPr>
          <p:nvPr/>
        </p:nvSpPr>
        <p:spPr bwMode="auto">
          <a:xfrm>
            <a:off x="2170114" y="13599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tr-TR" altLang="tr-TR">
              <a:latin typeface="Arial" pitchFamily="34" charset="0"/>
              <a:cs typeface="Arial" pitchFamily="34" charset="0"/>
            </a:endParaRPr>
          </a:p>
        </p:txBody>
      </p:sp>
    </p:spTree>
    <p:extLst>
      <p:ext uri="{BB962C8B-B14F-4D97-AF65-F5344CB8AC3E}">
        <p14:creationId xmlns:p14="http://schemas.microsoft.com/office/powerpoint/2010/main" val="1543482477"/>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19536" y="404664"/>
            <a:ext cx="8229600" cy="432048"/>
          </a:xfrm>
        </p:spPr>
        <p:txBody>
          <a:bodyPr>
            <a:normAutofit/>
          </a:bodyPr>
          <a:lstStyle/>
          <a:p>
            <a:r>
              <a:rPr lang="tr-TR" sz="1800" dirty="0">
                <a:solidFill>
                  <a:srgbClr val="FF0000"/>
                </a:solidFill>
              </a:rPr>
              <a:t>HAZIRLIK DÖNEMİ ANTRENMAN PROGRAMI</a:t>
            </a:r>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3355004307"/>
              </p:ext>
            </p:extLst>
          </p:nvPr>
        </p:nvGraphicFramePr>
        <p:xfrm>
          <a:off x="1775520" y="1196752"/>
          <a:ext cx="9224576" cy="4247860"/>
        </p:xfrm>
        <a:graphic>
          <a:graphicData uri="http://schemas.openxmlformats.org/drawingml/2006/table">
            <a:tbl>
              <a:tblPr firstRow="1" firstCol="1" bandRow="1">
                <a:tableStyleId>{5C22544A-7EE6-4342-B048-85BDC9FD1C3A}</a:tableStyleId>
              </a:tblPr>
              <a:tblGrid>
                <a:gridCol w="1080120">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1161319">
                  <a:extLst>
                    <a:ext uri="{9D8B030D-6E8A-4147-A177-3AD203B41FA5}">
                      <a16:colId xmlns:a16="http://schemas.microsoft.com/office/drawing/2014/main" val="20003"/>
                    </a:ext>
                  </a:extLst>
                </a:gridCol>
                <a:gridCol w="1205334">
                  <a:extLst>
                    <a:ext uri="{9D8B030D-6E8A-4147-A177-3AD203B41FA5}">
                      <a16:colId xmlns:a16="http://schemas.microsoft.com/office/drawing/2014/main" val="20004"/>
                    </a:ext>
                  </a:extLst>
                </a:gridCol>
                <a:gridCol w="1161739">
                  <a:extLst>
                    <a:ext uri="{9D8B030D-6E8A-4147-A177-3AD203B41FA5}">
                      <a16:colId xmlns:a16="http://schemas.microsoft.com/office/drawing/2014/main" val="20005"/>
                    </a:ext>
                  </a:extLst>
                </a:gridCol>
                <a:gridCol w="972898">
                  <a:extLst>
                    <a:ext uri="{9D8B030D-6E8A-4147-A177-3AD203B41FA5}">
                      <a16:colId xmlns:a16="http://schemas.microsoft.com/office/drawing/2014/main" val="20006"/>
                    </a:ext>
                  </a:extLst>
                </a:gridCol>
                <a:gridCol w="1050878">
                  <a:extLst>
                    <a:ext uri="{9D8B030D-6E8A-4147-A177-3AD203B41FA5}">
                      <a16:colId xmlns:a16="http://schemas.microsoft.com/office/drawing/2014/main" val="20007"/>
                    </a:ext>
                  </a:extLst>
                </a:gridCol>
              </a:tblGrid>
              <a:tr h="171017">
                <a:tc>
                  <a:txBody>
                    <a:bodyPr/>
                    <a:lstStyle/>
                    <a:p>
                      <a:pPr>
                        <a:lnSpc>
                          <a:spcPct val="115000"/>
                        </a:lnSpc>
                        <a:spcAft>
                          <a:spcPts val="1000"/>
                        </a:spcAft>
                      </a:pPr>
                      <a:r>
                        <a:rPr lang="tr-TR" sz="900" dirty="0">
                          <a:effectLst/>
                        </a:rPr>
                        <a:t> </a:t>
                      </a:r>
                      <a:endParaRPr lang="tr-TR" sz="900" dirty="0">
                        <a:effectLst/>
                        <a:latin typeface="Calibri"/>
                        <a:ea typeface="Calibri"/>
                        <a:cs typeface="Times New Roman"/>
                      </a:endParaRPr>
                    </a:p>
                  </a:txBody>
                  <a:tcPr marL="0" marR="0" marT="0" marB="0" anchor="ctr"/>
                </a:tc>
                <a:tc>
                  <a:txBody>
                    <a:bodyPr/>
                    <a:lstStyle/>
                    <a:p>
                      <a:pPr algn="ctr">
                        <a:lnSpc>
                          <a:spcPct val="115000"/>
                        </a:lnSpc>
                        <a:spcAft>
                          <a:spcPts val="0"/>
                        </a:spcAft>
                      </a:pPr>
                      <a:r>
                        <a:rPr lang="tr-TR" sz="1200" dirty="0">
                          <a:effectLst/>
                        </a:rPr>
                        <a:t>Pazartesi</a:t>
                      </a:r>
                      <a:endParaRPr lang="tr-TR" sz="1200" dirty="0">
                        <a:effectLst/>
                        <a:latin typeface="Calibri"/>
                        <a:ea typeface="Calibri"/>
                        <a:cs typeface="Times New Roman"/>
                      </a:endParaRPr>
                    </a:p>
                  </a:txBody>
                  <a:tcPr marL="53995" marR="53995" marT="0" marB="0"/>
                </a:tc>
                <a:tc>
                  <a:txBody>
                    <a:bodyPr/>
                    <a:lstStyle/>
                    <a:p>
                      <a:pPr algn="ctr">
                        <a:lnSpc>
                          <a:spcPct val="115000"/>
                        </a:lnSpc>
                        <a:spcAft>
                          <a:spcPts val="0"/>
                        </a:spcAft>
                      </a:pPr>
                      <a:r>
                        <a:rPr lang="tr-TR" sz="1200" dirty="0">
                          <a:effectLst/>
                        </a:rPr>
                        <a:t>Salı</a:t>
                      </a:r>
                      <a:endParaRPr lang="tr-TR" sz="1100" dirty="0">
                        <a:effectLst/>
                        <a:latin typeface="Calibri"/>
                        <a:ea typeface="Calibri"/>
                        <a:cs typeface="Times New Roman"/>
                      </a:endParaRPr>
                    </a:p>
                  </a:txBody>
                  <a:tcPr marL="53995" marR="53995" marT="0" marB="0"/>
                </a:tc>
                <a:tc>
                  <a:txBody>
                    <a:bodyPr/>
                    <a:lstStyle/>
                    <a:p>
                      <a:pPr algn="ctr">
                        <a:lnSpc>
                          <a:spcPct val="115000"/>
                        </a:lnSpc>
                        <a:spcAft>
                          <a:spcPts val="0"/>
                        </a:spcAft>
                      </a:pPr>
                      <a:r>
                        <a:rPr lang="tr-TR" sz="1200" dirty="0">
                          <a:effectLst/>
                        </a:rPr>
                        <a:t>Çarşamba</a:t>
                      </a:r>
                      <a:endParaRPr lang="tr-TR" sz="1200" dirty="0">
                        <a:effectLst/>
                        <a:latin typeface="Calibri"/>
                        <a:ea typeface="Calibri"/>
                        <a:cs typeface="Times New Roman"/>
                      </a:endParaRPr>
                    </a:p>
                  </a:txBody>
                  <a:tcPr marL="53995" marR="53995" marT="0" marB="0"/>
                </a:tc>
                <a:tc>
                  <a:txBody>
                    <a:bodyPr/>
                    <a:lstStyle/>
                    <a:p>
                      <a:pPr algn="ctr">
                        <a:lnSpc>
                          <a:spcPct val="115000"/>
                        </a:lnSpc>
                        <a:spcAft>
                          <a:spcPts val="0"/>
                        </a:spcAft>
                      </a:pPr>
                      <a:r>
                        <a:rPr lang="tr-TR" sz="1200" dirty="0">
                          <a:effectLst/>
                        </a:rPr>
                        <a:t>Perşembe</a:t>
                      </a:r>
                      <a:endParaRPr lang="tr-TR" sz="1200" dirty="0">
                        <a:effectLst/>
                        <a:latin typeface="Calibri"/>
                        <a:ea typeface="Calibri"/>
                        <a:cs typeface="Times New Roman"/>
                      </a:endParaRPr>
                    </a:p>
                  </a:txBody>
                  <a:tcPr marL="53995" marR="53995" marT="0" marB="0"/>
                </a:tc>
                <a:tc>
                  <a:txBody>
                    <a:bodyPr/>
                    <a:lstStyle/>
                    <a:p>
                      <a:pPr algn="ctr">
                        <a:lnSpc>
                          <a:spcPct val="115000"/>
                        </a:lnSpc>
                        <a:spcAft>
                          <a:spcPts val="0"/>
                        </a:spcAft>
                      </a:pPr>
                      <a:r>
                        <a:rPr lang="tr-TR" sz="1200" dirty="0">
                          <a:effectLst/>
                        </a:rPr>
                        <a:t>Cuma</a:t>
                      </a:r>
                      <a:endParaRPr lang="tr-TR" sz="1200" dirty="0">
                        <a:effectLst/>
                        <a:latin typeface="Calibri"/>
                        <a:ea typeface="Calibri"/>
                        <a:cs typeface="Times New Roman"/>
                      </a:endParaRPr>
                    </a:p>
                  </a:txBody>
                  <a:tcPr marL="53995" marR="53995" marT="0" marB="0"/>
                </a:tc>
                <a:tc>
                  <a:txBody>
                    <a:bodyPr/>
                    <a:lstStyle/>
                    <a:p>
                      <a:pPr algn="ctr">
                        <a:lnSpc>
                          <a:spcPct val="115000"/>
                        </a:lnSpc>
                        <a:spcAft>
                          <a:spcPts val="0"/>
                        </a:spcAft>
                      </a:pPr>
                      <a:r>
                        <a:rPr lang="tr-TR" sz="1200" dirty="0">
                          <a:effectLst/>
                        </a:rPr>
                        <a:t>Cumartesi</a:t>
                      </a:r>
                      <a:endParaRPr lang="tr-TR" sz="1200" dirty="0">
                        <a:effectLst/>
                        <a:latin typeface="Calibri"/>
                        <a:ea typeface="Calibri"/>
                        <a:cs typeface="Times New Roman"/>
                      </a:endParaRPr>
                    </a:p>
                  </a:txBody>
                  <a:tcPr marL="53995" marR="53995" marT="0" marB="0"/>
                </a:tc>
                <a:tc>
                  <a:txBody>
                    <a:bodyPr/>
                    <a:lstStyle/>
                    <a:p>
                      <a:pPr algn="ctr">
                        <a:lnSpc>
                          <a:spcPct val="115000"/>
                        </a:lnSpc>
                        <a:spcAft>
                          <a:spcPts val="0"/>
                        </a:spcAft>
                      </a:pPr>
                      <a:r>
                        <a:rPr lang="tr-TR" sz="1200" dirty="0">
                          <a:effectLst/>
                        </a:rPr>
                        <a:t>Pazar</a:t>
                      </a:r>
                      <a:endParaRPr lang="tr-TR" sz="1200" dirty="0">
                        <a:effectLst/>
                        <a:latin typeface="Calibri"/>
                        <a:ea typeface="Calibri"/>
                        <a:cs typeface="Times New Roman"/>
                      </a:endParaRPr>
                    </a:p>
                  </a:txBody>
                  <a:tcPr marL="53995" marR="53995" marT="0" marB="0"/>
                </a:tc>
                <a:extLst>
                  <a:ext uri="{0D108BD9-81ED-4DB2-BD59-A6C34878D82A}">
                    <a16:rowId xmlns:a16="http://schemas.microsoft.com/office/drawing/2014/main" val="10000"/>
                  </a:ext>
                </a:extLst>
              </a:tr>
              <a:tr h="344993">
                <a:tc rowSpan="6">
                  <a:txBody>
                    <a:bodyPr/>
                    <a:lstStyle/>
                    <a:p>
                      <a:pPr algn="ctr">
                        <a:lnSpc>
                          <a:spcPct val="115000"/>
                        </a:lnSpc>
                        <a:spcAft>
                          <a:spcPts val="0"/>
                        </a:spcAft>
                      </a:pPr>
                      <a:endParaRPr lang="tr-TR" sz="1800" dirty="0" smtClean="0">
                        <a:effectLst/>
                      </a:endParaRPr>
                    </a:p>
                    <a:p>
                      <a:pPr algn="ctr">
                        <a:lnSpc>
                          <a:spcPct val="115000"/>
                        </a:lnSpc>
                        <a:spcAft>
                          <a:spcPts val="0"/>
                        </a:spcAft>
                      </a:pPr>
                      <a:endParaRPr lang="tr-TR" sz="1800" dirty="0" smtClean="0">
                        <a:effectLst/>
                      </a:endParaRPr>
                    </a:p>
                    <a:p>
                      <a:pPr algn="ctr">
                        <a:lnSpc>
                          <a:spcPct val="115000"/>
                        </a:lnSpc>
                        <a:spcAft>
                          <a:spcPts val="0"/>
                        </a:spcAft>
                      </a:pPr>
                      <a:r>
                        <a:rPr lang="tr-TR" sz="1800" dirty="0" smtClean="0">
                          <a:effectLst/>
                        </a:rPr>
                        <a:t>A</a:t>
                      </a:r>
                      <a:endParaRPr lang="tr-TR" sz="800" dirty="0" smtClean="0">
                        <a:effectLst/>
                      </a:endParaRPr>
                    </a:p>
                    <a:p>
                      <a:pPr algn="ctr">
                        <a:lnSpc>
                          <a:spcPct val="115000"/>
                        </a:lnSpc>
                        <a:spcAft>
                          <a:spcPts val="0"/>
                        </a:spcAft>
                      </a:pPr>
                      <a:r>
                        <a:rPr lang="tr-TR" sz="1800" dirty="0" smtClean="0">
                          <a:effectLst/>
                        </a:rPr>
                        <a:t>K</a:t>
                      </a:r>
                      <a:endParaRPr lang="tr-TR" sz="800" dirty="0" smtClean="0">
                        <a:effectLst/>
                      </a:endParaRPr>
                    </a:p>
                    <a:p>
                      <a:pPr algn="ctr">
                        <a:lnSpc>
                          <a:spcPct val="115000"/>
                        </a:lnSpc>
                        <a:spcAft>
                          <a:spcPts val="0"/>
                        </a:spcAft>
                      </a:pPr>
                      <a:r>
                        <a:rPr lang="tr-TR" sz="1800" dirty="0" smtClean="0">
                          <a:effectLst/>
                        </a:rPr>
                        <a:t>Ş</a:t>
                      </a:r>
                      <a:endParaRPr lang="tr-TR" sz="800" dirty="0" smtClean="0">
                        <a:effectLst/>
                      </a:endParaRPr>
                    </a:p>
                    <a:p>
                      <a:pPr algn="ctr">
                        <a:lnSpc>
                          <a:spcPct val="115000"/>
                        </a:lnSpc>
                        <a:spcAft>
                          <a:spcPts val="0"/>
                        </a:spcAft>
                      </a:pPr>
                      <a:r>
                        <a:rPr lang="tr-TR" sz="1800" dirty="0" smtClean="0">
                          <a:effectLst/>
                        </a:rPr>
                        <a:t>A</a:t>
                      </a:r>
                      <a:endParaRPr lang="tr-TR" sz="800" dirty="0" smtClean="0">
                        <a:effectLst/>
                      </a:endParaRPr>
                    </a:p>
                    <a:p>
                      <a:pPr algn="ctr">
                        <a:lnSpc>
                          <a:spcPct val="115000"/>
                        </a:lnSpc>
                        <a:spcAft>
                          <a:spcPts val="0"/>
                        </a:spcAft>
                      </a:pPr>
                      <a:r>
                        <a:rPr lang="tr-TR" sz="1800" dirty="0" smtClean="0">
                          <a:effectLst/>
                        </a:rPr>
                        <a:t>M</a:t>
                      </a:r>
                      <a:endParaRPr lang="tr-TR" sz="800" dirty="0" smtClean="0">
                        <a:effectLst/>
                        <a:latin typeface="+mn-lt"/>
                        <a:ea typeface="Calibri"/>
                        <a:cs typeface="Times New Roman"/>
                      </a:endParaRPr>
                    </a:p>
                    <a:p>
                      <a:endParaRPr lang="tr-TR" dirty="0"/>
                    </a:p>
                  </a:txBody>
                  <a:tcPr marL="53995" marR="53995" marT="0" marB="0"/>
                </a:tc>
                <a:tc>
                  <a:txBody>
                    <a:bodyPr/>
                    <a:lstStyle/>
                    <a:p>
                      <a:pPr algn="ctr">
                        <a:lnSpc>
                          <a:spcPct val="115000"/>
                        </a:lnSpc>
                        <a:spcAft>
                          <a:spcPts val="0"/>
                        </a:spcAft>
                      </a:pPr>
                      <a:r>
                        <a:rPr lang="tr-TR" sz="1400" dirty="0">
                          <a:effectLst/>
                        </a:rPr>
                        <a:t> </a:t>
                      </a:r>
                    </a:p>
                    <a:p>
                      <a:pPr algn="ctr">
                        <a:lnSpc>
                          <a:spcPct val="115000"/>
                        </a:lnSpc>
                        <a:spcAft>
                          <a:spcPts val="0"/>
                        </a:spcAft>
                      </a:pPr>
                      <a:r>
                        <a:rPr lang="tr-TR" sz="1400" dirty="0">
                          <a:effectLst/>
                        </a:rPr>
                        <a:t>KUVVET </a:t>
                      </a:r>
                    </a:p>
                    <a:p>
                      <a:pPr algn="ctr">
                        <a:lnSpc>
                          <a:spcPct val="115000"/>
                        </a:lnSpc>
                        <a:spcAft>
                          <a:spcPts val="0"/>
                        </a:spcAft>
                      </a:pPr>
                      <a:r>
                        <a:rPr lang="tr-TR" sz="1400" dirty="0">
                          <a:effectLst/>
                        </a:rPr>
                        <a:t>ANTRENMANI</a:t>
                      </a:r>
                    </a:p>
                    <a:p>
                      <a:pPr algn="ctr">
                        <a:lnSpc>
                          <a:spcPct val="115000"/>
                        </a:lnSpc>
                        <a:spcAft>
                          <a:spcPts val="0"/>
                        </a:spcAft>
                      </a:pPr>
                      <a:r>
                        <a:rPr lang="tr-TR" sz="1400" dirty="0">
                          <a:effectLst/>
                        </a:rPr>
                        <a:t> </a:t>
                      </a:r>
                      <a:endParaRPr lang="tr-TR" sz="1400" dirty="0">
                        <a:effectLst/>
                        <a:latin typeface="Calibri"/>
                        <a:ea typeface="Calibri"/>
                        <a:cs typeface="Times New Roman"/>
                      </a:endParaRPr>
                    </a:p>
                  </a:txBody>
                  <a:tcPr marL="53995" marR="53995" marT="0" marB="0" anchor="ctr"/>
                </a:tc>
                <a:tc>
                  <a:txBody>
                    <a:bodyPr/>
                    <a:lstStyle/>
                    <a:p>
                      <a:pPr algn="ctr">
                        <a:lnSpc>
                          <a:spcPct val="115000"/>
                        </a:lnSpc>
                        <a:spcAft>
                          <a:spcPts val="0"/>
                        </a:spcAft>
                      </a:pPr>
                      <a:r>
                        <a:rPr lang="tr-TR" sz="1400" dirty="0">
                          <a:effectLst/>
                        </a:rPr>
                        <a:t> </a:t>
                      </a:r>
                    </a:p>
                    <a:p>
                      <a:pPr algn="ctr">
                        <a:lnSpc>
                          <a:spcPct val="115000"/>
                        </a:lnSpc>
                        <a:spcAft>
                          <a:spcPts val="0"/>
                        </a:spcAft>
                      </a:pPr>
                      <a:r>
                        <a:rPr lang="tr-TR" sz="1400" dirty="0">
                          <a:effectLst/>
                        </a:rPr>
                        <a:t>KUVVET ANTRENMANI</a:t>
                      </a:r>
                      <a:endParaRPr lang="tr-TR" sz="1400" dirty="0">
                        <a:effectLst/>
                        <a:latin typeface="Calibri"/>
                        <a:ea typeface="Calibri"/>
                        <a:cs typeface="Times New Roman"/>
                      </a:endParaRPr>
                    </a:p>
                  </a:txBody>
                  <a:tcPr marL="53995" marR="53995" marT="0" marB="0" anchor="ctr"/>
                </a:tc>
                <a:tc rowSpan="5">
                  <a:txBody>
                    <a:bodyPr/>
                    <a:lstStyle/>
                    <a:p>
                      <a:pPr algn="ctr">
                        <a:lnSpc>
                          <a:spcPct val="115000"/>
                        </a:lnSpc>
                        <a:spcAft>
                          <a:spcPts val="0"/>
                        </a:spcAft>
                      </a:pPr>
                      <a:r>
                        <a:rPr lang="tr-TR" sz="1400" dirty="0">
                          <a:effectLst/>
                        </a:rPr>
                        <a:t>TAM DİNLENME</a:t>
                      </a:r>
                    </a:p>
                    <a:p>
                      <a:pPr algn="ctr">
                        <a:lnSpc>
                          <a:spcPct val="115000"/>
                        </a:lnSpc>
                        <a:spcAft>
                          <a:spcPts val="0"/>
                        </a:spcAft>
                      </a:pPr>
                      <a:r>
                        <a:rPr lang="tr-TR" sz="1400" dirty="0">
                          <a:effectLst/>
                        </a:rPr>
                        <a:t> </a:t>
                      </a:r>
                      <a:endParaRPr lang="tr-TR" sz="1400" dirty="0">
                        <a:effectLst/>
                        <a:latin typeface="Calibri"/>
                        <a:ea typeface="Calibri"/>
                        <a:cs typeface="Times New Roman"/>
                      </a:endParaRPr>
                    </a:p>
                  </a:txBody>
                  <a:tcPr marL="53995" marR="53995" marT="0" marB="0" anchor="ctr"/>
                </a:tc>
                <a:tc>
                  <a:txBody>
                    <a:bodyPr/>
                    <a:lstStyle/>
                    <a:p>
                      <a:pPr algn="ctr">
                        <a:lnSpc>
                          <a:spcPct val="115000"/>
                        </a:lnSpc>
                        <a:spcAft>
                          <a:spcPts val="0"/>
                        </a:spcAft>
                      </a:pPr>
                      <a:r>
                        <a:rPr lang="tr-TR" sz="1400" dirty="0">
                          <a:effectLst/>
                        </a:rPr>
                        <a:t> </a:t>
                      </a:r>
                    </a:p>
                    <a:p>
                      <a:pPr algn="ctr">
                        <a:lnSpc>
                          <a:spcPct val="115000"/>
                        </a:lnSpc>
                        <a:spcAft>
                          <a:spcPts val="0"/>
                        </a:spcAft>
                      </a:pPr>
                      <a:r>
                        <a:rPr lang="tr-TR" sz="1400" dirty="0">
                          <a:effectLst/>
                        </a:rPr>
                        <a:t>KUVVET ANTRENMANI</a:t>
                      </a:r>
                      <a:endParaRPr lang="tr-TR" sz="1400" dirty="0">
                        <a:effectLst/>
                        <a:latin typeface="Calibri"/>
                        <a:ea typeface="Calibri"/>
                        <a:cs typeface="Times New Roman"/>
                      </a:endParaRPr>
                    </a:p>
                  </a:txBody>
                  <a:tcPr marL="53995" marR="53995" marT="0" marB="0" anchor="ctr"/>
                </a:tc>
                <a:tc>
                  <a:txBody>
                    <a:bodyPr/>
                    <a:lstStyle/>
                    <a:p>
                      <a:pPr algn="ctr">
                        <a:lnSpc>
                          <a:spcPct val="115000"/>
                        </a:lnSpc>
                        <a:spcAft>
                          <a:spcPts val="0"/>
                        </a:spcAft>
                      </a:pPr>
                      <a:r>
                        <a:rPr lang="tr-TR" sz="1400" dirty="0">
                          <a:effectLst/>
                        </a:rPr>
                        <a:t> </a:t>
                      </a:r>
                    </a:p>
                    <a:p>
                      <a:pPr algn="ctr">
                        <a:lnSpc>
                          <a:spcPct val="115000"/>
                        </a:lnSpc>
                        <a:spcAft>
                          <a:spcPts val="0"/>
                        </a:spcAft>
                      </a:pPr>
                      <a:r>
                        <a:rPr lang="tr-TR" sz="1400" dirty="0">
                          <a:effectLst/>
                        </a:rPr>
                        <a:t>KUVVET ANTRENMANI</a:t>
                      </a:r>
                      <a:endParaRPr lang="tr-TR" sz="1400" dirty="0">
                        <a:effectLst/>
                        <a:latin typeface="Calibri"/>
                        <a:ea typeface="Calibri"/>
                        <a:cs typeface="Times New Roman"/>
                      </a:endParaRPr>
                    </a:p>
                  </a:txBody>
                  <a:tcPr marL="53995" marR="53995" marT="0" marB="0" anchor="ctr"/>
                </a:tc>
                <a:tc rowSpan="6">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endParaRPr kumimoji="0" lang="tr-TR" sz="14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15000"/>
                        </a:lnSpc>
                        <a:spcBef>
                          <a:spcPts val="0"/>
                        </a:spcBef>
                        <a:spcAft>
                          <a:spcPts val="0"/>
                        </a:spcAft>
                        <a:buClrTx/>
                        <a:buSzTx/>
                        <a:buFontTx/>
                        <a:buNone/>
                        <a:tabLst/>
                        <a:defRPr/>
                      </a:pPr>
                      <a:r>
                        <a:rPr kumimoji="0" lang="tr-TR" sz="14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ctr" defTabSz="914400" rtl="0" eaLnBrk="1" fontAlgn="auto" latinLnBrk="0" hangingPunct="1">
                        <a:lnSpc>
                          <a:spcPct val="115000"/>
                        </a:lnSpc>
                        <a:spcBef>
                          <a:spcPts val="0"/>
                        </a:spcBef>
                        <a:spcAft>
                          <a:spcPts val="0"/>
                        </a:spcAft>
                        <a:buClrTx/>
                        <a:buSzTx/>
                        <a:buFontTx/>
                        <a:buNone/>
                        <a:tabLst/>
                        <a:defRPr/>
                      </a:pPr>
                      <a:endParaRPr kumimoji="0" lang="tr-TR" sz="14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15000"/>
                        </a:lnSpc>
                        <a:spcBef>
                          <a:spcPts val="0"/>
                        </a:spcBef>
                        <a:spcAft>
                          <a:spcPts val="0"/>
                        </a:spcAft>
                        <a:buClrTx/>
                        <a:buSzTx/>
                        <a:buFontTx/>
                        <a:buNone/>
                        <a:tabLst/>
                        <a:defRPr/>
                      </a:pPr>
                      <a:endParaRPr kumimoji="0" lang="tr-TR" sz="14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15000"/>
                        </a:lnSpc>
                        <a:spcBef>
                          <a:spcPts val="0"/>
                        </a:spcBef>
                        <a:spcAft>
                          <a:spcPts val="0"/>
                        </a:spcAft>
                        <a:buClrTx/>
                        <a:buSzTx/>
                        <a:buFontTx/>
                        <a:buNone/>
                        <a:tabLst/>
                        <a:defRPr/>
                      </a:pPr>
                      <a:endParaRPr kumimoji="0" lang="tr-TR" sz="14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15000"/>
                        </a:lnSpc>
                        <a:spcBef>
                          <a:spcPts val="0"/>
                        </a:spcBef>
                        <a:spcAft>
                          <a:spcPts val="0"/>
                        </a:spcAft>
                        <a:buClrTx/>
                        <a:buSzTx/>
                        <a:buFontTx/>
                        <a:buNone/>
                        <a:tabLst/>
                        <a:defRPr/>
                      </a:pPr>
                      <a:r>
                        <a:rPr kumimoji="0" lang="tr-TR" sz="14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ctr" defTabSz="914400" rtl="0" eaLnBrk="1" fontAlgn="auto" latinLnBrk="0" hangingPunct="1">
                        <a:lnSpc>
                          <a:spcPct val="115000"/>
                        </a:lnSpc>
                        <a:spcBef>
                          <a:spcPts val="0"/>
                        </a:spcBef>
                        <a:spcAft>
                          <a:spcPts val="0"/>
                        </a:spcAft>
                        <a:buClrTx/>
                        <a:buSzTx/>
                        <a:buFontTx/>
                        <a:buNone/>
                        <a:tabLst/>
                        <a:defRPr/>
                      </a:pPr>
                      <a:r>
                        <a:rPr kumimoji="0" lang="tr-TR" sz="1400" b="0" i="0" u="none" strike="noStrike" kern="1200" cap="none" spc="0" normalizeH="0" baseline="0" noProof="0" dirty="0" smtClean="0">
                          <a:ln>
                            <a:noFill/>
                          </a:ln>
                          <a:solidFill>
                            <a:prstClr val="black"/>
                          </a:solidFill>
                          <a:effectLst/>
                          <a:uLnTx/>
                          <a:uFillTx/>
                          <a:latin typeface="+mn-lt"/>
                          <a:ea typeface="+mn-ea"/>
                          <a:cs typeface="+mn-cs"/>
                        </a:rPr>
                        <a:t>SAUNA</a:t>
                      </a:r>
                      <a:endParaRPr kumimoji="0" lang="tr-TR" sz="1400" b="0" i="0" u="none" strike="noStrike" kern="1200" cap="none" spc="0" normalizeH="0" baseline="0" noProof="0" dirty="0" smtClean="0">
                        <a:ln>
                          <a:noFill/>
                        </a:ln>
                        <a:solidFill>
                          <a:prstClr val="black"/>
                        </a:solidFill>
                        <a:effectLst/>
                        <a:uLnTx/>
                        <a:uFillTx/>
                        <a:latin typeface="+mn-lt"/>
                        <a:ea typeface="Calibri"/>
                        <a:cs typeface="Times New Roman"/>
                      </a:endParaRPr>
                    </a:p>
                    <a:p>
                      <a:endParaRPr lang="tr-TR" sz="2000" dirty="0"/>
                    </a:p>
                  </a:txBody>
                  <a:tcPr marL="53995" marR="53995" marT="0" marB="0">
                    <a:lnB w="12700" cap="flat" cmpd="sng" algn="ctr">
                      <a:solidFill>
                        <a:schemeClr val="tx1"/>
                      </a:solidFill>
                      <a:prstDash val="solid"/>
                      <a:round/>
                      <a:headEnd type="none" w="med" len="med"/>
                      <a:tailEnd type="none" w="med" len="med"/>
                    </a:lnB>
                  </a:tcPr>
                </a:tc>
                <a:tc rowSpan="6">
                  <a:txBody>
                    <a:bodyPr/>
                    <a:lstStyle/>
                    <a:p>
                      <a:pPr>
                        <a:lnSpc>
                          <a:spcPct val="115000"/>
                        </a:lnSpc>
                        <a:spcAft>
                          <a:spcPts val="0"/>
                        </a:spcAft>
                      </a:pPr>
                      <a:r>
                        <a:rPr lang="tr-TR" sz="1400" dirty="0">
                          <a:effectLst/>
                        </a:rPr>
                        <a:t> </a:t>
                      </a:r>
                    </a:p>
                    <a:p>
                      <a:pPr>
                        <a:lnSpc>
                          <a:spcPct val="115000"/>
                        </a:lnSpc>
                        <a:spcAft>
                          <a:spcPts val="0"/>
                        </a:spcAft>
                      </a:pPr>
                      <a:r>
                        <a:rPr lang="tr-TR" sz="1400" dirty="0">
                          <a:effectLst/>
                        </a:rPr>
                        <a:t> </a:t>
                      </a:r>
                    </a:p>
                    <a:p>
                      <a:pPr algn="ctr">
                        <a:lnSpc>
                          <a:spcPct val="115000"/>
                        </a:lnSpc>
                        <a:spcAft>
                          <a:spcPts val="0"/>
                        </a:spcAft>
                      </a:pPr>
                      <a:r>
                        <a:rPr lang="tr-TR" sz="1400" dirty="0">
                          <a:effectLst/>
                        </a:rPr>
                        <a:t> </a:t>
                      </a:r>
                    </a:p>
                    <a:p>
                      <a:pPr algn="ctr">
                        <a:lnSpc>
                          <a:spcPct val="115000"/>
                        </a:lnSpc>
                        <a:spcAft>
                          <a:spcPts val="0"/>
                        </a:spcAft>
                      </a:pPr>
                      <a:r>
                        <a:rPr lang="tr-TR" sz="1400" dirty="0">
                          <a:effectLst/>
                        </a:rPr>
                        <a:t> </a:t>
                      </a:r>
                    </a:p>
                    <a:p>
                      <a:pPr algn="ctr">
                        <a:lnSpc>
                          <a:spcPct val="115000"/>
                        </a:lnSpc>
                        <a:spcAft>
                          <a:spcPts val="0"/>
                        </a:spcAft>
                      </a:pPr>
                      <a:r>
                        <a:rPr lang="tr-TR" sz="1400" dirty="0">
                          <a:effectLst/>
                        </a:rPr>
                        <a:t>   </a:t>
                      </a:r>
                    </a:p>
                    <a:p>
                      <a:pPr algn="ctr">
                        <a:lnSpc>
                          <a:spcPct val="115000"/>
                        </a:lnSpc>
                        <a:spcAft>
                          <a:spcPts val="0"/>
                        </a:spcAft>
                      </a:pPr>
                      <a:r>
                        <a:rPr lang="tr-TR" sz="1400" dirty="0">
                          <a:effectLst/>
                        </a:rPr>
                        <a:t>TAM DİNLENME</a:t>
                      </a:r>
                      <a:endParaRPr lang="tr-TR" sz="1400" dirty="0">
                        <a:effectLst/>
                        <a:latin typeface="Calibri"/>
                        <a:ea typeface="Calibri"/>
                        <a:cs typeface="Times New Roman"/>
                      </a:endParaRPr>
                    </a:p>
                  </a:txBody>
                  <a:tcPr marL="53995" marR="53995"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44993">
                <a:tc vMerge="1">
                  <a:txBody>
                    <a:bodyPr/>
                    <a:lstStyle/>
                    <a:p>
                      <a:endParaRPr lang="tr-TR"/>
                    </a:p>
                  </a:txBody>
                  <a:tcPr/>
                </a:tc>
                <a:tc>
                  <a:txBody>
                    <a:bodyPr/>
                    <a:lstStyle/>
                    <a:p>
                      <a:pPr algn="ctr">
                        <a:lnSpc>
                          <a:spcPct val="115000"/>
                        </a:lnSpc>
                        <a:spcAft>
                          <a:spcPts val="0"/>
                        </a:spcAft>
                      </a:pPr>
                      <a:r>
                        <a:rPr lang="tr-TR" sz="1400" dirty="0">
                          <a:effectLst/>
                        </a:rPr>
                        <a:t>15’Genel  ısınma </a:t>
                      </a:r>
                    </a:p>
                    <a:p>
                      <a:pPr algn="ctr">
                        <a:lnSpc>
                          <a:spcPct val="115000"/>
                        </a:lnSpc>
                        <a:spcAft>
                          <a:spcPts val="0"/>
                        </a:spcAft>
                      </a:pPr>
                      <a:r>
                        <a:rPr lang="tr-TR" sz="1400" dirty="0">
                          <a:effectLst/>
                        </a:rPr>
                        <a:t> </a:t>
                      </a:r>
                      <a:endParaRPr lang="tr-TR" sz="1400" dirty="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dirty="0">
                          <a:effectLst/>
                        </a:rPr>
                        <a:t>15’Genel  ısınma </a:t>
                      </a:r>
                    </a:p>
                    <a:p>
                      <a:pPr algn="ctr">
                        <a:lnSpc>
                          <a:spcPct val="115000"/>
                        </a:lnSpc>
                        <a:spcAft>
                          <a:spcPts val="0"/>
                        </a:spcAft>
                      </a:pPr>
                      <a:r>
                        <a:rPr lang="tr-TR" sz="1400" dirty="0">
                          <a:effectLst/>
                        </a:rPr>
                        <a:t> </a:t>
                      </a:r>
                      <a:endParaRPr lang="tr-TR" sz="1400" dirty="0">
                        <a:effectLst/>
                        <a:latin typeface="Calibri"/>
                        <a:ea typeface="Calibri"/>
                        <a:cs typeface="Times New Roman"/>
                      </a:endParaRPr>
                    </a:p>
                  </a:txBody>
                  <a:tcPr marL="53995" marR="53995" marT="0" marB="0" anchor="ctr"/>
                </a:tc>
                <a:tc vMerge="1">
                  <a:txBody>
                    <a:bodyPr/>
                    <a:lstStyle/>
                    <a:p>
                      <a:endParaRPr lang="tr-TR"/>
                    </a:p>
                  </a:txBody>
                  <a:tcPr/>
                </a:tc>
                <a:tc>
                  <a:txBody>
                    <a:bodyPr/>
                    <a:lstStyle/>
                    <a:p>
                      <a:pPr algn="ctr">
                        <a:lnSpc>
                          <a:spcPct val="115000"/>
                        </a:lnSpc>
                        <a:spcAft>
                          <a:spcPts val="0"/>
                        </a:spcAft>
                      </a:pPr>
                      <a:r>
                        <a:rPr lang="tr-TR" sz="1400">
                          <a:effectLst/>
                        </a:rPr>
                        <a:t>15’Genel  ısınma</a:t>
                      </a:r>
                      <a:endParaRPr lang="tr-TR" sz="1400">
                        <a:effectLst/>
                        <a:latin typeface="Calibri"/>
                        <a:ea typeface="Calibri"/>
                        <a:cs typeface="Times New Roman"/>
                      </a:endParaRPr>
                    </a:p>
                  </a:txBody>
                  <a:tcPr marL="53995" marR="53995" marT="0" marB="0" anchor="ctr"/>
                </a:tc>
                <a:tc>
                  <a:txBody>
                    <a:bodyPr/>
                    <a:lstStyle/>
                    <a:p>
                      <a:pPr algn="ctr">
                        <a:lnSpc>
                          <a:spcPct val="115000"/>
                        </a:lnSpc>
                        <a:spcAft>
                          <a:spcPts val="0"/>
                        </a:spcAft>
                      </a:pPr>
                      <a:r>
                        <a:rPr lang="tr-TR" sz="1400" dirty="0">
                          <a:effectLst/>
                        </a:rPr>
                        <a:t>15’Genel  ısınma</a:t>
                      </a:r>
                      <a:endParaRPr lang="tr-TR" sz="1400" dirty="0">
                        <a:effectLst/>
                        <a:latin typeface="Calibri"/>
                        <a:ea typeface="Calibri"/>
                        <a:cs typeface="Times New Roman"/>
                      </a:endParaRPr>
                    </a:p>
                  </a:txBody>
                  <a:tcPr marL="53995" marR="53995" marT="0" marB="0" anchor="ct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0002"/>
                  </a:ext>
                </a:extLst>
              </a:tr>
              <a:tr h="171017">
                <a:tc vMerge="1">
                  <a:txBody>
                    <a:bodyPr/>
                    <a:lstStyle/>
                    <a:p>
                      <a:endParaRPr lang="tr-TR"/>
                    </a:p>
                  </a:txBody>
                  <a:tcPr/>
                </a:tc>
                <a:tc rowSpan="2">
                  <a:txBody>
                    <a:bodyPr/>
                    <a:lstStyle/>
                    <a:p>
                      <a:pPr algn="ctr">
                        <a:lnSpc>
                          <a:spcPct val="115000"/>
                        </a:lnSpc>
                        <a:spcAft>
                          <a:spcPts val="0"/>
                        </a:spcAft>
                      </a:pPr>
                      <a:r>
                        <a:rPr lang="tr-TR" sz="1400" dirty="0">
                          <a:effectLst/>
                        </a:rPr>
                        <a:t> </a:t>
                      </a:r>
                    </a:p>
                    <a:p>
                      <a:pPr algn="ctr">
                        <a:lnSpc>
                          <a:spcPct val="115000"/>
                        </a:lnSpc>
                        <a:spcAft>
                          <a:spcPts val="0"/>
                        </a:spcAft>
                      </a:pPr>
                      <a:r>
                        <a:rPr lang="tr-TR" sz="1400" dirty="0">
                          <a:effectLst/>
                        </a:rPr>
                        <a:t>PROGRAM 1A</a:t>
                      </a:r>
                    </a:p>
                    <a:p>
                      <a:pPr algn="ctr">
                        <a:lnSpc>
                          <a:spcPct val="115000"/>
                        </a:lnSpc>
                        <a:spcAft>
                          <a:spcPts val="0"/>
                        </a:spcAft>
                      </a:pPr>
                      <a:r>
                        <a:rPr lang="tr-TR" sz="1400" dirty="0">
                          <a:effectLst/>
                        </a:rPr>
                        <a:t> </a:t>
                      </a:r>
                      <a:endParaRPr lang="tr-TR" sz="1400" dirty="0">
                        <a:effectLst/>
                        <a:latin typeface="Calibri"/>
                        <a:ea typeface="Calibri"/>
                        <a:cs typeface="Times New Roman"/>
                      </a:endParaRPr>
                    </a:p>
                  </a:txBody>
                  <a:tcPr marL="53995" marR="53995" marT="0" marB="0" anchor="ctr"/>
                </a:tc>
                <a:tc rowSpan="2">
                  <a:txBody>
                    <a:bodyPr/>
                    <a:lstStyle/>
                    <a:p>
                      <a:pPr algn="ctr">
                        <a:lnSpc>
                          <a:spcPct val="115000"/>
                        </a:lnSpc>
                        <a:spcAft>
                          <a:spcPts val="0"/>
                        </a:spcAft>
                      </a:pPr>
                      <a:r>
                        <a:rPr lang="tr-TR" sz="1400" dirty="0">
                          <a:effectLst/>
                        </a:rPr>
                        <a:t> </a:t>
                      </a:r>
                    </a:p>
                    <a:p>
                      <a:pPr algn="ctr">
                        <a:lnSpc>
                          <a:spcPct val="115000"/>
                        </a:lnSpc>
                        <a:spcAft>
                          <a:spcPts val="0"/>
                        </a:spcAft>
                      </a:pPr>
                      <a:r>
                        <a:rPr lang="tr-TR" sz="1400" dirty="0">
                          <a:effectLst/>
                        </a:rPr>
                        <a:t>PROGRAM 2A</a:t>
                      </a:r>
                      <a:endParaRPr lang="tr-TR" sz="1400" dirty="0">
                        <a:effectLst/>
                        <a:latin typeface="Calibri"/>
                        <a:ea typeface="Calibri"/>
                        <a:cs typeface="Times New Roman"/>
                      </a:endParaRPr>
                    </a:p>
                  </a:txBody>
                  <a:tcPr marL="53995" marR="53995" marT="0" marB="0" anchor="ctr"/>
                </a:tc>
                <a:tc vMerge="1">
                  <a:txBody>
                    <a:bodyPr/>
                    <a:lstStyle/>
                    <a:p>
                      <a:endParaRPr lang="tr-TR"/>
                    </a:p>
                  </a:txBody>
                  <a:tcPr/>
                </a:tc>
                <a:tc>
                  <a:txBody>
                    <a:bodyPr/>
                    <a:lstStyle/>
                    <a:p>
                      <a:pPr algn="ctr">
                        <a:lnSpc>
                          <a:spcPct val="115000"/>
                        </a:lnSpc>
                        <a:spcAft>
                          <a:spcPts val="0"/>
                        </a:spcAft>
                      </a:pPr>
                      <a:r>
                        <a:rPr lang="tr-TR" sz="1400" dirty="0">
                          <a:effectLst/>
                        </a:rPr>
                        <a:t>5’ Özel ısınma</a:t>
                      </a:r>
                    </a:p>
                    <a:p>
                      <a:pPr algn="ctr">
                        <a:lnSpc>
                          <a:spcPct val="115000"/>
                        </a:lnSpc>
                        <a:spcAft>
                          <a:spcPts val="0"/>
                        </a:spcAft>
                      </a:pPr>
                      <a:r>
                        <a:rPr lang="tr-TR" sz="1400" dirty="0">
                          <a:effectLst/>
                        </a:rPr>
                        <a:t> </a:t>
                      </a:r>
                      <a:endParaRPr lang="tr-TR" sz="1400" dirty="0">
                        <a:effectLst/>
                        <a:latin typeface="Calibri"/>
                        <a:ea typeface="Calibri"/>
                        <a:cs typeface="Times New Roman"/>
                      </a:endParaRPr>
                    </a:p>
                  </a:txBody>
                  <a:tcPr marL="53995" marR="53995" marT="0" marB="0" anchor="ctr"/>
                </a:tc>
                <a:tc>
                  <a:txBody>
                    <a:bodyPr/>
                    <a:lstStyle/>
                    <a:p>
                      <a:pPr algn="ctr">
                        <a:lnSpc>
                          <a:spcPct val="115000"/>
                        </a:lnSpc>
                        <a:spcAft>
                          <a:spcPts val="0"/>
                        </a:spcAft>
                      </a:pPr>
                      <a:r>
                        <a:rPr lang="tr-TR" sz="1400" dirty="0">
                          <a:effectLst/>
                        </a:rPr>
                        <a:t>5’ Özel ısınma</a:t>
                      </a:r>
                    </a:p>
                    <a:p>
                      <a:pPr algn="ctr">
                        <a:lnSpc>
                          <a:spcPct val="115000"/>
                        </a:lnSpc>
                        <a:spcAft>
                          <a:spcPts val="0"/>
                        </a:spcAft>
                      </a:pPr>
                      <a:r>
                        <a:rPr lang="tr-TR" sz="1400" dirty="0">
                          <a:effectLst/>
                        </a:rPr>
                        <a:t> </a:t>
                      </a:r>
                      <a:endParaRPr lang="tr-TR" sz="1400" dirty="0">
                        <a:effectLst/>
                        <a:latin typeface="Calibri"/>
                        <a:ea typeface="Calibri"/>
                        <a:cs typeface="Times New Roman"/>
                      </a:endParaRPr>
                    </a:p>
                  </a:txBody>
                  <a:tcPr marL="53995" marR="53995" marT="0" marB="0" anchor="ct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0003"/>
                  </a:ext>
                </a:extLst>
              </a:tr>
              <a:tr h="171017">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rowSpan="2">
                  <a:txBody>
                    <a:bodyPr/>
                    <a:lstStyle/>
                    <a:p>
                      <a:pPr algn="ctr">
                        <a:lnSpc>
                          <a:spcPct val="115000"/>
                        </a:lnSpc>
                        <a:spcAft>
                          <a:spcPts val="0"/>
                        </a:spcAft>
                      </a:pPr>
                      <a:r>
                        <a:rPr lang="tr-TR" sz="1400" dirty="0">
                          <a:effectLst/>
                        </a:rPr>
                        <a:t>PROGRAM 3A</a:t>
                      </a:r>
                    </a:p>
                    <a:p>
                      <a:pPr algn="ctr">
                        <a:lnSpc>
                          <a:spcPct val="115000"/>
                        </a:lnSpc>
                        <a:spcAft>
                          <a:spcPts val="0"/>
                        </a:spcAft>
                      </a:pPr>
                      <a:r>
                        <a:rPr lang="tr-TR" sz="1400" dirty="0">
                          <a:effectLst/>
                        </a:rPr>
                        <a:t> </a:t>
                      </a:r>
                      <a:endParaRPr lang="tr-TR" sz="1400" dirty="0">
                        <a:effectLst/>
                        <a:latin typeface="Calibri"/>
                        <a:ea typeface="Calibri"/>
                        <a:cs typeface="Times New Roman"/>
                      </a:endParaRPr>
                    </a:p>
                  </a:txBody>
                  <a:tcPr marL="53995" marR="53995" marT="0" marB="0" anchor="ctr"/>
                </a:tc>
                <a:tc rowSpan="2">
                  <a:txBody>
                    <a:bodyPr/>
                    <a:lstStyle/>
                    <a:p>
                      <a:pPr algn="ctr">
                        <a:lnSpc>
                          <a:spcPct val="115000"/>
                        </a:lnSpc>
                        <a:spcAft>
                          <a:spcPts val="0"/>
                        </a:spcAft>
                      </a:pPr>
                      <a:r>
                        <a:rPr lang="tr-TR" sz="1400" dirty="0">
                          <a:effectLst/>
                        </a:rPr>
                        <a:t>PROGRAM 4A</a:t>
                      </a:r>
                    </a:p>
                    <a:p>
                      <a:pPr algn="ctr">
                        <a:lnSpc>
                          <a:spcPct val="115000"/>
                        </a:lnSpc>
                        <a:spcAft>
                          <a:spcPts val="0"/>
                        </a:spcAft>
                      </a:pPr>
                      <a:r>
                        <a:rPr lang="tr-TR" sz="1400" dirty="0">
                          <a:effectLst/>
                        </a:rPr>
                        <a:t> </a:t>
                      </a:r>
                      <a:endParaRPr lang="tr-TR" sz="1400" dirty="0">
                        <a:effectLst/>
                        <a:latin typeface="Calibri"/>
                        <a:ea typeface="Calibri"/>
                        <a:cs typeface="Times New Roman"/>
                      </a:endParaRPr>
                    </a:p>
                  </a:txBody>
                  <a:tcPr marL="53995" marR="53995" marT="0" marB="0" anchor="ct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0004"/>
                  </a:ext>
                </a:extLst>
              </a:tr>
              <a:tr h="812252">
                <a:tc vMerge="1">
                  <a:txBody>
                    <a:bodyPr/>
                    <a:lstStyle/>
                    <a:p>
                      <a:endParaRPr lang="tr-TR"/>
                    </a:p>
                  </a:txBody>
                  <a:tcPr/>
                </a:tc>
                <a:tc>
                  <a:txBody>
                    <a:bodyPr/>
                    <a:lstStyle/>
                    <a:p>
                      <a:pPr algn="ctr">
                        <a:lnSpc>
                          <a:spcPct val="115000"/>
                        </a:lnSpc>
                        <a:spcAft>
                          <a:spcPts val="0"/>
                        </a:spcAft>
                      </a:pPr>
                      <a:r>
                        <a:rPr lang="tr-TR" sz="1400">
                          <a:effectLst/>
                        </a:rPr>
                        <a:t>15’ stretching</a:t>
                      </a:r>
                      <a:endParaRPr lang="tr-TR" sz="1400">
                        <a:effectLst/>
                        <a:latin typeface="Calibri"/>
                        <a:ea typeface="Calibri"/>
                        <a:cs typeface="Times New Roman"/>
                      </a:endParaRPr>
                    </a:p>
                  </a:txBody>
                  <a:tcPr marL="53995" marR="53995" marT="0" marB="0" anchor="ctr"/>
                </a:tc>
                <a:tc>
                  <a:txBody>
                    <a:bodyPr/>
                    <a:lstStyle/>
                    <a:p>
                      <a:pPr>
                        <a:lnSpc>
                          <a:spcPct val="115000"/>
                        </a:lnSpc>
                        <a:spcAft>
                          <a:spcPts val="0"/>
                        </a:spcAft>
                      </a:pPr>
                      <a:r>
                        <a:rPr lang="tr-TR" sz="1400" dirty="0">
                          <a:effectLst/>
                        </a:rPr>
                        <a:t>15’ </a:t>
                      </a:r>
                      <a:r>
                        <a:rPr lang="tr-TR" sz="1400" dirty="0" err="1">
                          <a:effectLst/>
                        </a:rPr>
                        <a:t>stretching</a:t>
                      </a:r>
                      <a:endParaRPr lang="tr-TR" sz="1400" dirty="0">
                        <a:effectLst/>
                        <a:latin typeface="Calibri"/>
                        <a:ea typeface="Calibri"/>
                        <a:cs typeface="Times New Roman"/>
                      </a:endParaRPr>
                    </a:p>
                  </a:txBody>
                  <a:tcPr marL="53995" marR="53995" marT="0" marB="0" anchor="ctr"/>
                </a:tc>
                <a:tc vMerge="1">
                  <a:txBody>
                    <a:bodyPr/>
                    <a:lstStyle/>
                    <a:p>
                      <a:endParaRPr lang="tr-TR"/>
                    </a:p>
                  </a:txBody>
                  <a:tcPr/>
                </a:tc>
                <a:tc vMerge="1">
                  <a:txBody>
                    <a:bodyPr/>
                    <a:lstStyle/>
                    <a:p>
                      <a:endParaRPr lang="tr-TR"/>
                    </a:p>
                  </a:txBody>
                  <a:tcPr/>
                </a:tc>
                <a:tc vMerge="1">
                  <a:txBody>
                    <a:bodyPr/>
                    <a:lstStyle/>
                    <a:p>
                      <a:endParaRPr lang="tr-TR" dirty="0"/>
                    </a:p>
                  </a:txBody>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0005"/>
                  </a:ext>
                </a:extLst>
              </a:tr>
              <a:tr h="648072">
                <a:tc vMerge="1">
                  <a:txBody>
                    <a:bodyPr/>
                    <a:lstStyle/>
                    <a:p>
                      <a:endParaRPr lang="tr-TR"/>
                    </a:p>
                  </a:txBody>
                  <a:tcPr/>
                </a:tc>
                <a:tc gridSpan="5">
                  <a:txBody>
                    <a:bodyPr/>
                    <a:lstStyle/>
                    <a:p>
                      <a:endParaRPr lang="tr-TR" dirty="0"/>
                    </a:p>
                  </a:txBody>
                  <a:tcPr marL="53995" marR="53995" marT="0" marB="0" anchor="ctr"/>
                </a:tc>
                <a:tc hMerge="1">
                  <a:txBody>
                    <a:bodyPr/>
                    <a:lstStyle/>
                    <a:p>
                      <a:endParaRPr lang="tr-TR"/>
                    </a:p>
                  </a:txBody>
                  <a:tcPr marL="53995" marR="53995" marT="0" marB="0" anchor="ctr"/>
                </a:tc>
                <a:tc hMerge="1">
                  <a:txBody>
                    <a:bodyPr/>
                    <a:lstStyle/>
                    <a:p>
                      <a:endParaRPr lang="tr-TR"/>
                    </a:p>
                  </a:txBody>
                  <a:tcPr marL="53995" marR="53995" marT="0" marB="0" anchor="ctr"/>
                </a:tc>
                <a:tc hMerge="1">
                  <a:txBody>
                    <a:bodyPr/>
                    <a:lstStyle/>
                    <a:p>
                      <a:endParaRPr lang="tr-TR"/>
                    </a:p>
                  </a:txBody>
                  <a:tcPr marL="53995" marR="53995" marT="0" marB="0" anchor="ctr"/>
                </a:tc>
                <a:tc hMerge="1">
                  <a:txBody>
                    <a:bodyPr/>
                    <a:lstStyle/>
                    <a:p>
                      <a:endParaRPr lang="tr-TR"/>
                    </a:p>
                  </a:txBody>
                  <a:tcPr marL="53995" marR="53995" marT="0" marB="0" anchor="ct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1598592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1" algn="ctr" rtl="0">
              <a:spcBef>
                <a:spcPct val="0"/>
              </a:spcBef>
            </a:pPr>
            <a:r>
              <a:rPr lang="tr-TR" sz="2800" b="1" dirty="0">
                <a:solidFill>
                  <a:srgbClr val="FF0000"/>
                </a:solidFill>
              </a:rPr>
              <a:t>PERFORMANS</a:t>
            </a:r>
            <a:r>
              <a:rPr lang="tr-TR" sz="3600" b="1" dirty="0"/>
              <a:t/>
            </a:r>
            <a:br>
              <a:rPr lang="tr-TR" sz="3600" b="1" dirty="0"/>
            </a:br>
            <a:endParaRPr lang="tr-TR" dirty="0"/>
          </a:p>
        </p:txBody>
      </p:sp>
      <p:sp>
        <p:nvSpPr>
          <p:cNvPr id="3" name="İçerik Yer Tutucusu 2"/>
          <p:cNvSpPr>
            <a:spLocks noGrp="1"/>
          </p:cNvSpPr>
          <p:nvPr>
            <p:ph idx="1"/>
          </p:nvPr>
        </p:nvSpPr>
        <p:spPr>
          <a:xfrm>
            <a:off x="2136648" y="1340768"/>
            <a:ext cx="8153400" cy="5256584"/>
          </a:xfrm>
        </p:spPr>
        <p:txBody>
          <a:bodyPr>
            <a:normAutofit fontScale="62500" lnSpcReduction="20000"/>
          </a:bodyPr>
          <a:lstStyle/>
          <a:p>
            <a:pPr algn="just">
              <a:lnSpc>
                <a:spcPct val="160000"/>
              </a:lnSpc>
            </a:pPr>
            <a:r>
              <a:rPr lang="tr-TR" sz="3400" dirty="0"/>
              <a:t>Sportif performans belirli bir spor </a:t>
            </a:r>
            <a:r>
              <a:rPr lang="tr-TR" sz="3400" dirty="0" err="1"/>
              <a:t>motorik</a:t>
            </a:r>
            <a:r>
              <a:rPr lang="tr-TR" sz="3400" dirty="0"/>
              <a:t> düzeyin biçimlenme derecesidir. </a:t>
            </a:r>
            <a:endParaRPr lang="tr-TR" sz="3400" dirty="0" smtClean="0"/>
          </a:p>
          <a:p>
            <a:pPr algn="just">
              <a:lnSpc>
                <a:spcPct val="160000"/>
              </a:lnSpc>
            </a:pPr>
            <a:r>
              <a:rPr lang="tr-TR" sz="3400" dirty="0" smtClean="0"/>
              <a:t>Kompleks </a:t>
            </a:r>
            <a:r>
              <a:rPr lang="tr-TR" sz="3400" dirty="0"/>
              <a:t>yapısından dolayı spesifik faktörleri içermektedir. Performans gelişimi için yapılan antrenmanlarında çok yönlü olması zorunluluğu </a:t>
            </a:r>
            <a:r>
              <a:rPr lang="tr-TR" sz="3400" dirty="0" smtClean="0"/>
              <a:t>vardır.</a:t>
            </a:r>
          </a:p>
          <a:p>
            <a:pPr algn="just">
              <a:lnSpc>
                <a:spcPct val="160000"/>
              </a:lnSpc>
            </a:pPr>
            <a:r>
              <a:rPr lang="tr-TR" sz="3400" dirty="0" smtClean="0"/>
              <a:t>Performansı </a:t>
            </a:r>
            <a:r>
              <a:rPr lang="tr-TR" sz="3400" dirty="0"/>
              <a:t>belirleyen faktörlerin uyumlu gelişimi ile bireysel maksimum başarıya </a:t>
            </a:r>
            <a:r>
              <a:rPr lang="tr-TR" sz="3400" dirty="0" smtClean="0"/>
              <a:t>ulaşılmaktadır.</a:t>
            </a:r>
          </a:p>
          <a:p>
            <a:pPr algn="just">
              <a:lnSpc>
                <a:spcPct val="160000"/>
              </a:lnSpc>
            </a:pPr>
            <a:r>
              <a:rPr lang="tr-TR" sz="3400" dirty="0" smtClean="0"/>
              <a:t>Performans </a:t>
            </a:r>
            <a:r>
              <a:rPr lang="tr-TR" sz="3400" dirty="0"/>
              <a:t>uzun süreli antrenman süresinde, antrenmanın amacı kapsam, metot vb. diğer faktörler bağlı olarak geliştirilmektedir.</a:t>
            </a:r>
          </a:p>
          <a:p>
            <a:pPr marL="0" indent="0">
              <a:buNone/>
            </a:pPr>
            <a:endParaRPr lang="tr-TR" dirty="0"/>
          </a:p>
        </p:txBody>
      </p:sp>
    </p:spTree>
    <p:extLst>
      <p:ext uri="{BB962C8B-B14F-4D97-AF65-F5344CB8AC3E}">
        <p14:creationId xmlns:p14="http://schemas.microsoft.com/office/powerpoint/2010/main" val="42974013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marL="457200">
              <a:lnSpc>
                <a:spcPct val="115000"/>
              </a:lnSpc>
              <a:spcAft>
                <a:spcPts val="1000"/>
              </a:spcAft>
            </a:pPr>
            <a:r>
              <a:rPr lang="tr-TR" b="1" dirty="0">
                <a:solidFill>
                  <a:srgbClr val="FF0000"/>
                </a:solidFill>
                <a:ea typeface="Calibri"/>
                <a:cs typeface="Times New Roman"/>
              </a:rPr>
              <a:t>1A- PROGRAMI</a:t>
            </a:r>
            <a:r>
              <a:rPr lang="tr-TR" sz="2800" dirty="0">
                <a:ea typeface="Calibri"/>
                <a:cs typeface="Times New Roman"/>
              </a:rPr>
              <a:t/>
            </a:r>
            <a:br>
              <a:rPr lang="tr-TR" sz="2800" dirty="0">
                <a:ea typeface="Calibri"/>
                <a:cs typeface="Times New Roman"/>
              </a:rPr>
            </a:br>
            <a:endParaRPr lang="tr-TR" dirty="0"/>
          </a:p>
        </p:txBody>
      </p:sp>
      <p:graphicFrame>
        <p:nvGraphicFramePr>
          <p:cNvPr id="5" name="İçerik Yer Tutucusu 4"/>
          <p:cNvGraphicFramePr>
            <a:graphicFrameLocks noGrp="1"/>
          </p:cNvGraphicFramePr>
          <p:nvPr>
            <p:ph idx="1"/>
            <p:extLst/>
          </p:nvPr>
        </p:nvGraphicFramePr>
        <p:xfrm>
          <a:off x="1703512" y="1556792"/>
          <a:ext cx="8712970" cy="4248472"/>
        </p:xfrm>
        <a:graphic>
          <a:graphicData uri="http://schemas.openxmlformats.org/drawingml/2006/table">
            <a:tbl>
              <a:tblPr firstRow="1" firstCol="1" bandRow="1">
                <a:tableStyleId>{5C22544A-7EE6-4342-B048-85BDC9FD1C3A}</a:tableStyleId>
              </a:tblPr>
              <a:tblGrid>
                <a:gridCol w="1742240">
                  <a:extLst>
                    <a:ext uri="{9D8B030D-6E8A-4147-A177-3AD203B41FA5}">
                      <a16:colId xmlns:a16="http://schemas.microsoft.com/office/drawing/2014/main" val="20000"/>
                    </a:ext>
                  </a:extLst>
                </a:gridCol>
                <a:gridCol w="1742240">
                  <a:extLst>
                    <a:ext uri="{9D8B030D-6E8A-4147-A177-3AD203B41FA5}">
                      <a16:colId xmlns:a16="http://schemas.microsoft.com/office/drawing/2014/main" val="20001"/>
                    </a:ext>
                  </a:extLst>
                </a:gridCol>
                <a:gridCol w="1742830">
                  <a:extLst>
                    <a:ext uri="{9D8B030D-6E8A-4147-A177-3AD203B41FA5}">
                      <a16:colId xmlns:a16="http://schemas.microsoft.com/office/drawing/2014/main" val="20002"/>
                    </a:ext>
                  </a:extLst>
                </a:gridCol>
                <a:gridCol w="1742830">
                  <a:extLst>
                    <a:ext uri="{9D8B030D-6E8A-4147-A177-3AD203B41FA5}">
                      <a16:colId xmlns:a16="http://schemas.microsoft.com/office/drawing/2014/main" val="20003"/>
                    </a:ext>
                  </a:extLst>
                </a:gridCol>
                <a:gridCol w="1742830">
                  <a:extLst>
                    <a:ext uri="{9D8B030D-6E8A-4147-A177-3AD203B41FA5}">
                      <a16:colId xmlns:a16="http://schemas.microsoft.com/office/drawing/2014/main" val="20004"/>
                    </a:ext>
                  </a:extLst>
                </a:gridCol>
              </a:tblGrid>
              <a:tr h="721332">
                <a:tc>
                  <a:txBody>
                    <a:bodyPr/>
                    <a:lstStyle/>
                    <a:p>
                      <a:pPr algn="ctr">
                        <a:lnSpc>
                          <a:spcPct val="115000"/>
                        </a:lnSpc>
                        <a:spcAft>
                          <a:spcPts val="0"/>
                        </a:spcAft>
                      </a:pPr>
                      <a:r>
                        <a:rPr lang="tr-TR" sz="1100" dirty="0">
                          <a:effectLst/>
                        </a:rPr>
                        <a:t> </a:t>
                      </a:r>
                    </a:p>
                    <a:p>
                      <a:pPr algn="ctr">
                        <a:lnSpc>
                          <a:spcPct val="115000"/>
                        </a:lnSpc>
                        <a:spcAft>
                          <a:spcPts val="0"/>
                        </a:spcAft>
                      </a:pPr>
                      <a:r>
                        <a:rPr lang="tr-TR" sz="1100" dirty="0">
                          <a:effectLst/>
                        </a:rPr>
                        <a:t>HAREKET</a:t>
                      </a:r>
                      <a:endParaRPr lang="tr-TR" sz="1100" dirty="0">
                        <a:effectLst/>
                        <a:latin typeface="Calibri"/>
                        <a:ea typeface="Calibri"/>
                        <a:cs typeface="Times New Roman"/>
                      </a:endParaRPr>
                    </a:p>
                  </a:txBody>
                  <a:tcPr marL="60306" marR="60306" marT="0" marB="0"/>
                </a:tc>
                <a:tc>
                  <a:txBody>
                    <a:bodyPr/>
                    <a:lstStyle/>
                    <a:p>
                      <a:pPr algn="ctr">
                        <a:lnSpc>
                          <a:spcPct val="115000"/>
                        </a:lnSpc>
                        <a:spcAft>
                          <a:spcPts val="0"/>
                        </a:spcAft>
                      </a:pPr>
                      <a:r>
                        <a:rPr lang="tr-TR" sz="1100" dirty="0">
                          <a:effectLst/>
                        </a:rPr>
                        <a:t> </a:t>
                      </a:r>
                    </a:p>
                    <a:p>
                      <a:pPr algn="ctr">
                        <a:lnSpc>
                          <a:spcPct val="115000"/>
                        </a:lnSpc>
                        <a:spcAft>
                          <a:spcPts val="0"/>
                        </a:spcAft>
                      </a:pPr>
                      <a:r>
                        <a:rPr lang="tr-TR" sz="1100" dirty="0">
                          <a:effectLst/>
                        </a:rPr>
                        <a:t>TEKRAR SAYISI</a:t>
                      </a:r>
                      <a:endParaRPr lang="tr-TR" sz="1100" dirty="0">
                        <a:effectLst/>
                        <a:latin typeface="Calibri"/>
                        <a:ea typeface="Calibri"/>
                        <a:cs typeface="Times New Roman"/>
                      </a:endParaRPr>
                    </a:p>
                  </a:txBody>
                  <a:tcPr marL="60306" marR="60306" marT="0" marB="0"/>
                </a:tc>
                <a:tc>
                  <a:txBody>
                    <a:bodyPr/>
                    <a:lstStyle/>
                    <a:p>
                      <a:pPr algn="ctr">
                        <a:lnSpc>
                          <a:spcPct val="115000"/>
                        </a:lnSpc>
                        <a:spcAft>
                          <a:spcPts val="0"/>
                        </a:spcAft>
                      </a:pPr>
                      <a:r>
                        <a:rPr lang="tr-TR" sz="1100">
                          <a:effectLst/>
                        </a:rPr>
                        <a:t> </a:t>
                      </a:r>
                    </a:p>
                    <a:p>
                      <a:pPr algn="ctr">
                        <a:lnSpc>
                          <a:spcPct val="115000"/>
                        </a:lnSpc>
                        <a:spcAft>
                          <a:spcPts val="0"/>
                        </a:spcAft>
                      </a:pPr>
                      <a:r>
                        <a:rPr lang="tr-TR" sz="1100">
                          <a:effectLst/>
                        </a:rPr>
                        <a:t>SERİ SAYISI</a:t>
                      </a:r>
                      <a:endParaRPr lang="tr-TR" sz="1100">
                        <a:effectLst/>
                        <a:latin typeface="Calibri"/>
                        <a:ea typeface="Calibri"/>
                        <a:cs typeface="Times New Roman"/>
                      </a:endParaRPr>
                    </a:p>
                  </a:txBody>
                  <a:tcPr marL="60306" marR="60306" marT="0" marB="0"/>
                </a:tc>
                <a:tc>
                  <a:txBody>
                    <a:bodyPr/>
                    <a:lstStyle/>
                    <a:p>
                      <a:pPr algn="ctr">
                        <a:lnSpc>
                          <a:spcPct val="115000"/>
                        </a:lnSpc>
                        <a:spcAft>
                          <a:spcPts val="0"/>
                        </a:spcAft>
                      </a:pPr>
                      <a:r>
                        <a:rPr lang="tr-TR" sz="1100">
                          <a:effectLst/>
                        </a:rPr>
                        <a:t> </a:t>
                      </a:r>
                    </a:p>
                    <a:p>
                      <a:pPr algn="ctr">
                        <a:lnSpc>
                          <a:spcPct val="115000"/>
                        </a:lnSpc>
                        <a:spcAft>
                          <a:spcPts val="0"/>
                        </a:spcAft>
                      </a:pPr>
                      <a:r>
                        <a:rPr lang="tr-TR" sz="1100">
                          <a:effectLst/>
                        </a:rPr>
                        <a:t>YÜKLENME</a:t>
                      </a:r>
                      <a:endParaRPr lang="tr-TR" sz="1100">
                        <a:effectLst/>
                        <a:latin typeface="Calibri"/>
                        <a:ea typeface="Calibri"/>
                        <a:cs typeface="Times New Roman"/>
                      </a:endParaRPr>
                    </a:p>
                  </a:txBody>
                  <a:tcPr marL="60306" marR="60306" marT="0" marB="0"/>
                </a:tc>
                <a:tc>
                  <a:txBody>
                    <a:bodyPr/>
                    <a:lstStyle/>
                    <a:p>
                      <a:pPr algn="ctr">
                        <a:lnSpc>
                          <a:spcPct val="115000"/>
                        </a:lnSpc>
                        <a:spcAft>
                          <a:spcPts val="0"/>
                        </a:spcAft>
                      </a:pPr>
                      <a:r>
                        <a:rPr lang="tr-TR" sz="1100">
                          <a:effectLst/>
                        </a:rPr>
                        <a:t> </a:t>
                      </a:r>
                    </a:p>
                    <a:p>
                      <a:pPr algn="ctr">
                        <a:lnSpc>
                          <a:spcPct val="115000"/>
                        </a:lnSpc>
                        <a:spcAft>
                          <a:spcPts val="0"/>
                        </a:spcAft>
                      </a:pPr>
                      <a:r>
                        <a:rPr lang="tr-TR" sz="1100">
                          <a:effectLst/>
                        </a:rPr>
                        <a:t>DİNLENME</a:t>
                      </a:r>
                      <a:endParaRPr lang="tr-TR" sz="1100">
                        <a:effectLst/>
                        <a:latin typeface="Calibri"/>
                        <a:ea typeface="Calibri"/>
                        <a:cs typeface="Times New Roman"/>
                      </a:endParaRPr>
                    </a:p>
                  </a:txBody>
                  <a:tcPr marL="60306" marR="60306" marT="0" marB="0"/>
                </a:tc>
                <a:extLst>
                  <a:ext uri="{0D108BD9-81ED-4DB2-BD59-A6C34878D82A}">
                    <a16:rowId xmlns:a16="http://schemas.microsoft.com/office/drawing/2014/main" val="10000"/>
                  </a:ext>
                </a:extLst>
              </a:tr>
              <a:tr h="681572">
                <a:tc>
                  <a:txBody>
                    <a:bodyPr/>
                    <a:lstStyle/>
                    <a:p>
                      <a:pPr algn="ctr">
                        <a:lnSpc>
                          <a:spcPct val="115000"/>
                        </a:lnSpc>
                        <a:spcAft>
                          <a:spcPts val="0"/>
                        </a:spcAft>
                      </a:pPr>
                      <a:r>
                        <a:rPr lang="tr-TR" sz="1600" dirty="0" err="1">
                          <a:effectLst/>
                        </a:rPr>
                        <a:t>Squat</a:t>
                      </a:r>
                      <a:endParaRPr lang="tr-TR" sz="1100" dirty="0">
                        <a:effectLst/>
                        <a:latin typeface="Calibri"/>
                        <a:ea typeface="Calibri"/>
                        <a:cs typeface="Times New Roman"/>
                      </a:endParaRPr>
                    </a:p>
                  </a:txBody>
                  <a:tcPr marL="60306" marR="60306" marT="0" marB="0"/>
                </a:tc>
                <a:tc>
                  <a:txBody>
                    <a:bodyPr/>
                    <a:lstStyle/>
                    <a:p>
                      <a:pPr algn="ctr">
                        <a:lnSpc>
                          <a:spcPct val="115000"/>
                        </a:lnSpc>
                        <a:spcAft>
                          <a:spcPts val="0"/>
                        </a:spcAft>
                      </a:pPr>
                      <a:r>
                        <a:rPr lang="tr-TR" sz="1600" dirty="0">
                          <a:effectLst/>
                        </a:rPr>
                        <a:t>3-5</a:t>
                      </a:r>
                      <a:endParaRPr lang="tr-TR" sz="1100" dirty="0">
                        <a:effectLst/>
                        <a:latin typeface="Calibri"/>
                        <a:ea typeface="Calibri"/>
                        <a:cs typeface="Times New Roman"/>
                      </a:endParaRPr>
                    </a:p>
                  </a:txBody>
                  <a:tcPr marL="60306" marR="60306" marT="0" marB="0"/>
                </a:tc>
                <a:tc>
                  <a:txBody>
                    <a:bodyPr/>
                    <a:lstStyle/>
                    <a:p>
                      <a:pPr algn="ctr">
                        <a:lnSpc>
                          <a:spcPct val="115000"/>
                        </a:lnSpc>
                        <a:spcAft>
                          <a:spcPts val="0"/>
                        </a:spcAft>
                      </a:pPr>
                      <a:r>
                        <a:rPr lang="tr-TR" sz="1600">
                          <a:effectLst/>
                        </a:rPr>
                        <a:t>5-6</a:t>
                      </a:r>
                      <a:endParaRPr lang="tr-TR" sz="1100">
                        <a:effectLst/>
                        <a:latin typeface="Calibri"/>
                        <a:ea typeface="Calibri"/>
                        <a:cs typeface="Times New Roman"/>
                      </a:endParaRPr>
                    </a:p>
                  </a:txBody>
                  <a:tcPr marL="60306" marR="60306" marT="0" marB="0"/>
                </a:tc>
                <a:tc>
                  <a:txBody>
                    <a:bodyPr/>
                    <a:lstStyle/>
                    <a:p>
                      <a:pPr algn="ctr">
                        <a:lnSpc>
                          <a:spcPct val="115000"/>
                        </a:lnSpc>
                        <a:spcAft>
                          <a:spcPts val="0"/>
                        </a:spcAft>
                      </a:pPr>
                      <a:r>
                        <a:rPr lang="tr-TR" sz="1600">
                          <a:effectLst/>
                        </a:rPr>
                        <a:t>%85-90</a:t>
                      </a:r>
                      <a:endParaRPr lang="tr-TR" sz="1100">
                        <a:effectLst/>
                        <a:latin typeface="Calibri"/>
                        <a:ea typeface="Calibri"/>
                        <a:cs typeface="Times New Roman"/>
                      </a:endParaRPr>
                    </a:p>
                  </a:txBody>
                  <a:tcPr marL="60306" marR="60306" marT="0" marB="0"/>
                </a:tc>
                <a:tc>
                  <a:txBody>
                    <a:bodyPr/>
                    <a:lstStyle/>
                    <a:p>
                      <a:pPr algn="ctr">
                        <a:lnSpc>
                          <a:spcPct val="115000"/>
                        </a:lnSpc>
                        <a:spcAft>
                          <a:spcPts val="0"/>
                        </a:spcAft>
                      </a:pPr>
                      <a:r>
                        <a:rPr lang="tr-TR" sz="1600">
                          <a:effectLst/>
                        </a:rPr>
                        <a:t>2-3dk</a:t>
                      </a:r>
                      <a:endParaRPr lang="tr-TR" sz="1100">
                        <a:effectLst/>
                        <a:latin typeface="Calibri"/>
                        <a:ea typeface="Calibri"/>
                        <a:cs typeface="Times New Roman"/>
                      </a:endParaRPr>
                    </a:p>
                  </a:txBody>
                  <a:tcPr marL="60306" marR="60306" marT="0" marB="0"/>
                </a:tc>
                <a:extLst>
                  <a:ext uri="{0D108BD9-81ED-4DB2-BD59-A6C34878D82A}">
                    <a16:rowId xmlns:a16="http://schemas.microsoft.com/office/drawing/2014/main" val="10001"/>
                  </a:ext>
                </a:extLst>
              </a:tr>
              <a:tr h="721332">
                <a:tc>
                  <a:txBody>
                    <a:bodyPr/>
                    <a:lstStyle/>
                    <a:p>
                      <a:pPr algn="ctr">
                        <a:lnSpc>
                          <a:spcPct val="115000"/>
                        </a:lnSpc>
                        <a:spcAft>
                          <a:spcPts val="0"/>
                        </a:spcAft>
                      </a:pPr>
                      <a:r>
                        <a:rPr lang="tr-TR" sz="1600">
                          <a:effectLst/>
                        </a:rPr>
                        <a:t>Bench Press</a:t>
                      </a:r>
                      <a:endParaRPr lang="tr-TR" sz="1100">
                        <a:effectLst/>
                        <a:latin typeface="Calibri"/>
                        <a:ea typeface="Calibri"/>
                        <a:cs typeface="Times New Roman"/>
                      </a:endParaRPr>
                    </a:p>
                  </a:txBody>
                  <a:tcPr marL="60306" marR="60306" marT="0" marB="0"/>
                </a:tc>
                <a:tc>
                  <a:txBody>
                    <a:bodyPr/>
                    <a:lstStyle/>
                    <a:p>
                      <a:pPr algn="ctr">
                        <a:lnSpc>
                          <a:spcPct val="115000"/>
                        </a:lnSpc>
                        <a:spcAft>
                          <a:spcPts val="0"/>
                        </a:spcAft>
                      </a:pPr>
                      <a:r>
                        <a:rPr lang="tr-TR" sz="1600" dirty="0">
                          <a:effectLst/>
                        </a:rPr>
                        <a:t>3-5</a:t>
                      </a:r>
                      <a:endParaRPr lang="tr-TR" sz="1100" dirty="0">
                        <a:effectLst/>
                        <a:latin typeface="Calibri"/>
                        <a:ea typeface="Calibri"/>
                        <a:cs typeface="Times New Roman"/>
                      </a:endParaRPr>
                    </a:p>
                  </a:txBody>
                  <a:tcPr marL="60306" marR="60306" marT="0" marB="0"/>
                </a:tc>
                <a:tc>
                  <a:txBody>
                    <a:bodyPr/>
                    <a:lstStyle/>
                    <a:p>
                      <a:pPr algn="ctr">
                        <a:lnSpc>
                          <a:spcPct val="115000"/>
                        </a:lnSpc>
                        <a:spcAft>
                          <a:spcPts val="0"/>
                        </a:spcAft>
                      </a:pPr>
                      <a:r>
                        <a:rPr lang="tr-TR" sz="1600" dirty="0">
                          <a:effectLst/>
                        </a:rPr>
                        <a:t>5-6</a:t>
                      </a:r>
                      <a:endParaRPr lang="tr-TR" sz="1100" dirty="0">
                        <a:effectLst/>
                        <a:latin typeface="Calibri"/>
                        <a:ea typeface="Calibri"/>
                        <a:cs typeface="Times New Roman"/>
                      </a:endParaRPr>
                    </a:p>
                  </a:txBody>
                  <a:tcPr marL="60306" marR="60306" marT="0" marB="0"/>
                </a:tc>
                <a:tc>
                  <a:txBody>
                    <a:bodyPr/>
                    <a:lstStyle/>
                    <a:p>
                      <a:pPr algn="ctr">
                        <a:lnSpc>
                          <a:spcPct val="115000"/>
                        </a:lnSpc>
                        <a:spcAft>
                          <a:spcPts val="0"/>
                        </a:spcAft>
                      </a:pPr>
                      <a:r>
                        <a:rPr lang="tr-TR" sz="1600">
                          <a:effectLst/>
                        </a:rPr>
                        <a:t>%85-90</a:t>
                      </a:r>
                      <a:endParaRPr lang="tr-TR" sz="1100">
                        <a:effectLst/>
                        <a:latin typeface="Calibri"/>
                        <a:ea typeface="Calibri"/>
                        <a:cs typeface="Times New Roman"/>
                      </a:endParaRPr>
                    </a:p>
                  </a:txBody>
                  <a:tcPr marL="60306" marR="60306" marT="0" marB="0"/>
                </a:tc>
                <a:tc>
                  <a:txBody>
                    <a:bodyPr/>
                    <a:lstStyle/>
                    <a:p>
                      <a:pPr algn="ctr">
                        <a:lnSpc>
                          <a:spcPct val="115000"/>
                        </a:lnSpc>
                        <a:spcAft>
                          <a:spcPts val="0"/>
                        </a:spcAft>
                      </a:pPr>
                      <a:r>
                        <a:rPr lang="tr-TR" sz="1600">
                          <a:effectLst/>
                        </a:rPr>
                        <a:t>2-3dk</a:t>
                      </a:r>
                      <a:endParaRPr lang="tr-TR" sz="1100">
                        <a:effectLst/>
                        <a:latin typeface="Calibri"/>
                        <a:ea typeface="Calibri"/>
                        <a:cs typeface="Times New Roman"/>
                      </a:endParaRPr>
                    </a:p>
                  </a:txBody>
                  <a:tcPr marL="60306" marR="60306" marT="0" marB="0"/>
                </a:tc>
                <a:extLst>
                  <a:ext uri="{0D108BD9-81ED-4DB2-BD59-A6C34878D82A}">
                    <a16:rowId xmlns:a16="http://schemas.microsoft.com/office/drawing/2014/main" val="10002"/>
                  </a:ext>
                </a:extLst>
              </a:tr>
              <a:tr h="681572">
                <a:tc>
                  <a:txBody>
                    <a:bodyPr/>
                    <a:lstStyle/>
                    <a:p>
                      <a:pPr algn="ctr">
                        <a:lnSpc>
                          <a:spcPct val="115000"/>
                        </a:lnSpc>
                        <a:spcAft>
                          <a:spcPts val="0"/>
                        </a:spcAft>
                      </a:pPr>
                      <a:r>
                        <a:rPr lang="tr-TR" sz="1600">
                          <a:effectLst/>
                        </a:rPr>
                        <a:t>SİLKME</a:t>
                      </a:r>
                      <a:endParaRPr lang="tr-TR" sz="1100">
                        <a:effectLst/>
                        <a:latin typeface="Calibri"/>
                        <a:ea typeface="Calibri"/>
                        <a:cs typeface="Times New Roman"/>
                      </a:endParaRPr>
                    </a:p>
                  </a:txBody>
                  <a:tcPr marL="60306" marR="60306" marT="0" marB="0"/>
                </a:tc>
                <a:tc>
                  <a:txBody>
                    <a:bodyPr/>
                    <a:lstStyle/>
                    <a:p>
                      <a:pPr algn="ctr">
                        <a:lnSpc>
                          <a:spcPct val="115000"/>
                        </a:lnSpc>
                        <a:spcAft>
                          <a:spcPts val="0"/>
                        </a:spcAft>
                      </a:pPr>
                      <a:r>
                        <a:rPr lang="tr-TR" sz="1600">
                          <a:effectLst/>
                        </a:rPr>
                        <a:t>3-5</a:t>
                      </a:r>
                      <a:endParaRPr lang="tr-TR" sz="1100">
                        <a:effectLst/>
                        <a:latin typeface="Calibri"/>
                        <a:ea typeface="Calibri"/>
                        <a:cs typeface="Times New Roman"/>
                      </a:endParaRPr>
                    </a:p>
                  </a:txBody>
                  <a:tcPr marL="60306" marR="60306" marT="0" marB="0"/>
                </a:tc>
                <a:tc>
                  <a:txBody>
                    <a:bodyPr/>
                    <a:lstStyle/>
                    <a:p>
                      <a:pPr algn="ctr">
                        <a:lnSpc>
                          <a:spcPct val="115000"/>
                        </a:lnSpc>
                        <a:spcAft>
                          <a:spcPts val="0"/>
                        </a:spcAft>
                      </a:pPr>
                      <a:r>
                        <a:rPr lang="tr-TR" sz="1600" dirty="0">
                          <a:effectLst/>
                        </a:rPr>
                        <a:t>5-6</a:t>
                      </a:r>
                      <a:endParaRPr lang="tr-TR" sz="1100" dirty="0">
                        <a:effectLst/>
                        <a:latin typeface="Calibri"/>
                        <a:ea typeface="Calibri"/>
                        <a:cs typeface="Times New Roman"/>
                      </a:endParaRPr>
                    </a:p>
                  </a:txBody>
                  <a:tcPr marL="60306" marR="60306" marT="0" marB="0"/>
                </a:tc>
                <a:tc>
                  <a:txBody>
                    <a:bodyPr/>
                    <a:lstStyle/>
                    <a:p>
                      <a:pPr algn="ctr">
                        <a:lnSpc>
                          <a:spcPct val="115000"/>
                        </a:lnSpc>
                        <a:spcAft>
                          <a:spcPts val="0"/>
                        </a:spcAft>
                      </a:pPr>
                      <a:r>
                        <a:rPr lang="tr-TR" sz="1600">
                          <a:effectLst/>
                        </a:rPr>
                        <a:t>%85-90</a:t>
                      </a:r>
                      <a:endParaRPr lang="tr-TR" sz="1100">
                        <a:effectLst/>
                        <a:latin typeface="Calibri"/>
                        <a:ea typeface="Calibri"/>
                        <a:cs typeface="Times New Roman"/>
                      </a:endParaRPr>
                    </a:p>
                  </a:txBody>
                  <a:tcPr marL="60306" marR="60306" marT="0" marB="0"/>
                </a:tc>
                <a:tc>
                  <a:txBody>
                    <a:bodyPr/>
                    <a:lstStyle/>
                    <a:p>
                      <a:pPr algn="ctr">
                        <a:lnSpc>
                          <a:spcPct val="115000"/>
                        </a:lnSpc>
                        <a:spcAft>
                          <a:spcPts val="0"/>
                        </a:spcAft>
                      </a:pPr>
                      <a:r>
                        <a:rPr lang="tr-TR" sz="1600">
                          <a:effectLst/>
                        </a:rPr>
                        <a:t>2-3dk</a:t>
                      </a:r>
                      <a:endParaRPr lang="tr-TR" sz="1100">
                        <a:effectLst/>
                        <a:latin typeface="Calibri"/>
                        <a:ea typeface="Calibri"/>
                        <a:cs typeface="Times New Roman"/>
                      </a:endParaRPr>
                    </a:p>
                  </a:txBody>
                  <a:tcPr marL="60306" marR="60306" marT="0" marB="0"/>
                </a:tc>
                <a:extLst>
                  <a:ext uri="{0D108BD9-81ED-4DB2-BD59-A6C34878D82A}">
                    <a16:rowId xmlns:a16="http://schemas.microsoft.com/office/drawing/2014/main" val="10003"/>
                  </a:ext>
                </a:extLst>
              </a:tr>
              <a:tr h="721332">
                <a:tc>
                  <a:txBody>
                    <a:bodyPr/>
                    <a:lstStyle/>
                    <a:p>
                      <a:pPr algn="ctr">
                        <a:lnSpc>
                          <a:spcPct val="115000"/>
                        </a:lnSpc>
                        <a:spcAft>
                          <a:spcPts val="0"/>
                        </a:spcAft>
                      </a:pPr>
                      <a:r>
                        <a:rPr lang="tr-TR" sz="1600">
                          <a:effectLst/>
                        </a:rPr>
                        <a:t>Açık şınav</a:t>
                      </a:r>
                      <a:endParaRPr lang="tr-TR" sz="1100">
                        <a:effectLst/>
                        <a:latin typeface="Calibri"/>
                        <a:ea typeface="Calibri"/>
                        <a:cs typeface="Times New Roman"/>
                      </a:endParaRPr>
                    </a:p>
                  </a:txBody>
                  <a:tcPr marL="60306" marR="60306" marT="0" marB="0"/>
                </a:tc>
                <a:tc>
                  <a:txBody>
                    <a:bodyPr/>
                    <a:lstStyle/>
                    <a:p>
                      <a:pPr algn="ctr">
                        <a:lnSpc>
                          <a:spcPct val="115000"/>
                        </a:lnSpc>
                        <a:spcAft>
                          <a:spcPts val="0"/>
                        </a:spcAft>
                      </a:pPr>
                      <a:r>
                        <a:rPr lang="tr-TR" sz="1600">
                          <a:effectLst/>
                        </a:rPr>
                        <a:t>3-5</a:t>
                      </a:r>
                      <a:endParaRPr lang="tr-TR" sz="1100">
                        <a:effectLst/>
                        <a:latin typeface="Calibri"/>
                        <a:ea typeface="Calibri"/>
                        <a:cs typeface="Times New Roman"/>
                      </a:endParaRPr>
                    </a:p>
                  </a:txBody>
                  <a:tcPr marL="60306" marR="60306" marT="0" marB="0"/>
                </a:tc>
                <a:tc>
                  <a:txBody>
                    <a:bodyPr/>
                    <a:lstStyle/>
                    <a:p>
                      <a:pPr algn="ctr">
                        <a:lnSpc>
                          <a:spcPct val="115000"/>
                        </a:lnSpc>
                        <a:spcAft>
                          <a:spcPts val="0"/>
                        </a:spcAft>
                      </a:pPr>
                      <a:r>
                        <a:rPr lang="tr-TR" sz="1600" dirty="0">
                          <a:effectLst/>
                        </a:rPr>
                        <a:t>5-6</a:t>
                      </a:r>
                      <a:endParaRPr lang="tr-TR" sz="1100" dirty="0">
                        <a:effectLst/>
                        <a:latin typeface="Calibri"/>
                        <a:ea typeface="Calibri"/>
                        <a:cs typeface="Times New Roman"/>
                      </a:endParaRPr>
                    </a:p>
                  </a:txBody>
                  <a:tcPr marL="60306" marR="60306" marT="0" marB="0"/>
                </a:tc>
                <a:tc>
                  <a:txBody>
                    <a:bodyPr/>
                    <a:lstStyle/>
                    <a:p>
                      <a:pPr algn="ctr">
                        <a:lnSpc>
                          <a:spcPct val="115000"/>
                        </a:lnSpc>
                        <a:spcAft>
                          <a:spcPts val="0"/>
                        </a:spcAft>
                      </a:pPr>
                      <a:r>
                        <a:rPr lang="tr-TR" sz="1600" dirty="0">
                          <a:effectLst/>
                        </a:rPr>
                        <a:t>%85-90</a:t>
                      </a:r>
                      <a:endParaRPr lang="tr-TR" sz="1100" dirty="0">
                        <a:effectLst/>
                        <a:latin typeface="Calibri"/>
                        <a:ea typeface="Calibri"/>
                        <a:cs typeface="Times New Roman"/>
                      </a:endParaRPr>
                    </a:p>
                  </a:txBody>
                  <a:tcPr marL="60306" marR="60306" marT="0" marB="0"/>
                </a:tc>
                <a:tc>
                  <a:txBody>
                    <a:bodyPr/>
                    <a:lstStyle/>
                    <a:p>
                      <a:pPr algn="ctr">
                        <a:lnSpc>
                          <a:spcPct val="115000"/>
                        </a:lnSpc>
                        <a:spcAft>
                          <a:spcPts val="0"/>
                        </a:spcAft>
                      </a:pPr>
                      <a:r>
                        <a:rPr lang="tr-TR" sz="1600" dirty="0">
                          <a:effectLst/>
                        </a:rPr>
                        <a:t>2-3dk</a:t>
                      </a:r>
                      <a:endParaRPr lang="tr-TR" sz="1100" dirty="0">
                        <a:effectLst/>
                        <a:latin typeface="Calibri"/>
                        <a:ea typeface="Calibri"/>
                        <a:cs typeface="Times New Roman"/>
                      </a:endParaRPr>
                    </a:p>
                  </a:txBody>
                  <a:tcPr marL="60306" marR="60306" marT="0" marB="0"/>
                </a:tc>
                <a:extLst>
                  <a:ext uri="{0D108BD9-81ED-4DB2-BD59-A6C34878D82A}">
                    <a16:rowId xmlns:a16="http://schemas.microsoft.com/office/drawing/2014/main" val="10004"/>
                  </a:ext>
                </a:extLst>
              </a:tr>
              <a:tr h="721332">
                <a:tc>
                  <a:txBody>
                    <a:bodyPr/>
                    <a:lstStyle/>
                    <a:p>
                      <a:pPr algn="ctr">
                        <a:lnSpc>
                          <a:spcPct val="115000"/>
                        </a:lnSpc>
                        <a:spcAft>
                          <a:spcPts val="0"/>
                        </a:spcAft>
                      </a:pPr>
                      <a:r>
                        <a:rPr lang="tr-TR" sz="1600">
                          <a:effectLst/>
                        </a:rPr>
                        <a:t>Deadlift</a:t>
                      </a:r>
                      <a:endParaRPr lang="tr-TR" sz="1100">
                        <a:effectLst/>
                        <a:latin typeface="Calibri"/>
                        <a:ea typeface="Calibri"/>
                        <a:cs typeface="Times New Roman"/>
                      </a:endParaRPr>
                    </a:p>
                  </a:txBody>
                  <a:tcPr marL="60306" marR="60306" marT="0" marB="0"/>
                </a:tc>
                <a:tc>
                  <a:txBody>
                    <a:bodyPr/>
                    <a:lstStyle/>
                    <a:p>
                      <a:pPr algn="ctr">
                        <a:lnSpc>
                          <a:spcPct val="115000"/>
                        </a:lnSpc>
                        <a:spcAft>
                          <a:spcPts val="0"/>
                        </a:spcAft>
                      </a:pPr>
                      <a:r>
                        <a:rPr lang="tr-TR" sz="1600">
                          <a:effectLst/>
                        </a:rPr>
                        <a:t>3-5</a:t>
                      </a:r>
                      <a:endParaRPr lang="tr-TR" sz="1100">
                        <a:effectLst/>
                        <a:latin typeface="Calibri"/>
                        <a:ea typeface="Calibri"/>
                        <a:cs typeface="Times New Roman"/>
                      </a:endParaRPr>
                    </a:p>
                  </a:txBody>
                  <a:tcPr marL="60306" marR="60306" marT="0" marB="0"/>
                </a:tc>
                <a:tc>
                  <a:txBody>
                    <a:bodyPr/>
                    <a:lstStyle/>
                    <a:p>
                      <a:pPr algn="ctr">
                        <a:lnSpc>
                          <a:spcPct val="115000"/>
                        </a:lnSpc>
                        <a:spcAft>
                          <a:spcPts val="0"/>
                        </a:spcAft>
                      </a:pPr>
                      <a:r>
                        <a:rPr lang="tr-TR" sz="1600">
                          <a:effectLst/>
                        </a:rPr>
                        <a:t>5-6</a:t>
                      </a:r>
                      <a:endParaRPr lang="tr-TR" sz="1100">
                        <a:effectLst/>
                        <a:latin typeface="Calibri"/>
                        <a:ea typeface="Calibri"/>
                        <a:cs typeface="Times New Roman"/>
                      </a:endParaRPr>
                    </a:p>
                  </a:txBody>
                  <a:tcPr marL="60306" marR="60306" marT="0" marB="0"/>
                </a:tc>
                <a:tc>
                  <a:txBody>
                    <a:bodyPr/>
                    <a:lstStyle/>
                    <a:p>
                      <a:pPr algn="ctr">
                        <a:lnSpc>
                          <a:spcPct val="115000"/>
                        </a:lnSpc>
                        <a:spcAft>
                          <a:spcPts val="0"/>
                        </a:spcAft>
                      </a:pPr>
                      <a:r>
                        <a:rPr lang="tr-TR" sz="1600" dirty="0">
                          <a:effectLst/>
                        </a:rPr>
                        <a:t>%85-90</a:t>
                      </a:r>
                      <a:endParaRPr lang="tr-TR" sz="1100" dirty="0">
                        <a:effectLst/>
                        <a:latin typeface="Calibri"/>
                        <a:ea typeface="Calibri"/>
                        <a:cs typeface="Times New Roman"/>
                      </a:endParaRPr>
                    </a:p>
                  </a:txBody>
                  <a:tcPr marL="60306" marR="60306" marT="0" marB="0"/>
                </a:tc>
                <a:tc>
                  <a:txBody>
                    <a:bodyPr/>
                    <a:lstStyle/>
                    <a:p>
                      <a:pPr algn="ctr">
                        <a:lnSpc>
                          <a:spcPct val="115000"/>
                        </a:lnSpc>
                        <a:spcAft>
                          <a:spcPts val="0"/>
                        </a:spcAft>
                      </a:pPr>
                      <a:r>
                        <a:rPr lang="tr-TR" sz="1600" dirty="0">
                          <a:effectLst/>
                        </a:rPr>
                        <a:t>2-3dk</a:t>
                      </a:r>
                      <a:endParaRPr lang="tr-TR" sz="1100" dirty="0">
                        <a:effectLst/>
                        <a:latin typeface="Calibri"/>
                        <a:ea typeface="Calibri"/>
                        <a:cs typeface="Times New Roman"/>
                      </a:endParaRPr>
                    </a:p>
                  </a:txBody>
                  <a:tcPr marL="60306" marR="60306" marT="0" marB="0"/>
                </a:tc>
                <a:extLst>
                  <a:ext uri="{0D108BD9-81ED-4DB2-BD59-A6C34878D82A}">
                    <a16:rowId xmlns:a16="http://schemas.microsoft.com/office/drawing/2014/main" val="10005"/>
                  </a:ext>
                </a:extLst>
              </a:tr>
            </a:tbl>
          </a:graphicData>
        </a:graphic>
      </p:graphicFrame>
      <p:sp>
        <p:nvSpPr>
          <p:cNvPr id="6" name="Rectangle 4"/>
          <p:cNvSpPr>
            <a:spLocks noChangeArrowheads="1"/>
          </p:cNvSpPr>
          <p:nvPr/>
        </p:nvSpPr>
        <p:spPr bwMode="auto">
          <a:xfrm>
            <a:off x="1981201" y="244582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tr-TR" altLang="tr-TR">
              <a:latin typeface="Arial" pitchFamily="34" charset="0"/>
              <a:cs typeface="Arial" pitchFamily="34" charset="0"/>
            </a:endParaRPr>
          </a:p>
        </p:txBody>
      </p:sp>
    </p:spTree>
    <p:extLst>
      <p:ext uri="{BB962C8B-B14F-4D97-AF65-F5344CB8AC3E}">
        <p14:creationId xmlns:p14="http://schemas.microsoft.com/office/powerpoint/2010/main" val="224552463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FF0000"/>
                </a:solidFill>
                <a:ea typeface="Calibri"/>
                <a:cs typeface="Times New Roman"/>
              </a:rPr>
              <a:t>2A- PROGRAMI</a:t>
            </a:r>
            <a:endParaRPr lang="tr-TR" dirty="0"/>
          </a:p>
        </p:txBody>
      </p:sp>
      <p:graphicFrame>
        <p:nvGraphicFramePr>
          <p:cNvPr id="5" name="İçerik Yer Tutucusu 4"/>
          <p:cNvGraphicFramePr>
            <a:graphicFrameLocks noGrp="1"/>
          </p:cNvGraphicFramePr>
          <p:nvPr>
            <p:ph idx="1"/>
            <p:extLst/>
          </p:nvPr>
        </p:nvGraphicFramePr>
        <p:xfrm>
          <a:off x="1703511" y="1700807"/>
          <a:ext cx="8784979" cy="4176464"/>
        </p:xfrm>
        <a:graphic>
          <a:graphicData uri="http://schemas.openxmlformats.org/drawingml/2006/table">
            <a:tbl>
              <a:tblPr firstRow="1" firstCol="1" bandRow="1">
                <a:tableStyleId>{5C22544A-7EE6-4342-B048-85BDC9FD1C3A}</a:tableStyleId>
              </a:tblPr>
              <a:tblGrid>
                <a:gridCol w="1757120">
                  <a:extLst>
                    <a:ext uri="{9D8B030D-6E8A-4147-A177-3AD203B41FA5}">
                      <a16:colId xmlns:a16="http://schemas.microsoft.com/office/drawing/2014/main" val="20000"/>
                    </a:ext>
                  </a:extLst>
                </a:gridCol>
                <a:gridCol w="1756499">
                  <a:extLst>
                    <a:ext uri="{9D8B030D-6E8A-4147-A177-3AD203B41FA5}">
                      <a16:colId xmlns:a16="http://schemas.microsoft.com/office/drawing/2014/main" val="20001"/>
                    </a:ext>
                  </a:extLst>
                </a:gridCol>
                <a:gridCol w="1757120">
                  <a:extLst>
                    <a:ext uri="{9D8B030D-6E8A-4147-A177-3AD203B41FA5}">
                      <a16:colId xmlns:a16="http://schemas.microsoft.com/office/drawing/2014/main" val="20002"/>
                    </a:ext>
                  </a:extLst>
                </a:gridCol>
                <a:gridCol w="1757120">
                  <a:extLst>
                    <a:ext uri="{9D8B030D-6E8A-4147-A177-3AD203B41FA5}">
                      <a16:colId xmlns:a16="http://schemas.microsoft.com/office/drawing/2014/main" val="20003"/>
                    </a:ext>
                  </a:extLst>
                </a:gridCol>
                <a:gridCol w="1757120">
                  <a:extLst>
                    <a:ext uri="{9D8B030D-6E8A-4147-A177-3AD203B41FA5}">
                      <a16:colId xmlns:a16="http://schemas.microsoft.com/office/drawing/2014/main" val="20004"/>
                    </a:ext>
                  </a:extLst>
                </a:gridCol>
              </a:tblGrid>
              <a:tr h="700833">
                <a:tc>
                  <a:txBody>
                    <a:bodyPr/>
                    <a:lstStyle/>
                    <a:p>
                      <a:pPr algn="ctr">
                        <a:lnSpc>
                          <a:spcPct val="115000"/>
                        </a:lnSpc>
                        <a:spcAft>
                          <a:spcPts val="0"/>
                        </a:spcAft>
                      </a:pPr>
                      <a:r>
                        <a:rPr lang="tr-TR" sz="1400" dirty="0">
                          <a:effectLst/>
                        </a:rPr>
                        <a:t> </a:t>
                      </a:r>
                      <a:endParaRPr lang="tr-TR" sz="1050" dirty="0">
                        <a:effectLst/>
                      </a:endParaRPr>
                    </a:p>
                    <a:p>
                      <a:pPr algn="ctr">
                        <a:lnSpc>
                          <a:spcPct val="115000"/>
                        </a:lnSpc>
                        <a:spcAft>
                          <a:spcPts val="0"/>
                        </a:spcAft>
                      </a:pPr>
                      <a:r>
                        <a:rPr lang="tr-TR" sz="1400" dirty="0">
                          <a:effectLst/>
                        </a:rPr>
                        <a:t>HAREKET</a:t>
                      </a:r>
                      <a:endParaRPr lang="tr-TR" sz="1050" dirty="0">
                        <a:effectLst/>
                        <a:latin typeface="Calibri"/>
                        <a:ea typeface="Calibri"/>
                        <a:cs typeface="Times New Roman"/>
                      </a:endParaRPr>
                    </a:p>
                  </a:txBody>
                  <a:tcPr marL="62728" marR="62728" marT="0" marB="0"/>
                </a:tc>
                <a:tc>
                  <a:txBody>
                    <a:bodyPr/>
                    <a:lstStyle/>
                    <a:p>
                      <a:pPr algn="ctr">
                        <a:lnSpc>
                          <a:spcPct val="115000"/>
                        </a:lnSpc>
                        <a:spcAft>
                          <a:spcPts val="0"/>
                        </a:spcAft>
                      </a:pPr>
                      <a:r>
                        <a:rPr lang="tr-TR" sz="1400">
                          <a:effectLst/>
                        </a:rPr>
                        <a:t> </a:t>
                      </a:r>
                      <a:endParaRPr lang="tr-TR" sz="1050">
                        <a:effectLst/>
                      </a:endParaRPr>
                    </a:p>
                    <a:p>
                      <a:pPr algn="ctr">
                        <a:lnSpc>
                          <a:spcPct val="115000"/>
                        </a:lnSpc>
                        <a:spcAft>
                          <a:spcPts val="0"/>
                        </a:spcAft>
                      </a:pPr>
                      <a:r>
                        <a:rPr lang="tr-TR" sz="1400">
                          <a:effectLst/>
                        </a:rPr>
                        <a:t>TEKRAR SAYISI</a:t>
                      </a:r>
                      <a:endParaRPr lang="tr-TR" sz="1050">
                        <a:effectLst/>
                        <a:latin typeface="Calibri"/>
                        <a:ea typeface="Calibri"/>
                        <a:cs typeface="Times New Roman"/>
                      </a:endParaRPr>
                    </a:p>
                  </a:txBody>
                  <a:tcPr marL="62728" marR="62728" marT="0" marB="0"/>
                </a:tc>
                <a:tc>
                  <a:txBody>
                    <a:bodyPr/>
                    <a:lstStyle/>
                    <a:p>
                      <a:pPr algn="ctr">
                        <a:lnSpc>
                          <a:spcPct val="115000"/>
                        </a:lnSpc>
                        <a:spcAft>
                          <a:spcPts val="0"/>
                        </a:spcAft>
                      </a:pPr>
                      <a:r>
                        <a:rPr lang="tr-TR" sz="1400">
                          <a:effectLst/>
                        </a:rPr>
                        <a:t> </a:t>
                      </a:r>
                      <a:endParaRPr lang="tr-TR" sz="1050">
                        <a:effectLst/>
                      </a:endParaRPr>
                    </a:p>
                    <a:p>
                      <a:pPr algn="ctr">
                        <a:lnSpc>
                          <a:spcPct val="115000"/>
                        </a:lnSpc>
                        <a:spcAft>
                          <a:spcPts val="0"/>
                        </a:spcAft>
                      </a:pPr>
                      <a:r>
                        <a:rPr lang="tr-TR" sz="1400">
                          <a:effectLst/>
                        </a:rPr>
                        <a:t>SERİ SAYISI</a:t>
                      </a:r>
                      <a:endParaRPr lang="tr-TR" sz="1050">
                        <a:effectLst/>
                        <a:latin typeface="Calibri"/>
                        <a:ea typeface="Calibri"/>
                        <a:cs typeface="Times New Roman"/>
                      </a:endParaRPr>
                    </a:p>
                  </a:txBody>
                  <a:tcPr marL="62728" marR="62728" marT="0" marB="0"/>
                </a:tc>
                <a:tc>
                  <a:txBody>
                    <a:bodyPr/>
                    <a:lstStyle/>
                    <a:p>
                      <a:pPr algn="ctr">
                        <a:lnSpc>
                          <a:spcPct val="115000"/>
                        </a:lnSpc>
                        <a:spcAft>
                          <a:spcPts val="0"/>
                        </a:spcAft>
                      </a:pPr>
                      <a:r>
                        <a:rPr lang="tr-TR" sz="1400">
                          <a:effectLst/>
                        </a:rPr>
                        <a:t> </a:t>
                      </a:r>
                      <a:endParaRPr lang="tr-TR" sz="1050">
                        <a:effectLst/>
                      </a:endParaRPr>
                    </a:p>
                    <a:p>
                      <a:pPr algn="ctr">
                        <a:lnSpc>
                          <a:spcPct val="115000"/>
                        </a:lnSpc>
                        <a:spcAft>
                          <a:spcPts val="0"/>
                        </a:spcAft>
                      </a:pPr>
                      <a:r>
                        <a:rPr lang="tr-TR" sz="1400">
                          <a:effectLst/>
                        </a:rPr>
                        <a:t>YÜKLENME</a:t>
                      </a:r>
                      <a:endParaRPr lang="tr-TR" sz="1050">
                        <a:effectLst/>
                        <a:latin typeface="Calibri"/>
                        <a:ea typeface="Calibri"/>
                        <a:cs typeface="Times New Roman"/>
                      </a:endParaRPr>
                    </a:p>
                  </a:txBody>
                  <a:tcPr marL="62728" marR="62728" marT="0" marB="0"/>
                </a:tc>
                <a:tc>
                  <a:txBody>
                    <a:bodyPr/>
                    <a:lstStyle/>
                    <a:p>
                      <a:pPr algn="ctr">
                        <a:lnSpc>
                          <a:spcPct val="115000"/>
                        </a:lnSpc>
                        <a:spcAft>
                          <a:spcPts val="0"/>
                        </a:spcAft>
                      </a:pPr>
                      <a:r>
                        <a:rPr lang="tr-TR" sz="1400">
                          <a:effectLst/>
                        </a:rPr>
                        <a:t> </a:t>
                      </a:r>
                      <a:endParaRPr lang="tr-TR" sz="1050">
                        <a:effectLst/>
                      </a:endParaRPr>
                    </a:p>
                    <a:p>
                      <a:pPr algn="ctr">
                        <a:lnSpc>
                          <a:spcPct val="115000"/>
                        </a:lnSpc>
                        <a:spcAft>
                          <a:spcPts val="0"/>
                        </a:spcAft>
                      </a:pPr>
                      <a:r>
                        <a:rPr lang="tr-TR" sz="1400">
                          <a:effectLst/>
                        </a:rPr>
                        <a:t>DİNLENME</a:t>
                      </a:r>
                      <a:endParaRPr lang="tr-TR" sz="1050">
                        <a:effectLst/>
                        <a:latin typeface="Calibri"/>
                        <a:ea typeface="Calibri"/>
                        <a:cs typeface="Times New Roman"/>
                      </a:endParaRPr>
                    </a:p>
                  </a:txBody>
                  <a:tcPr marL="62728" marR="62728" marT="0" marB="0"/>
                </a:tc>
                <a:extLst>
                  <a:ext uri="{0D108BD9-81ED-4DB2-BD59-A6C34878D82A}">
                    <a16:rowId xmlns:a16="http://schemas.microsoft.com/office/drawing/2014/main" val="10000"/>
                  </a:ext>
                </a:extLst>
              </a:tr>
              <a:tr h="673136">
                <a:tc>
                  <a:txBody>
                    <a:bodyPr/>
                    <a:lstStyle/>
                    <a:p>
                      <a:pPr algn="ctr">
                        <a:lnSpc>
                          <a:spcPct val="115000"/>
                        </a:lnSpc>
                        <a:spcAft>
                          <a:spcPts val="0"/>
                        </a:spcAft>
                      </a:pPr>
                      <a:r>
                        <a:rPr lang="tr-TR" sz="1400" dirty="0">
                          <a:effectLst/>
                        </a:rPr>
                        <a:t>Ağırlık ile Ters mekik</a:t>
                      </a:r>
                      <a:endParaRPr lang="tr-TR" sz="1050" dirty="0">
                        <a:effectLst/>
                        <a:latin typeface="Calibri"/>
                        <a:ea typeface="Calibri"/>
                        <a:cs typeface="Times New Roman"/>
                      </a:endParaRPr>
                    </a:p>
                  </a:txBody>
                  <a:tcPr marL="62728" marR="62728" marT="0" marB="0"/>
                </a:tc>
                <a:tc>
                  <a:txBody>
                    <a:bodyPr/>
                    <a:lstStyle/>
                    <a:p>
                      <a:pPr algn="ctr">
                        <a:lnSpc>
                          <a:spcPct val="115000"/>
                        </a:lnSpc>
                        <a:spcAft>
                          <a:spcPts val="0"/>
                        </a:spcAft>
                      </a:pPr>
                      <a:r>
                        <a:rPr lang="tr-TR" sz="1400" dirty="0">
                          <a:effectLst/>
                        </a:rPr>
                        <a:t>3-5</a:t>
                      </a:r>
                      <a:endParaRPr lang="tr-TR" sz="1050" dirty="0">
                        <a:effectLst/>
                        <a:latin typeface="Calibri"/>
                        <a:ea typeface="Calibri"/>
                        <a:cs typeface="Times New Roman"/>
                      </a:endParaRPr>
                    </a:p>
                  </a:txBody>
                  <a:tcPr marL="62728" marR="62728" marT="0" marB="0"/>
                </a:tc>
                <a:tc>
                  <a:txBody>
                    <a:bodyPr/>
                    <a:lstStyle/>
                    <a:p>
                      <a:pPr algn="ctr">
                        <a:lnSpc>
                          <a:spcPct val="115000"/>
                        </a:lnSpc>
                        <a:spcAft>
                          <a:spcPts val="0"/>
                        </a:spcAft>
                      </a:pPr>
                      <a:r>
                        <a:rPr lang="tr-TR" sz="1400">
                          <a:effectLst/>
                        </a:rPr>
                        <a:t>5-6</a:t>
                      </a:r>
                      <a:endParaRPr lang="tr-TR" sz="1050">
                        <a:effectLst/>
                        <a:latin typeface="Calibri"/>
                        <a:ea typeface="Calibri"/>
                        <a:cs typeface="Times New Roman"/>
                      </a:endParaRPr>
                    </a:p>
                  </a:txBody>
                  <a:tcPr marL="62728" marR="62728" marT="0" marB="0"/>
                </a:tc>
                <a:tc>
                  <a:txBody>
                    <a:bodyPr/>
                    <a:lstStyle/>
                    <a:p>
                      <a:pPr algn="ctr">
                        <a:lnSpc>
                          <a:spcPct val="115000"/>
                        </a:lnSpc>
                        <a:spcAft>
                          <a:spcPts val="0"/>
                        </a:spcAft>
                      </a:pPr>
                      <a:r>
                        <a:rPr lang="tr-TR" sz="1400">
                          <a:effectLst/>
                        </a:rPr>
                        <a:t>%85-90</a:t>
                      </a:r>
                      <a:endParaRPr lang="tr-TR" sz="1050">
                        <a:effectLst/>
                        <a:latin typeface="Calibri"/>
                        <a:ea typeface="Calibri"/>
                        <a:cs typeface="Times New Roman"/>
                      </a:endParaRPr>
                    </a:p>
                  </a:txBody>
                  <a:tcPr marL="62728" marR="62728" marT="0" marB="0"/>
                </a:tc>
                <a:tc>
                  <a:txBody>
                    <a:bodyPr/>
                    <a:lstStyle/>
                    <a:p>
                      <a:pPr algn="ctr">
                        <a:lnSpc>
                          <a:spcPct val="115000"/>
                        </a:lnSpc>
                        <a:spcAft>
                          <a:spcPts val="0"/>
                        </a:spcAft>
                      </a:pPr>
                      <a:r>
                        <a:rPr lang="tr-TR" sz="1400">
                          <a:effectLst/>
                        </a:rPr>
                        <a:t>2-3dk</a:t>
                      </a:r>
                      <a:endParaRPr lang="tr-TR" sz="1050">
                        <a:effectLst/>
                        <a:latin typeface="Calibri"/>
                        <a:ea typeface="Calibri"/>
                        <a:cs typeface="Times New Roman"/>
                      </a:endParaRPr>
                    </a:p>
                  </a:txBody>
                  <a:tcPr marL="62728" marR="62728" marT="0" marB="0"/>
                </a:tc>
                <a:extLst>
                  <a:ext uri="{0D108BD9-81ED-4DB2-BD59-A6C34878D82A}">
                    <a16:rowId xmlns:a16="http://schemas.microsoft.com/office/drawing/2014/main" val="10001"/>
                  </a:ext>
                </a:extLst>
              </a:tr>
              <a:tr h="700833">
                <a:tc>
                  <a:txBody>
                    <a:bodyPr/>
                    <a:lstStyle/>
                    <a:p>
                      <a:pPr algn="ctr">
                        <a:lnSpc>
                          <a:spcPct val="115000"/>
                        </a:lnSpc>
                        <a:spcAft>
                          <a:spcPts val="0"/>
                        </a:spcAft>
                      </a:pPr>
                      <a:r>
                        <a:rPr lang="tr-TR" sz="1400">
                          <a:effectLst/>
                        </a:rPr>
                        <a:t>Bar ile künde çekiş</a:t>
                      </a:r>
                      <a:endParaRPr lang="tr-TR" sz="1050">
                        <a:effectLst/>
                        <a:latin typeface="Calibri"/>
                        <a:ea typeface="Calibri"/>
                        <a:cs typeface="Times New Roman"/>
                      </a:endParaRPr>
                    </a:p>
                  </a:txBody>
                  <a:tcPr marL="62728" marR="62728" marT="0" marB="0"/>
                </a:tc>
                <a:tc>
                  <a:txBody>
                    <a:bodyPr/>
                    <a:lstStyle/>
                    <a:p>
                      <a:pPr algn="ctr">
                        <a:lnSpc>
                          <a:spcPct val="115000"/>
                        </a:lnSpc>
                        <a:spcAft>
                          <a:spcPts val="0"/>
                        </a:spcAft>
                      </a:pPr>
                      <a:r>
                        <a:rPr lang="tr-TR" sz="1400" dirty="0">
                          <a:effectLst/>
                        </a:rPr>
                        <a:t>3-5</a:t>
                      </a:r>
                      <a:endParaRPr lang="tr-TR" sz="1050" dirty="0">
                        <a:effectLst/>
                        <a:latin typeface="Calibri"/>
                        <a:ea typeface="Calibri"/>
                        <a:cs typeface="Times New Roman"/>
                      </a:endParaRPr>
                    </a:p>
                  </a:txBody>
                  <a:tcPr marL="62728" marR="62728" marT="0" marB="0"/>
                </a:tc>
                <a:tc>
                  <a:txBody>
                    <a:bodyPr/>
                    <a:lstStyle/>
                    <a:p>
                      <a:pPr algn="ctr">
                        <a:lnSpc>
                          <a:spcPct val="115000"/>
                        </a:lnSpc>
                        <a:spcAft>
                          <a:spcPts val="0"/>
                        </a:spcAft>
                      </a:pPr>
                      <a:r>
                        <a:rPr lang="tr-TR" sz="1400" dirty="0">
                          <a:effectLst/>
                        </a:rPr>
                        <a:t>5-6</a:t>
                      </a:r>
                      <a:endParaRPr lang="tr-TR" sz="1050" dirty="0">
                        <a:effectLst/>
                        <a:latin typeface="Calibri"/>
                        <a:ea typeface="Calibri"/>
                        <a:cs typeface="Times New Roman"/>
                      </a:endParaRPr>
                    </a:p>
                  </a:txBody>
                  <a:tcPr marL="62728" marR="62728" marT="0" marB="0"/>
                </a:tc>
                <a:tc>
                  <a:txBody>
                    <a:bodyPr/>
                    <a:lstStyle/>
                    <a:p>
                      <a:pPr algn="ctr">
                        <a:lnSpc>
                          <a:spcPct val="115000"/>
                        </a:lnSpc>
                        <a:spcAft>
                          <a:spcPts val="0"/>
                        </a:spcAft>
                      </a:pPr>
                      <a:r>
                        <a:rPr lang="tr-TR" sz="1400">
                          <a:effectLst/>
                        </a:rPr>
                        <a:t>%85-90</a:t>
                      </a:r>
                      <a:endParaRPr lang="tr-TR" sz="1050">
                        <a:effectLst/>
                        <a:latin typeface="Calibri"/>
                        <a:ea typeface="Calibri"/>
                        <a:cs typeface="Times New Roman"/>
                      </a:endParaRPr>
                    </a:p>
                  </a:txBody>
                  <a:tcPr marL="62728" marR="62728" marT="0" marB="0"/>
                </a:tc>
                <a:tc>
                  <a:txBody>
                    <a:bodyPr/>
                    <a:lstStyle/>
                    <a:p>
                      <a:pPr algn="ctr">
                        <a:lnSpc>
                          <a:spcPct val="115000"/>
                        </a:lnSpc>
                        <a:spcAft>
                          <a:spcPts val="0"/>
                        </a:spcAft>
                      </a:pPr>
                      <a:r>
                        <a:rPr lang="tr-TR" sz="1400">
                          <a:effectLst/>
                        </a:rPr>
                        <a:t>2-3dk</a:t>
                      </a:r>
                      <a:endParaRPr lang="tr-TR" sz="1050">
                        <a:effectLst/>
                        <a:latin typeface="Calibri"/>
                        <a:ea typeface="Calibri"/>
                        <a:cs typeface="Times New Roman"/>
                      </a:endParaRPr>
                    </a:p>
                  </a:txBody>
                  <a:tcPr marL="62728" marR="62728" marT="0" marB="0"/>
                </a:tc>
                <a:extLst>
                  <a:ext uri="{0D108BD9-81ED-4DB2-BD59-A6C34878D82A}">
                    <a16:rowId xmlns:a16="http://schemas.microsoft.com/office/drawing/2014/main" val="10002"/>
                  </a:ext>
                </a:extLst>
              </a:tr>
              <a:tr h="700833">
                <a:tc>
                  <a:txBody>
                    <a:bodyPr/>
                    <a:lstStyle/>
                    <a:p>
                      <a:pPr algn="ctr">
                        <a:lnSpc>
                          <a:spcPct val="115000"/>
                        </a:lnSpc>
                        <a:spcAft>
                          <a:spcPts val="0"/>
                        </a:spcAft>
                      </a:pPr>
                      <a:r>
                        <a:rPr lang="tr-TR" sz="1400">
                          <a:effectLst/>
                        </a:rPr>
                        <a:t>Ağırlık ile halat tırmanış</a:t>
                      </a:r>
                      <a:endParaRPr lang="tr-TR" sz="1050">
                        <a:effectLst/>
                        <a:latin typeface="Calibri"/>
                        <a:ea typeface="Calibri"/>
                        <a:cs typeface="Times New Roman"/>
                      </a:endParaRPr>
                    </a:p>
                  </a:txBody>
                  <a:tcPr marL="62728" marR="62728" marT="0" marB="0"/>
                </a:tc>
                <a:tc>
                  <a:txBody>
                    <a:bodyPr/>
                    <a:lstStyle/>
                    <a:p>
                      <a:pPr algn="ctr">
                        <a:lnSpc>
                          <a:spcPct val="115000"/>
                        </a:lnSpc>
                        <a:spcAft>
                          <a:spcPts val="0"/>
                        </a:spcAft>
                      </a:pPr>
                      <a:r>
                        <a:rPr lang="tr-TR" sz="1400">
                          <a:effectLst/>
                        </a:rPr>
                        <a:t>3-5</a:t>
                      </a:r>
                      <a:endParaRPr lang="tr-TR" sz="1050">
                        <a:effectLst/>
                        <a:latin typeface="Calibri"/>
                        <a:ea typeface="Calibri"/>
                        <a:cs typeface="Times New Roman"/>
                      </a:endParaRPr>
                    </a:p>
                  </a:txBody>
                  <a:tcPr marL="62728" marR="62728" marT="0" marB="0"/>
                </a:tc>
                <a:tc>
                  <a:txBody>
                    <a:bodyPr/>
                    <a:lstStyle/>
                    <a:p>
                      <a:pPr algn="ctr">
                        <a:lnSpc>
                          <a:spcPct val="115000"/>
                        </a:lnSpc>
                        <a:spcAft>
                          <a:spcPts val="0"/>
                        </a:spcAft>
                      </a:pPr>
                      <a:r>
                        <a:rPr lang="tr-TR" sz="1400" dirty="0">
                          <a:effectLst/>
                        </a:rPr>
                        <a:t>5-6</a:t>
                      </a:r>
                      <a:endParaRPr lang="tr-TR" sz="1050" dirty="0">
                        <a:effectLst/>
                        <a:latin typeface="Calibri"/>
                        <a:ea typeface="Calibri"/>
                        <a:cs typeface="Times New Roman"/>
                      </a:endParaRPr>
                    </a:p>
                  </a:txBody>
                  <a:tcPr marL="62728" marR="62728" marT="0" marB="0"/>
                </a:tc>
                <a:tc>
                  <a:txBody>
                    <a:bodyPr/>
                    <a:lstStyle/>
                    <a:p>
                      <a:pPr algn="ctr">
                        <a:lnSpc>
                          <a:spcPct val="115000"/>
                        </a:lnSpc>
                        <a:spcAft>
                          <a:spcPts val="0"/>
                        </a:spcAft>
                      </a:pPr>
                      <a:r>
                        <a:rPr lang="tr-TR" sz="1400" dirty="0">
                          <a:effectLst/>
                        </a:rPr>
                        <a:t>%85-90</a:t>
                      </a:r>
                      <a:endParaRPr lang="tr-TR" sz="1050" dirty="0">
                        <a:effectLst/>
                        <a:latin typeface="Calibri"/>
                        <a:ea typeface="Calibri"/>
                        <a:cs typeface="Times New Roman"/>
                      </a:endParaRPr>
                    </a:p>
                  </a:txBody>
                  <a:tcPr marL="62728" marR="62728" marT="0" marB="0"/>
                </a:tc>
                <a:tc>
                  <a:txBody>
                    <a:bodyPr/>
                    <a:lstStyle/>
                    <a:p>
                      <a:pPr algn="ctr">
                        <a:lnSpc>
                          <a:spcPct val="115000"/>
                        </a:lnSpc>
                        <a:spcAft>
                          <a:spcPts val="0"/>
                        </a:spcAft>
                      </a:pPr>
                      <a:r>
                        <a:rPr lang="tr-TR" sz="1400">
                          <a:effectLst/>
                        </a:rPr>
                        <a:t>2-3dk</a:t>
                      </a:r>
                      <a:endParaRPr lang="tr-TR" sz="1050">
                        <a:effectLst/>
                        <a:latin typeface="Calibri"/>
                        <a:ea typeface="Calibri"/>
                        <a:cs typeface="Times New Roman"/>
                      </a:endParaRPr>
                    </a:p>
                  </a:txBody>
                  <a:tcPr marL="62728" marR="62728" marT="0" marB="0"/>
                </a:tc>
                <a:extLst>
                  <a:ext uri="{0D108BD9-81ED-4DB2-BD59-A6C34878D82A}">
                    <a16:rowId xmlns:a16="http://schemas.microsoft.com/office/drawing/2014/main" val="10003"/>
                  </a:ext>
                </a:extLst>
              </a:tr>
              <a:tr h="673136">
                <a:tc>
                  <a:txBody>
                    <a:bodyPr/>
                    <a:lstStyle/>
                    <a:p>
                      <a:pPr algn="ctr">
                        <a:lnSpc>
                          <a:spcPct val="115000"/>
                        </a:lnSpc>
                        <a:spcAft>
                          <a:spcPts val="0"/>
                        </a:spcAft>
                      </a:pPr>
                      <a:r>
                        <a:rPr lang="tr-TR" sz="1400">
                          <a:effectLst/>
                        </a:rPr>
                        <a:t>Koparma</a:t>
                      </a:r>
                      <a:endParaRPr lang="tr-TR" sz="1050">
                        <a:effectLst/>
                        <a:latin typeface="Calibri"/>
                        <a:ea typeface="Calibri"/>
                        <a:cs typeface="Times New Roman"/>
                      </a:endParaRPr>
                    </a:p>
                  </a:txBody>
                  <a:tcPr marL="62728" marR="62728" marT="0" marB="0"/>
                </a:tc>
                <a:tc>
                  <a:txBody>
                    <a:bodyPr/>
                    <a:lstStyle/>
                    <a:p>
                      <a:pPr algn="ctr">
                        <a:lnSpc>
                          <a:spcPct val="115000"/>
                        </a:lnSpc>
                        <a:spcAft>
                          <a:spcPts val="0"/>
                        </a:spcAft>
                      </a:pPr>
                      <a:r>
                        <a:rPr lang="tr-TR" sz="1400">
                          <a:effectLst/>
                        </a:rPr>
                        <a:t>3-5</a:t>
                      </a:r>
                      <a:endParaRPr lang="tr-TR" sz="1050">
                        <a:effectLst/>
                        <a:latin typeface="Calibri"/>
                        <a:ea typeface="Calibri"/>
                        <a:cs typeface="Times New Roman"/>
                      </a:endParaRPr>
                    </a:p>
                  </a:txBody>
                  <a:tcPr marL="62728" marR="62728" marT="0" marB="0"/>
                </a:tc>
                <a:tc>
                  <a:txBody>
                    <a:bodyPr/>
                    <a:lstStyle/>
                    <a:p>
                      <a:pPr algn="ctr">
                        <a:lnSpc>
                          <a:spcPct val="115000"/>
                        </a:lnSpc>
                        <a:spcAft>
                          <a:spcPts val="0"/>
                        </a:spcAft>
                      </a:pPr>
                      <a:r>
                        <a:rPr lang="tr-TR" sz="1400">
                          <a:effectLst/>
                        </a:rPr>
                        <a:t>5-6</a:t>
                      </a:r>
                      <a:endParaRPr lang="tr-TR" sz="1050">
                        <a:effectLst/>
                        <a:latin typeface="Calibri"/>
                        <a:ea typeface="Calibri"/>
                        <a:cs typeface="Times New Roman"/>
                      </a:endParaRPr>
                    </a:p>
                  </a:txBody>
                  <a:tcPr marL="62728" marR="62728" marT="0" marB="0"/>
                </a:tc>
                <a:tc>
                  <a:txBody>
                    <a:bodyPr/>
                    <a:lstStyle/>
                    <a:p>
                      <a:pPr algn="ctr">
                        <a:lnSpc>
                          <a:spcPct val="115000"/>
                        </a:lnSpc>
                        <a:spcAft>
                          <a:spcPts val="0"/>
                        </a:spcAft>
                      </a:pPr>
                      <a:r>
                        <a:rPr lang="tr-TR" sz="1400">
                          <a:effectLst/>
                        </a:rPr>
                        <a:t>%85-90</a:t>
                      </a:r>
                      <a:endParaRPr lang="tr-TR" sz="1050">
                        <a:effectLst/>
                        <a:latin typeface="Calibri"/>
                        <a:ea typeface="Calibri"/>
                        <a:cs typeface="Times New Roman"/>
                      </a:endParaRPr>
                    </a:p>
                  </a:txBody>
                  <a:tcPr marL="62728" marR="62728" marT="0" marB="0"/>
                </a:tc>
                <a:tc>
                  <a:txBody>
                    <a:bodyPr/>
                    <a:lstStyle/>
                    <a:p>
                      <a:pPr algn="ctr">
                        <a:lnSpc>
                          <a:spcPct val="115000"/>
                        </a:lnSpc>
                        <a:spcAft>
                          <a:spcPts val="0"/>
                        </a:spcAft>
                      </a:pPr>
                      <a:r>
                        <a:rPr lang="tr-TR" sz="1400" dirty="0">
                          <a:effectLst/>
                        </a:rPr>
                        <a:t>2-3dk</a:t>
                      </a:r>
                      <a:endParaRPr lang="tr-TR" sz="1050" dirty="0">
                        <a:effectLst/>
                        <a:latin typeface="Calibri"/>
                        <a:ea typeface="Calibri"/>
                        <a:cs typeface="Times New Roman"/>
                      </a:endParaRPr>
                    </a:p>
                  </a:txBody>
                  <a:tcPr marL="62728" marR="62728" marT="0" marB="0"/>
                </a:tc>
                <a:extLst>
                  <a:ext uri="{0D108BD9-81ED-4DB2-BD59-A6C34878D82A}">
                    <a16:rowId xmlns:a16="http://schemas.microsoft.com/office/drawing/2014/main" val="10004"/>
                  </a:ext>
                </a:extLst>
              </a:tr>
              <a:tr h="727693">
                <a:tc>
                  <a:txBody>
                    <a:bodyPr/>
                    <a:lstStyle/>
                    <a:p>
                      <a:pPr algn="ctr">
                        <a:lnSpc>
                          <a:spcPct val="115000"/>
                        </a:lnSpc>
                        <a:spcAft>
                          <a:spcPts val="0"/>
                        </a:spcAft>
                      </a:pPr>
                      <a:r>
                        <a:rPr lang="tr-TR" sz="1400">
                          <a:effectLst/>
                        </a:rPr>
                        <a:t>Ağırlık ile sıçrama</a:t>
                      </a:r>
                      <a:endParaRPr lang="tr-TR" sz="1050">
                        <a:effectLst/>
                        <a:latin typeface="Calibri"/>
                        <a:ea typeface="Calibri"/>
                        <a:cs typeface="Times New Roman"/>
                      </a:endParaRPr>
                    </a:p>
                  </a:txBody>
                  <a:tcPr marL="62728" marR="62728" marT="0" marB="0"/>
                </a:tc>
                <a:tc>
                  <a:txBody>
                    <a:bodyPr/>
                    <a:lstStyle/>
                    <a:p>
                      <a:pPr algn="ctr">
                        <a:lnSpc>
                          <a:spcPct val="115000"/>
                        </a:lnSpc>
                        <a:spcAft>
                          <a:spcPts val="0"/>
                        </a:spcAft>
                      </a:pPr>
                      <a:r>
                        <a:rPr lang="tr-TR" sz="1400">
                          <a:effectLst/>
                        </a:rPr>
                        <a:t>3-5</a:t>
                      </a:r>
                      <a:endParaRPr lang="tr-TR" sz="1050">
                        <a:effectLst/>
                        <a:latin typeface="Calibri"/>
                        <a:ea typeface="Calibri"/>
                        <a:cs typeface="Times New Roman"/>
                      </a:endParaRPr>
                    </a:p>
                  </a:txBody>
                  <a:tcPr marL="62728" marR="62728" marT="0" marB="0"/>
                </a:tc>
                <a:tc>
                  <a:txBody>
                    <a:bodyPr/>
                    <a:lstStyle/>
                    <a:p>
                      <a:pPr algn="ctr">
                        <a:lnSpc>
                          <a:spcPct val="115000"/>
                        </a:lnSpc>
                        <a:spcAft>
                          <a:spcPts val="0"/>
                        </a:spcAft>
                      </a:pPr>
                      <a:r>
                        <a:rPr lang="tr-TR" sz="1400">
                          <a:effectLst/>
                        </a:rPr>
                        <a:t>5-6</a:t>
                      </a:r>
                      <a:endParaRPr lang="tr-TR" sz="1050">
                        <a:effectLst/>
                        <a:latin typeface="Calibri"/>
                        <a:ea typeface="Calibri"/>
                        <a:cs typeface="Times New Roman"/>
                      </a:endParaRPr>
                    </a:p>
                  </a:txBody>
                  <a:tcPr marL="62728" marR="62728" marT="0" marB="0"/>
                </a:tc>
                <a:tc>
                  <a:txBody>
                    <a:bodyPr/>
                    <a:lstStyle/>
                    <a:p>
                      <a:pPr algn="ctr">
                        <a:lnSpc>
                          <a:spcPct val="115000"/>
                        </a:lnSpc>
                        <a:spcAft>
                          <a:spcPts val="0"/>
                        </a:spcAft>
                      </a:pPr>
                      <a:r>
                        <a:rPr lang="tr-TR" sz="1400">
                          <a:effectLst/>
                        </a:rPr>
                        <a:t>%85-90</a:t>
                      </a:r>
                      <a:endParaRPr lang="tr-TR" sz="1050">
                        <a:effectLst/>
                        <a:latin typeface="Calibri"/>
                        <a:ea typeface="Calibri"/>
                        <a:cs typeface="Times New Roman"/>
                      </a:endParaRPr>
                    </a:p>
                  </a:txBody>
                  <a:tcPr marL="62728" marR="62728" marT="0" marB="0"/>
                </a:tc>
                <a:tc>
                  <a:txBody>
                    <a:bodyPr/>
                    <a:lstStyle/>
                    <a:p>
                      <a:pPr algn="ctr">
                        <a:lnSpc>
                          <a:spcPct val="115000"/>
                        </a:lnSpc>
                        <a:spcAft>
                          <a:spcPts val="0"/>
                        </a:spcAft>
                      </a:pPr>
                      <a:r>
                        <a:rPr lang="tr-TR" sz="1400" dirty="0">
                          <a:effectLst/>
                        </a:rPr>
                        <a:t>2-3dk</a:t>
                      </a:r>
                      <a:endParaRPr lang="tr-TR" sz="1050" dirty="0">
                        <a:effectLst/>
                        <a:latin typeface="Calibri"/>
                        <a:ea typeface="Calibri"/>
                        <a:cs typeface="Times New Roman"/>
                      </a:endParaRPr>
                    </a:p>
                  </a:txBody>
                  <a:tcPr marL="62728" marR="62728" marT="0" marB="0"/>
                </a:tc>
                <a:extLst>
                  <a:ext uri="{0D108BD9-81ED-4DB2-BD59-A6C34878D82A}">
                    <a16:rowId xmlns:a16="http://schemas.microsoft.com/office/drawing/2014/main" val="10005"/>
                  </a:ext>
                </a:extLst>
              </a:tr>
            </a:tbl>
          </a:graphicData>
        </a:graphic>
      </p:graphicFrame>
      <p:sp>
        <p:nvSpPr>
          <p:cNvPr id="6" name="Rectangle 3"/>
          <p:cNvSpPr>
            <a:spLocks noChangeArrowheads="1"/>
          </p:cNvSpPr>
          <p:nvPr/>
        </p:nvSpPr>
        <p:spPr bwMode="auto">
          <a:xfrm>
            <a:off x="1981201" y="24616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tr-TR" altLang="tr-TR">
              <a:latin typeface="Arial" pitchFamily="34" charset="0"/>
              <a:cs typeface="Arial" pitchFamily="34" charset="0"/>
            </a:endParaRPr>
          </a:p>
        </p:txBody>
      </p:sp>
    </p:spTree>
    <p:extLst>
      <p:ext uri="{BB962C8B-B14F-4D97-AF65-F5344CB8AC3E}">
        <p14:creationId xmlns:p14="http://schemas.microsoft.com/office/powerpoint/2010/main" val="408543812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marL="457200">
              <a:lnSpc>
                <a:spcPct val="115000"/>
              </a:lnSpc>
              <a:spcAft>
                <a:spcPts val="1000"/>
              </a:spcAft>
            </a:pPr>
            <a:r>
              <a:rPr lang="tr-TR" b="1" dirty="0">
                <a:solidFill>
                  <a:srgbClr val="FF0000"/>
                </a:solidFill>
                <a:ea typeface="Calibri"/>
                <a:cs typeface="Times New Roman"/>
              </a:rPr>
              <a:t>3A-PROGRAMI</a:t>
            </a:r>
            <a:r>
              <a:rPr lang="tr-TR" sz="3200" dirty="0">
                <a:ea typeface="Calibri"/>
                <a:cs typeface="Times New Roman"/>
              </a:rPr>
              <a:t/>
            </a:r>
            <a:br>
              <a:rPr lang="tr-TR" sz="3200" dirty="0">
                <a:ea typeface="Calibri"/>
                <a:cs typeface="Times New Roman"/>
              </a:rPr>
            </a:br>
            <a:endParaRPr lang="tr-TR" dirty="0"/>
          </a:p>
        </p:txBody>
      </p:sp>
      <p:graphicFrame>
        <p:nvGraphicFramePr>
          <p:cNvPr id="4" name="İçerik Yer Tutucusu 3"/>
          <p:cNvGraphicFramePr>
            <a:graphicFrameLocks noGrp="1"/>
          </p:cNvGraphicFramePr>
          <p:nvPr>
            <p:ph idx="1"/>
            <p:extLst/>
          </p:nvPr>
        </p:nvGraphicFramePr>
        <p:xfrm>
          <a:off x="1847529" y="1484781"/>
          <a:ext cx="8568951" cy="4921387"/>
        </p:xfrm>
        <a:graphic>
          <a:graphicData uri="http://schemas.openxmlformats.org/drawingml/2006/table">
            <a:tbl>
              <a:tblPr firstRow="1" firstCol="1" bandRow="1">
                <a:tableStyleId>{5C22544A-7EE6-4342-B048-85BDC9FD1C3A}</a:tableStyleId>
              </a:tblPr>
              <a:tblGrid>
                <a:gridCol w="1713906">
                  <a:extLst>
                    <a:ext uri="{9D8B030D-6E8A-4147-A177-3AD203B41FA5}">
                      <a16:colId xmlns:a16="http://schemas.microsoft.com/office/drawing/2014/main" val="20000"/>
                    </a:ext>
                  </a:extLst>
                </a:gridCol>
                <a:gridCol w="1713327">
                  <a:extLst>
                    <a:ext uri="{9D8B030D-6E8A-4147-A177-3AD203B41FA5}">
                      <a16:colId xmlns:a16="http://schemas.microsoft.com/office/drawing/2014/main" val="20001"/>
                    </a:ext>
                  </a:extLst>
                </a:gridCol>
                <a:gridCol w="1713906">
                  <a:extLst>
                    <a:ext uri="{9D8B030D-6E8A-4147-A177-3AD203B41FA5}">
                      <a16:colId xmlns:a16="http://schemas.microsoft.com/office/drawing/2014/main" val="20002"/>
                    </a:ext>
                  </a:extLst>
                </a:gridCol>
                <a:gridCol w="1713906">
                  <a:extLst>
                    <a:ext uri="{9D8B030D-6E8A-4147-A177-3AD203B41FA5}">
                      <a16:colId xmlns:a16="http://schemas.microsoft.com/office/drawing/2014/main" val="20003"/>
                    </a:ext>
                  </a:extLst>
                </a:gridCol>
                <a:gridCol w="1713906">
                  <a:extLst>
                    <a:ext uri="{9D8B030D-6E8A-4147-A177-3AD203B41FA5}">
                      <a16:colId xmlns:a16="http://schemas.microsoft.com/office/drawing/2014/main" val="20004"/>
                    </a:ext>
                  </a:extLst>
                </a:gridCol>
              </a:tblGrid>
              <a:tr h="696675">
                <a:tc>
                  <a:txBody>
                    <a:bodyPr/>
                    <a:lstStyle/>
                    <a:p>
                      <a:pPr algn="ctr">
                        <a:lnSpc>
                          <a:spcPct val="115000"/>
                        </a:lnSpc>
                        <a:spcAft>
                          <a:spcPts val="0"/>
                        </a:spcAft>
                      </a:pPr>
                      <a:r>
                        <a:rPr lang="tr-TR" sz="1600" dirty="0">
                          <a:effectLst/>
                        </a:rPr>
                        <a:t> </a:t>
                      </a:r>
                      <a:endParaRPr lang="tr-TR" sz="1100" dirty="0">
                        <a:effectLst/>
                      </a:endParaRPr>
                    </a:p>
                    <a:p>
                      <a:pPr algn="ctr">
                        <a:lnSpc>
                          <a:spcPct val="115000"/>
                        </a:lnSpc>
                        <a:spcAft>
                          <a:spcPts val="0"/>
                        </a:spcAft>
                      </a:pPr>
                      <a:r>
                        <a:rPr lang="tr-TR" sz="1600" dirty="0">
                          <a:effectLst/>
                        </a:rPr>
                        <a:t>HAREKET</a:t>
                      </a:r>
                      <a:endParaRPr lang="tr-TR" sz="1100" dirty="0">
                        <a:effectLst/>
                        <a:latin typeface="Calibri"/>
                        <a:ea typeface="Calibri"/>
                        <a:cs typeface="Times New Roman"/>
                      </a:endParaRPr>
                    </a:p>
                  </a:txBody>
                  <a:tcPr marL="60099" marR="60099" marT="0" marB="0"/>
                </a:tc>
                <a:tc>
                  <a:txBody>
                    <a:bodyPr/>
                    <a:lstStyle/>
                    <a:p>
                      <a:pPr algn="ctr">
                        <a:lnSpc>
                          <a:spcPct val="115000"/>
                        </a:lnSpc>
                        <a:spcAft>
                          <a:spcPts val="0"/>
                        </a:spcAft>
                      </a:pPr>
                      <a:r>
                        <a:rPr lang="tr-TR" sz="1600">
                          <a:effectLst/>
                        </a:rPr>
                        <a:t> </a:t>
                      </a:r>
                      <a:endParaRPr lang="tr-TR" sz="1100">
                        <a:effectLst/>
                      </a:endParaRPr>
                    </a:p>
                    <a:p>
                      <a:pPr algn="ctr">
                        <a:lnSpc>
                          <a:spcPct val="115000"/>
                        </a:lnSpc>
                        <a:spcAft>
                          <a:spcPts val="0"/>
                        </a:spcAft>
                      </a:pPr>
                      <a:r>
                        <a:rPr lang="tr-TR" sz="1600">
                          <a:effectLst/>
                        </a:rPr>
                        <a:t>TEKRAR SAYISI</a:t>
                      </a:r>
                      <a:endParaRPr lang="tr-TR" sz="1100">
                        <a:effectLst/>
                        <a:latin typeface="Calibri"/>
                        <a:ea typeface="Calibri"/>
                        <a:cs typeface="Times New Roman"/>
                      </a:endParaRPr>
                    </a:p>
                  </a:txBody>
                  <a:tcPr marL="60099" marR="60099" marT="0" marB="0"/>
                </a:tc>
                <a:tc>
                  <a:txBody>
                    <a:bodyPr/>
                    <a:lstStyle/>
                    <a:p>
                      <a:pPr algn="ctr">
                        <a:lnSpc>
                          <a:spcPct val="115000"/>
                        </a:lnSpc>
                        <a:spcAft>
                          <a:spcPts val="0"/>
                        </a:spcAft>
                      </a:pPr>
                      <a:r>
                        <a:rPr lang="tr-TR" sz="1600">
                          <a:effectLst/>
                        </a:rPr>
                        <a:t> </a:t>
                      </a:r>
                      <a:endParaRPr lang="tr-TR" sz="1100">
                        <a:effectLst/>
                      </a:endParaRPr>
                    </a:p>
                    <a:p>
                      <a:pPr algn="ctr">
                        <a:lnSpc>
                          <a:spcPct val="115000"/>
                        </a:lnSpc>
                        <a:spcAft>
                          <a:spcPts val="0"/>
                        </a:spcAft>
                      </a:pPr>
                      <a:r>
                        <a:rPr lang="tr-TR" sz="1600">
                          <a:effectLst/>
                        </a:rPr>
                        <a:t>SERİ SAYISI</a:t>
                      </a:r>
                      <a:endParaRPr lang="tr-TR" sz="1100">
                        <a:effectLst/>
                        <a:latin typeface="Calibri"/>
                        <a:ea typeface="Calibri"/>
                        <a:cs typeface="Times New Roman"/>
                      </a:endParaRPr>
                    </a:p>
                  </a:txBody>
                  <a:tcPr marL="60099" marR="60099" marT="0" marB="0"/>
                </a:tc>
                <a:tc>
                  <a:txBody>
                    <a:bodyPr/>
                    <a:lstStyle/>
                    <a:p>
                      <a:pPr algn="ctr">
                        <a:lnSpc>
                          <a:spcPct val="115000"/>
                        </a:lnSpc>
                        <a:spcAft>
                          <a:spcPts val="0"/>
                        </a:spcAft>
                      </a:pPr>
                      <a:r>
                        <a:rPr lang="tr-TR" sz="1600">
                          <a:effectLst/>
                        </a:rPr>
                        <a:t> </a:t>
                      </a:r>
                      <a:endParaRPr lang="tr-TR" sz="1100">
                        <a:effectLst/>
                      </a:endParaRPr>
                    </a:p>
                    <a:p>
                      <a:pPr algn="ctr">
                        <a:lnSpc>
                          <a:spcPct val="115000"/>
                        </a:lnSpc>
                        <a:spcAft>
                          <a:spcPts val="0"/>
                        </a:spcAft>
                      </a:pPr>
                      <a:r>
                        <a:rPr lang="tr-TR" sz="1600">
                          <a:effectLst/>
                        </a:rPr>
                        <a:t>YÜKLENME</a:t>
                      </a:r>
                      <a:endParaRPr lang="tr-TR" sz="1100">
                        <a:effectLst/>
                        <a:latin typeface="Calibri"/>
                        <a:ea typeface="Calibri"/>
                        <a:cs typeface="Times New Roman"/>
                      </a:endParaRPr>
                    </a:p>
                  </a:txBody>
                  <a:tcPr marL="60099" marR="60099" marT="0" marB="0"/>
                </a:tc>
                <a:tc>
                  <a:txBody>
                    <a:bodyPr/>
                    <a:lstStyle/>
                    <a:p>
                      <a:pPr algn="ctr">
                        <a:lnSpc>
                          <a:spcPct val="115000"/>
                        </a:lnSpc>
                        <a:spcAft>
                          <a:spcPts val="0"/>
                        </a:spcAft>
                      </a:pPr>
                      <a:r>
                        <a:rPr lang="tr-TR" sz="1600">
                          <a:effectLst/>
                        </a:rPr>
                        <a:t> </a:t>
                      </a:r>
                      <a:endParaRPr lang="tr-TR" sz="1100">
                        <a:effectLst/>
                      </a:endParaRPr>
                    </a:p>
                    <a:p>
                      <a:pPr algn="ctr">
                        <a:lnSpc>
                          <a:spcPct val="115000"/>
                        </a:lnSpc>
                        <a:spcAft>
                          <a:spcPts val="0"/>
                        </a:spcAft>
                      </a:pPr>
                      <a:r>
                        <a:rPr lang="tr-TR" sz="1600">
                          <a:effectLst/>
                        </a:rPr>
                        <a:t>DİNLENME</a:t>
                      </a:r>
                      <a:endParaRPr lang="tr-TR" sz="1100">
                        <a:effectLst/>
                        <a:latin typeface="Calibri"/>
                        <a:ea typeface="Calibri"/>
                        <a:cs typeface="Times New Roman"/>
                      </a:endParaRPr>
                    </a:p>
                  </a:txBody>
                  <a:tcPr marL="60099" marR="60099" marT="0" marB="0"/>
                </a:tc>
                <a:extLst>
                  <a:ext uri="{0D108BD9-81ED-4DB2-BD59-A6C34878D82A}">
                    <a16:rowId xmlns:a16="http://schemas.microsoft.com/office/drawing/2014/main" val="10000"/>
                  </a:ext>
                </a:extLst>
              </a:tr>
              <a:tr h="749785">
                <a:tc>
                  <a:txBody>
                    <a:bodyPr/>
                    <a:lstStyle/>
                    <a:p>
                      <a:pPr marL="457200" algn="l">
                        <a:lnSpc>
                          <a:spcPct val="115000"/>
                        </a:lnSpc>
                        <a:spcAft>
                          <a:spcPts val="0"/>
                        </a:spcAft>
                      </a:pPr>
                      <a:r>
                        <a:rPr lang="tr-TR" sz="1600" dirty="0" err="1">
                          <a:effectLst/>
                        </a:rPr>
                        <a:t>Bench</a:t>
                      </a:r>
                      <a:r>
                        <a:rPr lang="tr-TR" sz="1600" dirty="0">
                          <a:effectLst/>
                        </a:rPr>
                        <a:t> </a:t>
                      </a:r>
                      <a:r>
                        <a:rPr lang="tr-TR" sz="1600" dirty="0" err="1">
                          <a:effectLst/>
                        </a:rPr>
                        <a:t>Press</a:t>
                      </a:r>
                      <a:endParaRPr lang="tr-TR" sz="1100" dirty="0">
                        <a:effectLst/>
                        <a:latin typeface="Calibri"/>
                        <a:ea typeface="Calibri"/>
                        <a:cs typeface="Times New Roman"/>
                      </a:endParaRPr>
                    </a:p>
                  </a:txBody>
                  <a:tcPr marL="60099" marR="60099" marT="0" marB="0"/>
                </a:tc>
                <a:tc>
                  <a:txBody>
                    <a:bodyPr/>
                    <a:lstStyle/>
                    <a:p>
                      <a:pPr algn="ctr">
                        <a:lnSpc>
                          <a:spcPct val="115000"/>
                        </a:lnSpc>
                        <a:spcAft>
                          <a:spcPts val="0"/>
                        </a:spcAft>
                      </a:pPr>
                      <a:r>
                        <a:rPr lang="tr-TR" sz="1600" dirty="0">
                          <a:effectLst/>
                        </a:rPr>
                        <a:t>3-5</a:t>
                      </a:r>
                      <a:endParaRPr lang="tr-TR" sz="1100" dirty="0">
                        <a:effectLst/>
                        <a:latin typeface="Calibri"/>
                        <a:ea typeface="Calibri"/>
                        <a:cs typeface="Times New Roman"/>
                      </a:endParaRPr>
                    </a:p>
                  </a:txBody>
                  <a:tcPr marL="60099" marR="60099" marT="0" marB="0"/>
                </a:tc>
                <a:tc>
                  <a:txBody>
                    <a:bodyPr/>
                    <a:lstStyle/>
                    <a:p>
                      <a:pPr algn="ctr">
                        <a:lnSpc>
                          <a:spcPct val="115000"/>
                        </a:lnSpc>
                        <a:spcAft>
                          <a:spcPts val="0"/>
                        </a:spcAft>
                      </a:pPr>
                      <a:r>
                        <a:rPr lang="tr-TR" sz="1600">
                          <a:effectLst/>
                        </a:rPr>
                        <a:t>5-6</a:t>
                      </a:r>
                      <a:endParaRPr lang="tr-TR" sz="1100">
                        <a:effectLst/>
                        <a:latin typeface="Calibri"/>
                        <a:ea typeface="Calibri"/>
                        <a:cs typeface="Times New Roman"/>
                      </a:endParaRPr>
                    </a:p>
                  </a:txBody>
                  <a:tcPr marL="60099" marR="60099" marT="0" marB="0"/>
                </a:tc>
                <a:tc>
                  <a:txBody>
                    <a:bodyPr/>
                    <a:lstStyle/>
                    <a:p>
                      <a:pPr algn="ctr">
                        <a:lnSpc>
                          <a:spcPct val="115000"/>
                        </a:lnSpc>
                        <a:spcAft>
                          <a:spcPts val="0"/>
                        </a:spcAft>
                      </a:pPr>
                      <a:r>
                        <a:rPr lang="tr-TR" sz="1600">
                          <a:effectLst/>
                        </a:rPr>
                        <a:t>%85-90</a:t>
                      </a:r>
                      <a:endParaRPr lang="tr-TR" sz="1100">
                        <a:effectLst/>
                        <a:latin typeface="Calibri"/>
                        <a:ea typeface="Calibri"/>
                        <a:cs typeface="Times New Roman"/>
                      </a:endParaRPr>
                    </a:p>
                  </a:txBody>
                  <a:tcPr marL="60099" marR="60099" marT="0" marB="0"/>
                </a:tc>
                <a:tc>
                  <a:txBody>
                    <a:bodyPr/>
                    <a:lstStyle/>
                    <a:p>
                      <a:pPr algn="ctr">
                        <a:lnSpc>
                          <a:spcPct val="115000"/>
                        </a:lnSpc>
                        <a:spcAft>
                          <a:spcPts val="0"/>
                        </a:spcAft>
                      </a:pPr>
                      <a:r>
                        <a:rPr lang="tr-TR" sz="1600">
                          <a:effectLst/>
                        </a:rPr>
                        <a:t>2-3dk</a:t>
                      </a:r>
                      <a:endParaRPr lang="tr-TR" sz="1100">
                        <a:effectLst/>
                        <a:latin typeface="Calibri"/>
                        <a:ea typeface="Calibri"/>
                        <a:cs typeface="Times New Roman"/>
                      </a:endParaRPr>
                    </a:p>
                  </a:txBody>
                  <a:tcPr marL="60099" marR="60099" marT="0" marB="0"/>
                </a:tc>
                <a:extLst>
                  <a:ext uri="{0D108BD9-81ED-4DB2-BD59-A6C34878D82A}">
                    <a16:rowId xmlns:a16="http://schemas.microsoft.com/office/drawing/2014/main" val="10001"/>
                  </a:ext>
                </a:extLst>
              </a:tr>
              <a:tr h="749785">
                <a:tc>
                  <a:txBody>
                    <a:bodyPr/>
                    <a:lstStyle/>
                    <a:p>
                      <a:pPr marL="457200" algn="l">
                        <a:lnSpc>
                          <a:spcPct val="115000"/>
                        </a:lnSpc>
                        <a:spcAft>
                          <a:spcPts val="0"/>
                        </a:spcAft>
                      </a:pPr>
                      <a:r>
                        <a:rPr lang="tr-TR" sz="1800" dirty="0">
                          <a:effectLst/>
                        </a:rPr>
                        <a:t>Bar ile Omuz </a:t>
                      </a:r>
                      <a:r>
                        <a:rPr lang="tr-TR" sz="1800" dirty="0" err="1">
                          <a:effectLst/>
                        </a:rPr>
                        <a:t>press</a:t>
                      </a:r>
                      <a:endParaRPr lang="tr-TR" sz="1100" dirty="0">
                        <a:effectLst/>
                        <a:latin typeface="Calibri"/>
                        <a:ea typeface="Calibri"/>
                        <a:cs typeface="Times New Roman"/>
                      </a:endParaRPr>
                    </a:p>
                  </a:txBody>
                  <a:tcPr marL="60099" marR="60099" marT="0" marB="0"/>
                </a:tc>
                <a:tc>
                  <a:txBody>
                    <a:bodyPr/>
                    <a:lstStyle/>
                    <a:p>
                      <a:pPr algn="ctr">
                        <a:lnSpc>
                          <a:spcPct val="115000"/>
                        </a:lnSpc>
                        <a:spcAft>
                          <a:spcPts val="0"/>
                        </a:spcAft>
                      </a:pPr>
                      <a:r>
                        <a:rPr lang="tr-TR" sz="1600" dirty="0">
                          <a:effectLst/>
                        </a:rPr>
                        <a:t>3-5</a:t>
                      </a:r>
                      <a:endParaRPr lang="tr-TR" sz="1100" dirty="0">
                        <a:effectLst/>
                        <a:latin typeface="Calibri"/>
                        <a:ea typeface="Calibri"/>
                        <a:cs typeface="Times New Roman"/>
                      </a:endParaRPr>
                    </a:p>
                  </a:txBody>
                  <a:tcPr marL="60099" marR="60099" marT="0" marB="0"/>
                </a:tc>
                <a:tc>
                  <a:txBody>
                    <a:bodyPr/>
                    <a:lstStyle/>
                    <a:p>
                      <a:pPr algn="ctr">
                        <a:lnSpc>
                          <a:spcPct val="115000"/>
                        </a:lnSpc>
                        <a:spcAft>
                          <a:spcPts val="0"/>
                        </a:spcAft>
                      </a:pPr>
                      <a:r>
                        <a:rPr lang="tr-TR" sz="1600">
                          <a:effectLst/>
                        </a:rPr>
                        <a:t>5-6</a:t>
                      </a:r>
                      <a:endParaRPr lang="tr-TR" sz="1100">
                        <a:effectLst/>
                        <a:latin typeface="Calibri"/>
                        <a:ea typeface="Calibri"/>
                        <a:cs typeface="Times New Roman"/>
                      </a:endParaRPr>
                    </a:p>
                  </a:txBody>
                  <a:tcPr marL="60099" marR="60099" marT="0" marB="0"/>
                </a:tc>
                <a:tc>
                  <a:txBody>
                    <a:bodyPr/>
                    <a:lstStyle/>
                    <a:p>
                      <a:pPr algn="ctr">
                        <a:lnSpc>
                          <a:spcPct val="115000"/>
                        </a:lnSpc>
                        <a:spcAft>
                          <a:spcPts val="0"/>
                        </a:spcAft>
                      </a:pPr>
                      <a:r>
                        <a:rPr lang="tr-TR" sz="1600">
                          <a:effectLst/>
                        </a:rPr>
                        <a:t>%85-90</a:t>
                      </a:r>
                      <a:endParaRPr lang="tr-TR" sz="1100">
                        <a:effectLst/>
                        <a:latin typeface="Calibri"/>
                        <a:ea typeface="Calibri"/>
                        <a:cs typeface="Times New Roman"/>
                      </a:endParaRPr>
                    </a:p>
                  </a:txBody>
                  <a:tcPr marL="60099" marR="60099" marT="0" marB="0"/>
                </a:tc>
                <a:tc>
                  <a:txBody>
                    <a:bodyPr/>
                    <a:lstStyle/>
                    <a:p>
                      <a:pPr algn="ctr">
                        <a:lnSpc>
                          <a:spcPct val="115000"/>
                        </a:lnSpc>
                        <a:spcAft>
                          <a:spcPts val="0"/>
                        </a:spcAft>
                      </a:pPr>
                      <a:r>
                        <a:rPr lang="tr-TR" sz="1600">
                          <a:effectLst/>
                        </a:rPr>
                        <a:t>2-3dk</a:t>
                      </a:r>
                      <a:endParaRPr lang="tr-TR" sz="1100">
                        <a:effectLst/>
                        <a:latin typeface="Calibri"/>
                        <a:ea typeface="Calibri"/>
                        <a:cs typeface="Times New Roman"/>
                      </a:endParaRPr>
                    </a:p>
                  </a:txBody>
                  <a:tcPr marL="60099" marR="60099" marT="0" marB="0"/>
                </a:tc>
                <a:extLst>
                  <a:ext uri="{0D108BD9-81ED-4DB2-BD59-A6C34878D82A}">
                    <a16:rowId xmlns:a16="http://schemas.microsoft.com/office/drawing/2014/main" val="10002"/>
                  </a:ext>
                </a:extLst>
              </a:tr>
              <a:tr h="696675">
                <a:tc>
                  <a:txBody>
                    <a:bodyPr/>
                    <a:lstStyle/>
                    <a:p>
                      <a:pPr marL="457200" algn="l">
                        <a:lnSpc>
                          <a:spcPct val="115000"/>
                        </a:lnSpc>
                        <a:spcAft>
                          <a:spcPts val="0"/>
                        </a:spcAft>
                      </a:pPr>
                      <a:r>
                        <a:rPr lang="tr-TR" sz="1800" dirty="0">
                          <a:effectLst/>
                        </a:rPr>
                        <a:t>Açık </a:t>
                      </a:r>
                      <a:r>
                        <a:rPr lang="tr-TR" sz="1800" dirty="0" err="1">
                          <a:effectLst/>
                        </a:rPr>
                        <a:t>şınav</a:t>
                      </a:r>
                      <a:endParaRPr lang="tr-TR" sz="1100" dirty="0">
                        <a:effectLst/>
                        <a:latin typeface="Calibri"/>
                        <a:ea typeface="Calibri"/>
                        <a:cs typeface="Times New Roman"/>
                      </a:endParaRPr>
                    </a:p>
                  </a:txBody>
                  <a:tcPr marL="60099" marR="60099" marT="0" marB="0"/>
                </a:tc>
                <a:tc>
                  <a:txBody>
                    <a:bodyPr/>
                    <a:lstStyle/>
                    <a:p>
                      <a:pPr algn="ctr">
                        <a:lnSpc>
                          <a:spcPct val="115000"/>
                        </a:lnSpc>
                        <a:spcAft>
                          <a:spcPts val="0"/>
                        </a:spcAft>
                      </a:pPr>
                      <a:r>
                        <a:rPr lang="tr-TR" sz="1600" dirty="0">
                          <a:effectLst/>
                        </a:rPr>
                        <a:t>3-5</a:t>
                      </a:r>
                      <a:endParaRPr lang="tr-TR" sz="1100" dirty="0">
                        <a:effectLst/>
                        <a:latin typeface="Calibri"/>
                        <a:ea typeface="Calibri"/>
                        <a:cs typeface="Times New Roman"/>
                      </a:endParaRPr>
                    </a:p>
                  </a:txBody>
                  <a:tcPr marL="60099" marR="60099" marT="0" marB="0"/>
                </a:tc>
                <a:tc>
                  <a:txBody>
                    <a:bodyPr/>
                    <a:lstStyle/>
                    <a:p>
                      <a:pPr algn="ctr">
                        <a:lnSpc>
                          <a:spcPct val="115000"/>
                        </a:lnSpc>
                        <a:spcAft>
                          <a:spcPts val="0"/>
                        </a:spcAft>
                      </a:pPr>
                      <a:r>
                        <a:rPr lang="tr-TR" sz="1600" dirty="0">
                          <a:effectLst/>
                        </a:rPr>
                        <a:t>5-6</a:t>
                      </a:r>
                      <a:endParaRPr lang="tr-TR" sz="1100" dirty="0">
                        <a:effectLst/>
                        <a:latin typeface="Calibri"/>
                        <a:ea typeface="Calibri"/>
                        <a:cs typeface="Times New Roman"/>
                      </a:endParaRPr>
                    </a:p>
                  </a:txBody>
                  <a:tcPr marL="60099" marR="60099" marT="0" marB="0"/>
                </a:tc>
                <a:tc>
                  <a:txBody>
                    <a:bodyPr/>
                    <a:lstStyle/>
                    <a:p>
                      <a:pPr algn="ctr">
                        <a:lnSpc>
                          <a:spcPct val="115000"/>
                        </a:lnSpc>
                        <a:spcAft>
                          <a:spcPts val="0"/>
                        </a:spcAft>
                      </a:pPr>
                      <a:r>
                        <a:rPr lang="tr-TR" sz="1600">
                          <a:effectLst/>
                        </a:rPr>
                        <a:t>%85-90</a:t>
                      </a:r>
                      <a:endParaRPr lang="tr-TR" sz="1100">
                        <a:effectLst/>
                        <a:latin typeface="Calibri"/>
                        <a:ea typeface="Calibri"/>
                        <a:cs typeface="Times New Roman"/>
                      </a:endParaRPr>
                    </a:p>
                  </a:txBody>
                  <a:tcPr marL="60099" marR="60099" marT="0" marB="0"/>
                </a:tc>
                <a:tc>
                  <a:txBody>
                    <a:bodyPr/>
                    <a:lstStyle/>
                    <a:p>
                      <a:pPr algn="ctr">
                        <a:lnSpc>
                          <a:spcPct val="115000"/>
                        </a:lnSpc>
                        <a:spcAft>
                          <a:spcPts val="0"/>
                        </a:spcAft>
                      </a:pPr>
                      <a:r>
                        <a:rPr lang="tr-TR" sz="1600">
                          <a:effectLst/>
                        </a:rPr>
                        <a:t>2-3dk</a:t>
                      </a:r>
                      <a:endParaRPr lang="tr-TR" sz="1100">
                        <a:effectLst/>
                        <a:latin typeface="Calibri"/>
                        <a:ea typeface="Calibri"/>
                        <a:cs typeface="Times New Roman"/>
                      </a:endParaRPr>
                    </a:p>
                  </a:txBody>
                  <a:tcPr marL="60099" marR="60099" marT="0" marB="0"/>
                </a:tc>
                <a:extLst>
                  <a:ext uri="{0D108BD9-81ED-4DB2-BD59-A6C34878D82A}">
                    <a16:rowId xmlns:a16="http://schemas.microsoft.com/office/drawing/2014/main" val="10003"/>
                  </a:ext>
                </a:extLst>
              </a:tr>
              <a:tr h="749785">
                <a:tc>
                  <a:txBody>
                    <a:bodyPr/>
                    <a:lstStyle/>
                    <a:p>
                      <a:pPr marL="457200" algn="l">
                        <a:lnSpc>
                          <a:spcPct val="115000"/>
                        </a:lnSpc>
                        <a:spcAft>
                          <a:spcPts val="0"/>
                        </a:spcAft>
                      </a:pPr>
                      <a:r>
                        <a:rPr lang="tr-TR" sz="1800" dirty="0">
                          <a:effectLst/>
                        </a:rPr>
                        <a:t>Halterle Step Hareketi</a:t>
                      </a:r>
                      <a:endParaRPr lang="tr-TR" sz="1100" dirty="0">
                        <a:effectLst/>
                        <a:latin typeface="Calibri"/>
                        <a:ea typeface="Calibri"/>
                        <a:cs typeface="Times New Roman"/>
                      </a:endParaRPr>
                    </a:p>
                  </a:txBody>
                  <a:tcPr marL="60099" marR="60099" marT="0" marB="0"/>
                </a:tc>
                <a:tc>
                  <a:txBody>
                    <a:bodyPr/>
                    <a:lstStyle/>
                    <a:p>
                      <a:pPr algn="ctr">
                        <a:lnSpc>
                          <a:spcPct val="115000"/>
                        </a:lnSpc>
                        <a:spcAft>
                          <a:spcPts val="0"/>
                        </a:spcAft>
                      </a:pPr>
                      <a:r>
                        <a:rPr lang="tr-TR" sz="1600">
                          <a:effectLst/>
                        </a:rPr>
                        <a:t>3-5</a:t>
                      </a:r>
                      <a:endParaRPr lang="tr-TR" sz="1100">
                        <a:effectLst/>
                        <a:latin typeface="Calibri"/>
                        <a:ea typeface="Calibri"/>
                        <a:cs typeface="Times New Roman"/>
                      </a:endParaRPr>
                    </a:p>
                  </a:txBody>
                  <a:tcPr marL="60099" marR="60099" marT="0" marB="0"/>
                </a:tc>
                <a:tc>
                  <a:txBody>
                    <a:bodyPr/>
                    <a:lstStyle/>
                    <a:p>
                      <a:pPr algn="ctr">
                        <a:lnSpc>
                          <a:spcPct val="115000"/>
                        </a:lnSpc>
                        <a:spcAft>
                          <a:spcPts val="0"/>
                        </a:spcAft>
                      </a:pPr>
                      <a:r>
                        <a:rPr lang="tr-TR" sz="1600" dirty="0">
                          <a:effectLst/>
                        </a:rPr>
                        <a:t>5-6</a:t>
                      </a:r>
                      <a:endParaRPr lang="tr-TR" sz="1100" dirty="0">
                        <a:effectLst/>
                        <a:latin typeface="Calibri"/>
                        <a:ea typeface="Calibri"/>
                        <a:cs typeface="Times New Roman"/>
                      </a:endParaRPr>
                    </a:p>
                  </a:txBody>
                  <a:tcPr marL="60099" marR="60099" marT="0" marB="0"/>
                </a:tc>
                <a:tc>
                  <a:txBody>
                    <a:bodyPr/>
                    <a:lstStyle/>
                    <a:p>
                      <a:pPr algn="ctr">
                        <a:lnSpc>
                          <a:spcPct val="115000"/>
                        </a:lnSpc>
                        <a:spcAft>
                          <a:spcPts val="0"/>
                        </a:spcAft>
                      </a:pPr>
                      <a:r>
                        <a:rPr lang="tr-TR" sz="1600" dirty="0">
                          <a:effectLst/>
                        </a:rPr>
                        <a:t>%85-90</a:t>
                      </a:r>
                      <a:endParaRPr lang="tr-TR" sz="1100" dirty="0">
                        <a:effectLst/>
                        <a:latin typeface="Calibri"/>
                        <a:ea typeface="Calibri"/>
                        <a:cs typeface="Times New Roman"/>
                      </a:endParaRPr>
                    </a:p>
                  </a:txBody>
                  <a:tcPr marL="60099" marR="60099" marT="0" marB="0"/>
                </a:tc>
                <a:tc>
                  <a:txBody>
                    <a:bodyPr/>
                    <a:lstStyle/>
                    <a:p>
                      <a:pPr algn="ctr">
                        <a:lnSpc>
                          <a:spcPct val="115000"/>
                        </a:lnSpc>
                        <a:spcAft>
                          <a:spcPts val="0"/>
                        </a:spcAft>
                      </a:pPr>
                      <a:r>
                        <a:rPr lang="tr-TR" sz="1600">
                          <a:effectLst/>
                        </a:rPr>
                        <a:t>2-3dk</a:t>
                      </a:r>
                      <a:endParaRPr lang="tr-TR" sz="1100">
                        <a:effectLst/>
                        <a:latin typeface="Calibri"/>
                        <a:ea typeface="Calibri"/>
                        <a:cs typeface="Times New Roman"/>
                      </a:endParaRPr>
                    </a:p>
                  </a:txBody>
                  <a:tcPr marL="60099" marR="60099" marT="0" marB="0"/>
                </a:tc>
                <a:extLst>
                  <a:ext uri="{0D108BD9-81ED-4DB2-BD59-A6C34878D82A}">
                    <a16:rowId xmlns:a16="http://schemas.microsoft.com/office/drawing/2014/main" val="10004"/>
                  </a:ext>
                </a:extLst>
              </a:tr>
              <a:tr h="749785">
                <a:tc>
                  <a:txBody>
                    <a:bodyPr/>
                    <a:lstStyle/>
                    <a:p>
                      <a:pPr marL="457200" algn="l">
                        <a:lnSpc>
                          <a:spcPct val="115000"/>
                        </a:lnSpc>
                        <a:spcAft>
                          <a:spcPts val="0"/>
                        </a:spcAft>
                      </a:pPr>
                      <a:r>
                        <a:rPr lang="tr-TR" sz="1800" dirty="0">
                          <a:effectLst/>
                        </a:rPr>
                        <a:t>T Barla Çekiş (T-Bar </a:t>
                      </a:r>
                      <a:r>
                        <a:rPr lang="tr-TR" sz="1800" dirty="0" err="1">
                          <a:effectLst/>
                        </a:rPr>
                        <a:t>Row</a:t>
                      </a:r>
                      <a:r>
                        <a:rPr lang="tr-TR" sz="1800" dirty="0">
                          <a:effectLst/>
                        </a:rPr>
                        <a:t>)</a:t>
                      </a:r>
                      <a:endParaRPr lang="tr-TR" sz="1100" dirty="0">
                        <a:effectLst/>
                        <a:latin typeface="Calibri"/>
                        <a:ea typeface="Calibri"/>
                        <a:cs typeface="Times New Roman"/>
                      </a:endParaRPr>
                    </a:p>
                  </a:txBody>
                  <a:tcPr marL="60099" marR="60099" marT="0" marB="0"/>
                </a:tc>
                <a:tc>
                  <a:txBody>
                    <a:bodyPr/>
                    <a:lstStyle/>
                    <a:p>
                      <a:pPr algn="ctr">
                        <a:lnSpc>
                          <a:spcPct val="115000"/>
                        </a:lnSpc>
                        <a:spcAft>
                          <a:spcPts val="0"/>
                        </a:spcAft>
                      </a:pPr>
                      <a:r>
                        <a:rPr lang="tr-TR" sz="1600">
                          <a:effectLst/>
                        </a:rPr>
                        <a:t>3-5</a:t>
                      </a:r>
                      <a:endParaRPr lang="tr-TR" sz="1100">
                        <a:effectLst/>
                        <a:latin typeface="Calibri"/>
                        <a:ea typeface="Calibri"/>
                        <a:cs typeface="Times New Roman"/>
                      </a:endParaRPr>
                    </a:p>
                  </a:txBody>
                  <a:tcPr marL="60099" marR="60099" marT="0" marB="0"/>
                </a:tc>
                <a:tc>
                  <a:txBody>
                    <a:bodyPr/>
                    <a:lstStyle/>
                    <a:p>
                      <a:pPr algn="ctr">
                        <a:lnSpc>
                          <a:spcPct val="115000"/>
                        </a:lnSpc>
                        <a:spcAft>
                          <a:spcPts val="0"/>
                        </a:spcAft>
                      </a:pPr>
                      <a:r>
                        <a:rPr lang="tr-TR" sz="1600">
                          <a:effectLst/>
                        </a:rPr>
                        <a:t>5-6</a:t>
                      </a:r>
                      <a:endParaRPr lang="tr-TR" sz="1100">
                        <a:effectLst/>
                        <a:latin typeface="Calibri"/>
                        <a:ea typeface="Calibri"/>
                        <a:cs typeface="Times New Roman"/>
                      </a:endParaRPr>
                    </a:p>
                  </a:txBody>
                  <a:tcPr marL="60099" marR="60099" marT="0" marB="0"/>
                </a:tc>
                <a:tc>
                  <a:txBody>
                    <a:bodyPr/>
                    <a:lstStyle/>
                    <a:p>
                      <a:pPr algn="ctr">
                        <a:lnSpc>
                          <a:spcPct val="115000"/>
                        </a:lnSpc>
                        <a:spcAft>
                          <a:spcPts val="0"/>
                        </a:spcAft>
                      </a:pPr>
                      <a:r>
                        <a:rPr lang="tr-TR" sz="1600" dirty="0">
                          <a:effectLst/>
                        </a:rPr>
                        <a:t>%85-90</a:t>
                      </a:r>
                      <a:endParaRPr lang="tr-TR" sz="1100" dirty="0">
                        <a:effectLst/>
                        <a:latin typeface="Calibri"/>
                        <a:ea typeface="Calibri"/>
                        <a:cs typeface="Times New Roman"/>
                      </a:endParaRPr>
                    </a:p>
                  </a:txBody>
                  <a:tcPr marL="60099" marR="60099" marT="0" marB="0"/>
                </a:tc>
                <a:tc>
                  <a:txBody>
                    <a:bodyPr/>
                    <a:lstStyle/>
                    <a:p>
                      <a:pPr algn="ctr">
                        <a:lnSpc>
                          <a:spcPct val="115000"/>
                        </a:lnSpc>
                        <a:spcAft>
                          <a:spcPts val="0"/>
                        </a:spcAft>
                      </a:pPr>
                      <a:r>
                        <a:rPr lang="tr-TR" sz="1600" dirty="0">
                          <a:effectLst/>
                        </a:rPr>
                        <a:t>2-3dk</a:t>
                      </a:r>
                      <a:endParaRPr lang="tr-TR" sz="1100" dirty="0">
                        <a:effectLst/>
                        <a:latin typeface="Calibri"/>
                        <a:ea typeface="Calibri"/>
                        <a:cs typeface="Times New Roman"/>
                      </a:endParaRPr>
                    </a:p>
                  </a:txBody>
                  <a:tcPr marL="60099" marR="60099"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1588653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FF0000"/>
                </a:solidFill>
                <a:ea typeface="Calibri"/>
                <a:cs typeface="Times New Roman"/>
              </a:rPr>
              <a:t>4A-PROGRAMI</a:t>
            </a:r>
            <a:endParaRPr lang="tr-TR" dirty="0"/>
          </a:p>
        </p:txBody>
      </p:sp>
      <p:graphicFrame>
        <p:nvGraphicFramePr>
          <p:cNvPr id="4" name="İçerik Yer Tutucusu 3"/>
          <p:cNvGraphicFramePr>
            <a:graphicFrameLocks noGrp="1"/>
          </p:cNvGraphicFramePr>
          <p:nvPr>
            <p:ph idx="1"/>
            <p:extLst/>
          </p:nvPr>
        </p:nvGraphicFramePr>
        <p:xfrm>
          <a:off x="1703511" y="1700809"/>
          <a:ext cx="8784977" cy="4611875"/>
        </p:xfrm>
        <a:graphic>
          <a:graphicData uri="http://schemas.openxmlformats.org/drawingml/2006/table">
            <a:tbl>
              <a:tblPr firstRow="1" firstCol="1" bandRow="1">
                <a:tableStyleId>{5C22544A-7EE6-4342-B048-85BDC9FD1C3A}</a:tableStyleId>
              </a:tblPr>
              <a:tblGrid>
                <a:gridCol w="1756660">
                  <a:extLst>
                    <a:ext uri="{9D8B030D-6E8A-4147-A177-3AD203B41FA5}">
                      <a16:colId xmlns:a16="http://schemas.microsoft.com/office/drawing/2014/main" val="20000"/>
                    </a:ext>
                  </a:extLst>
                </a:gridCol>
                <a:gridCol w="1756660">
                  <a:extLst>
                    <a:ext uri="{9D8B030D-6E8A-4147-A177-3AD203B41FA5}">
                      <a16:colId xmlns:a16="http://schemas.microsoft.com/office/drawing/2014/main" val="20001"/>
                    </a:ext>
                  </a:extLst>
                </a:gridCol>
                <a:gridCol w="1757219">
                  <a:extLst>
                    <a:ext uri="{9D8B030D-6E8A-4147-A177-3AD203B41FA5}">
                      <a16:colId xmlns:a16="http://schemas.microsoft.com/office/drawing/2014/main" val="20002"/>
                    </a:ext>
                  </a:extLst>
                </a:gridCol>
                <a:gridCol w="1757219">
                  <a:extLst>
                    <a:ext uri="{9D8B030D-6E8A-4147-A177-3AD203B41FA5}">
                      <a16:colId xmlns:a16="http://schemas.microsoft.com/office/drawing/2014/main" val="20003"/>
                    </a:ext>
                  </a:extLst>
                </a:gridCol>
                <a:gridCol w="1757219">
                  <a:extLst>
                    <a:ext uri="{9D8B030D-6E8A-4147-A177-3AD203B41FA5}">
                      <a16:colId xmlns:a16="http://schemas.microsoft.com/office/drawing/2014/main" val="20004"/>
                    </a:ext>
                  </a:extLst>
                </a:gridCol>
              </a:tblGrid>
              <a:tr h="663089">
                <a:tc>
                  <a:txBody>
                    <a:bodyPr/>
                    <a:lstStyle/>
                    <a:p>
                      <a:pPr algn="ctr">
                        <a:lnSpc>
                          <a:spcPct val="115000"/>
                        </a:lnSpc>
                        <a:spcAft>
                          <a:spcPts val="0"/>
                        </a:spcAft>
                      </a:pPr>
                      <a:r>
                        <a:rPr lang="tr-TR" sz="1600" dirty="0">
                          <a:effectLst/>
                        </a:rPr>
                        <a:t> </a:t>
                      </a:r>
                      <a:endParaRPr lang="tr-TR" sz="1050" dirty="0">
                        <a:effectLst/>
                      </a:endParaRPr>
                    </a:p>
                    <a:p>
                      <a:pPr algn="ctr">
                        <a:lnSpc>
                          <a:spcPct val="115000"/>
                        </a:lnSpc>
                        <a:spcAft>
                          <a:spcPts val="0"/>
                        </a:spcAft>
                      </a:pPr>
                      <a:r>
                        <a:rPr lang="tr-TR" sz="1600" dirty="0">
                          <a:effectLst/>
                        </a:rPr>
                        <a:t>HAREKET</a:t>
                      </a:r>
                      <a:endParaRPr lang="tr-TR" sz="1050" dirty="0">
                        <a:effectLst/>
                        <a:latin typeface="Calibri"/>
                        <a:ea typeface="Calibri"/>
                        <a:cs typeface="Times New Roman"/>
                      </a:endParaRPr>
                    </a:p>
                  </a:txBody>
                  <a:tcPr marL="56457" marR="56457" marT="0" marB="0"/>
                </a:tc>
                <a:tc>
                  <a:txBody>
                    <a:bodyPr/>
                    <a:lstStyle/>
                    <a:p>
                      <a:pPr algn="ctr">
                        <a:lnSpc>
                          <a:spcPct val="115000"/>
                        </a:lnSpc>
                        <a:spcAft>
                          <a:spcPts val="0"/>
                        </a:spcAft>
                      </a:pPr>
                      <a:r>
                        <a:rPr lang="tr-TR" sz="1600">
                          <a:effectLst/>
                        </a:rPr>
                        <a:t> </a:t>
                      </a:r>
                      <a:endParaRPr lang="tr-TR" sz="1050">
                        <a:effectLst/>
                      </a:endParaRPr>
                    </a:p>
                    <a:p>
                      <a:pPr algn="ctr">
                        <a:lnSpc>
                          <a:spcPct val="115000"/>
                        </a:lnSpc>
                        <a:spcAft>
                          <a:spcPts val="0"/>
                        </a:spcAft>
                      </a:pPr>
                      <a:r>
                        <a:rPr lang="tr-TR" sz="1600">
                          <a:effectLst/>
                        </a:rPr>
                        <a:t>TEKRAR SAYISI</a:t>
                      </a:r>
                      <a:endParaRPr lang="tr-TR" sz="1050">
                        <a:effectLst/>
                        <a:latin typeface="Calibri"/>
                        <a:ea typeface="Calibri"/>
                        <a:cs typeface="Times New Roman"/>
                      </a:endParaRPr>
                    </a:p>
                  </a:txBody>
                  <a:tcPr marL="56457" marR="56457" marT="0" marB="0"/>
                </a:tc>
                <a:tc>
                  <a:txBody>
                    <a:bodyPr/>
                    <a:lstStyle/>
                    <a:p>
                      <a:pPr algn="ctr">
                        <a:lnSpc>
                          <a:spcPct val="115000"/>
                        </a:lnSpc>
                        <a:spcAft>
                          <a:spcPts val="0"/>
                        </a:spcAft>
                      </a:pPr>
                      <a:r>
                        <a:rPr lang="tr-TR" sz="1600">
                          <a:effectLst/>
                        </a:rPr>
                        <a:t> </a:t>
                      </a:r>
                      <a:endParaRPr lang="tr-TR" sz="1050">
                        <a:effectLst/>
                      </a:endParaRPr>
                    </a:p>
                    <a:p>
                      <a:pPr algn="ctr">
                        <a:lnSpc>
                          <a:spcPct val="115000"/>
                        </a:lnSpc>
                        <a:spcAft>
                          <a:spcPts val="0"/>
                        </a:spcAft>
                      </a:pPr>
                      <a:r>
                        <a:rPr lang="tr-TR" sz="1600">
                          <a:effectLst/>
                        </a:rPr>
                        <a:t>SERİ SAYISI</a:t>
                      </a:r>
                      <a:endParaRPr lang="tr-TR" sz="1050">
                        <a:effectLst/>
                        <a:latin typeface="Calibri"/>
                        <a:ea typeface="Calibri"/>
                        <a:cs typeface="Times New Roman"/>
                      </a:endParaRPr>
                    </a:p>
                  </a:txBody>
                  <a:tcPr marL="56457" marR="56457" marT="0" marB="0"/>
                </a:tc>
                <a:tc>
                  <a:txBody>
                    <a:bodyPr/>
                    <a:lstStyle/>
                    <a:p>
                      <a:pPr algn="ctr">
                        <a:lnSpc>
                          <a:spcPct val="115000"/>
                        </a:lnSpc>
                        <a:spcAft>
                          <a:spcPts val="0"/>
                        </a:spcAft>
                      </a:pPr>
                      <a:r>
                        <a:rPr lang="tr-TR" sz="1600">
                          <a:effectLst/>
                        </a:rPr>
                        <a:t> </a:t>
                      </a:r>
                      <a:endParaRPr lang="tr-TR" sz="1050">
                        <a:effectLst/>
                      </a:endParaRPr>
                    </a:p>
                    <a:p>
                      <a:pPr algn="ctr">
                        <a:lnSpc>
                          <a:spcPct val="115000"/>
                        </a:lnSpc>
                        <a:spcAft>
                          <a:spcPts val="0"/>
                        </a:spcAft>
                      </a:pPr>
                      <a:r>
                        <a:rPr lang="tr-TR" sz="1600">
                          <a:effectLst/>
                        </a:rPr>
                        <a:t>YÜKLENME</a:t>
                      </a:r>
                      <a:endParaRPr lang="tr-TR" sz="1050">
                        <a:effectLst/>
                        <a:latin typeface="Calibri"/>
                        <a:ea typeface="Calibri"/>
                        <a:cs typeface="Times New Roman"/>
                      </a:endParaRPr>
                    </a:p>
                  </a:txBody>
                  <a:tcPr marL="56457" marR="56457" marT="0" marB="0"/>
                </a:tc>
                <a:tc>
                  <a:txBody>
                    <a:bodyPr/>
                    <a:lstStyle/>
                    <a:p>
                      <a:pPr algn="ctr">
                        <a:lnSpc>
                          <a:spcPct val="115000"/>
                        </a:lnSpc>
                        <a:spcAft>
                          <a:spcPts val="0"/>
                        </a:spcAft>
                      </a:pPr>
                      <a:r>
                        <a:rPr lang="tr-TR" sz="1600">
                          <a:effectLst/>
                        </a:rPr>
                        <a:t> </a:t>
                      </a:r>
                      <a:endParaRPr lang="tr-TR" sz="1050">
                        <a:effectLst/>
                      </a:endParaRPr>
                    </a:p>
                    <a:p>
                      <a:pPr algn="ctr">
                        <a:lnSpc>
                          <a:spcPct val="115000"/>
                        </a:lnSpc>
                        <a:spcAft>
                          <a:spcPts val="0"/>
                        </a:spcAft>
                      </a:pPr>
                      <a:r>
                        <a:rPr lang="tr-TR" sz="1600">
                          <a:effectLst/>
                        </a:rPr>
                        <a:t>DİNLENME</a:t>
                      </a:r>
                      <a:endParaRPr lang="tr-TR" sz="1050">
                        <a:effectLst/>
                        <a:latin typeface="Calibri"/>
                        <a:ea typeface="Calibri"/>
                        <a:cs typeface="Times New Roman"/>
                      </a:endParaRPr>
                    </a:p>
                  </a:txBody>
                  <a:tcPr marL="56457" marR="56457" marT="0" marB="0"/>
                </a:tc>
                <a:extLst>
                  <a:ext uri="{0D108BD9-81ED-4DB2-BD59-A6C34878D82A}">
                    <a16:rowId xmlns:a16="http://schemas.microsoft.com/office/drawing/2014/main" val="10000"/>
                  </a:ext>
                </a:extLst>
              </a:tr>
              <a:tr h="691817">
                <a:tc>
                  <a:txBody>
                    <a:bodyPr/>
                    <a:lstStyle/>
                    <a:p>
                      <a:pPr marL="457200" algn="l">
                        <a:lnSpc>
                          <a:spcPct val="115000"/>
                        </a:lnSpc>
                        <a:spcAft>
                          <a:spcPts val="0"/>
                        </a:spcAft>
                      </a:pPr>
                      <a:r>
                        <a:rPr lang="tr-TR" sz="1600" dirty="0">
                          <a:effectLst/>
                        </a:rPr>
                        <a:t>Ağırlık ile sıçrama</a:t>
                      </a:r>
                      <a:endParaRPr lang="tr-TR" sz="1050" dirty="0">
                        <a:effectLst/>
                        <a:latin typeface="Calibri"/>
                        <a:ea typeface="Calibri"/>
                        <a:cs typeface="Times New Roman"/>
                      </a:endParaRPr>
                    </a:p>
                  </a:txBody>
                  <a:tcPr marL="56457" marR="56457" marT="0" marB="0"/>
                </a:tc>
                <a:tc>
                  <a:txBody>
                    <a:bodyPr/>
                    <a:lstStyle/>
                    <a:p>
                      <a:pPr algn="ctr">
                        <a:lnSpc>
                          <a:spcPct val="115000"/>
                        </a:lnSpc>
                        <a:spcAft>
                          <a:spcPts val="0"/>
                        </a:spcAft>
                      </a:pPr>
                      <a:r>
                        <a:rPr lang="tr-TR" sz="1600" dirty="0">
                          <a:effectLst/>
                        </a:rPr>
                        <a:t>3-5</a:t>
                      </a:r>
                      <a:endParaRPr lang="tr-TR" sz="1050" dirty="0">
                        <a:effectLst/>
                        <a:latin typeface="Calibri"/>
                        <a:ea typeface="Calibri"/>
                        <a:cs typeface="Times New Roman"/>
                      </a:endParaRPr>
                    </a:p>
                  </a:txBody>
                  <a:tcPr marL="56457" marR="56457" marT="0" marB="0"/>
                </a:tc>
                <a:tc>
                  <a:txBody>
                    <a:bodyPr/>
                    <a:lstStyle/>
                    <a:p>
                      <a:pPr algn="ctr">
                        <a:lnSpc>
                          <a:spcPct val="115000"/>
                        </a:lnSpc>
                        <a:spcAft>
                          <a:spcPts val="0"/>
                        </a:spcAft>
                      </a:pPr>
                      <a:r>
                        <a:rPr lang="tr-TR" sz="1600">
                          <a:effectLst/>
                        </a:rPr>
                        <a:t>5-6</a:t>
                      </a:r>
                      <a:endParaRPr lang="tr-TR" sz="1050">
                        <a:effectLst/>
                        <a:latin typeface="Calibri"/>
                        <a:ea typeface="Calibri"/>
                        <a:cs typeface="Times New Roman"/>
                      </a:endParaRPr>
                    </a:p>
                  </a:txBody>
                  <a:tcPr marL="56457" marR="56457" marT="0" marB="0"/>
                </a:tc>
                <a:tc>
                  <a:txBody>
                    <a:bodyPr/>
                    <a:lstStyle/>
                    <a:p>
                      <a:pPr algn="ctr">
                        <a:lnSpc>
                          <a:spcPct val="115000"/>
                        </a:lnSpc>
                        <a:spcAft>
                          <a:spcPts val="0"/>
                        </a:spcAft>
                      </a:pPr>
                      <a:r>
                        <a:rPr lang="tr-TR" sz="1600">
                          <a:effectLst/>
                        </a:rPr>
                        <a:t>%85-90</a:t>
                      </a:r>
                      <a:endParaRPr lang="tr-TR" sz="1050">
                        <a:effectLst/>
                        <a:latin typeface="Calibri"/>
                        <a:ea typeface="Calibri"/>
                        <a:cs typeface="Times New Roman"/>
                      </a:endParaRPr>
                    </a:p>
                  </a:txBody>
                  <a:tcPr marL="56457" marR="56457" marT="0" marB="0"/>
                </a:tc>
                <a:tc>
                  <a:txBody>
                    <a:bodyPr/>
                    <a:lstStyle/>
                    <a:p>
                      <a:pPr algn="ctr">
                        <a:lnSpc>
                          <a:spcPct val="115000"/>
                        </a:lnSpc>
                        <a:spcAft>
                          <a:spcPts val="0"/>
                        </a:spcAft>
                      </a:pPr>
                      <a:r>
                        <a:rPr lang="tr-TR" sz="1600">
                          <a:effectLst/>
                        </a:rPr>
                        <a:t>2-3dk</a:t>
                      </a:r>
                      <a:endParaRPr lang="tr-TR" sz="1050">
                        <a:effectLst/>
                        <a:latin typeface="Calibri"/>
                        <a:ea typeface="Calibri"/>
                        <a:cs typeface="Times New Roman"/>
                      </a:endParaRPr>
                    </a:p>
                  </a:txBody>
                  <a:tcPr marL="56457" marR="56457" marT="0" marB="0"/>
                </a:tc>
                <a:extLst>
                  <a:ext uri="{0D108BD9-81ED-4DB2-BD59-A6C34878D82A}">
                    <a16:rowId xmlns:a16="http://schemas.microsoft.com/office/drawing/2014/main" val="10001"/>
                  </a:ext>
                </a:extLst>
              </a:tr>
              <a:tr h="663089">
                <a:tc>
                  <a:txBody>
                    <a:bodyPr/>
                    <a:lstStyle/>
                    <a:p>
                      <a:pPr marL="457200" algn="l">
                        <a:lnSpc>
                          <a:spcPct val="115000"/>
                        </a:lnSpc>
                        <a:spcAft>
                          <a:spcPts val="0"/>
                        </a:spcAft>
                      </a:pPr>
                      <a:r>
                        <a:rPr lang="tr-TR" sz="1600" dirty="0">
                          <a:effectLst/>
                        </a:rPr>
                        <a:t>Ağırlık ile halat tırmanış</a:t>
                      </a:r>
                      <a:endParaRPr lang="tr-TR" sz="1050" dirty="0">
                        <a:effectLst/>
                        <a:latin typeface="Calibri"/>
                        <a:ea typeface="Calibri"/>
                        <a:cs typeface="Times New Roman"/>
                      </a:endParaRPr>
                    </a:p>
                  </a:txBody>
                  <a:tcPr marL="56457" marR="56457" marT="0" marB="0"/>
                </a:tc>
                <a:tc>
                  <a:txBody>
                    <a:bodyPr/>
                    <a:lstStyle/>
                    <a:p>
                      <a:pPr algn="ctr">
                        <a:lnSpc>
                          <a:spcPct val="115000"/>
                        </a:lnSpc>
                        <a:spcAft>
                          <a:spcPts val="0"/>
                        </a:spcAft>
                      </a:pPr>
                      <a:r>
                        <a:rPr lang="tr-TR" sz="1600" dirty="0">
                          <a:effectLst/>
                        </a:rPr>
                        <a:t>3-5</a:t>
                      </a:r>
                      <a:endParaRPr lang="tr-TR" sz="1050" dirty="0">
                        <a:effectLst/>
                        <a:latin typeface="Calibri"/>
                        <a:ea typeface="Calibri"/>
                        <a:cs typeface="Times New Roman"/>
                      </a:endParaRPr>
                    </a:p>
                  </a:txBody>
                  <a:tcPr marL="56457" marR="56457" marT="0" marB="0"/>
                </a:tc>
                <a:tc>
                  <a:txBody>
                    <a:bodyPr/>
                    <a:lstStyle/>
                    <a:p>
                      <a:pPr algn="ctr">
                        <a:lnSpc>
                          <a:spcPct val="115000"/>
                        </a:lnSpc>
                        <a:spcAft>
                          <a:spcPts val="0"/>
                        </a:spcAft>
                      </a:pPr>
                      <a:r>
                        <a:rPr lang="tr-TR" sz="1600">
                          <a:effectLst/>
                        </a:rPr>
                        <a:t>5-6</a:t>
                      </a:r>
                      <a:endParaRPr lang="tr-TR" sz="1050">
                        <a:effectLst/>
                        <a:latin typeface="Calibri"/>
                        <a:ea typeface="Calibri"/>
                        <a:cs typeface="Times New Roman"/>
                      </a:endParaRPr>
                    </a:p>
                  </a:txBody>
                  <a:tcPr marL="56457" marR="56457" marT="0" marB="0"/>
                </a:tc>
                <a:tc>
                  <a:txBody>
                    <a:bodyPr/>
                    <a:lstStyle/>
                    <a:p>
                      <a:pPr algn="ctr">
                        <a:lnSpc>
                          <a:spcPct val="115000"/>
                        </a:lnSpc>
                        <a:spcAft>
                          <a:spcPts val="0"/>
                        </a:spcAft>
                      </a:pPr>
                      <a:r>
                        <a:rPr lang="tr-TR" sz="1600">
                          <a:effectLst/>
                        </a:rPr>
                        <a:t>%85-90</a:t>
                      </a:r>
                      <a:endParaRPr lang="tr-TR" sz="1050">
                        <a:effectLst/>
                        <a:latin typeface="Calibri"/>
                        <a:ea typeface="Calibri"/>
                        <a:cs typeface="Times New Roman"/>
                      </a:endParaRPr>
                    </a:p>
                  </a:txBody>
                  <a:tcPr marL="56457" marR="56457" marT="0" marB="0"/>
                </a:tc>
                <a:tc>
                  <a:txBody>
                    <a:bodyPr/>
                    <a:lstStyle/>
                    <a:p>
                      <a:pPr algn="ctr">
                        <a:lnSpc>
                          <a:spcPct val="115000"/>
                        </a:lnSpc>
                        <a:spcAft>
                          <a:spcPts val="0"/>
                        </a:spcAft>
                      </a:pPr>
                      <a:r>
                        <a:rPr lang="tr-TR" sz="1600">
                          <a:effectLst/>
                        </a:rPr>
                        <a:t>2-3dk</a:t>
                      </a:r>
                      <a:endParaRPr lang="tr-TR" sz="1050">
                        <a:effectLst/>
                        <a:latin typeface="Calibri"/>
                        <a:ea typeface="Calibri"/>
                        <a:cs typeface="Times New Roman"/>
                      </a:endParaRPr>
                    </a:p>
                  </a:txBody>
                  <a:tcPr marL="56457" marR="56457" marT="0" marB="0"/>
                </a:tc>
                <a:extLst>
                  <a:ext uri="{0D108BD9-81ED-4DB2-BD59-A6C34878D82A}">
                    <a16:rowId xmlns:a16="http://schemas.microsoft.com/office/drawing/2014/main" val="10002"/>
                  </a:ext>
                </a:extLst>
              </a:tr>
              <a:tr h="918850">
                <a:tc>
                  <a:txBody>
                    <a:bodyPr/>
                    <a:lstStyle/>
                    <a:p>
                      <a:pPr marL="457200" algn="l">
                        <a:lnSpc>
                          <a:spcPct val="115000"/>
                        </a:lnSpc>
                        <a:spcAft>
                          <a:spcPts val="0"/>
                        </a:spcAft>
                      </a:pPr>
                      <a:r>
                        <a:rPr lang="tr-TR" sz="1600" dirty="0">
                          <a:effectLst/>
                        </a:rPr>
                        <a:t>T Barla İtiş (T-Bar</a:t>
                      </a:r>
                      <a:endParaRPr lang="tr-TR" sz="1050" dirty="0">
                        <a:effectLst/>
                      </a:endParaRPr>
                    </a:p>
                    <a:p>
                      <a:pPr marL="457200" algn="l">
                        <a:lnSpc>
                          <a:spcPct val="115000"/>
                        </a:lnSpc>
                        <a:spcAft>
                          <a:spcPts val="0"/>
                        </a:spcAft>
                      </a:pPr>
                      <a:r>
                        <a:rPr lang="tr-TR" sz="1600" dirty="0" err="1">
                          <a:effectLst/>
                        </a:rPr>
                        <a:t>push</a:t>
                      </a:r>
                      <a:r>
                        <a:rPr lang="tr-TR" sz="1600" dirty="0">
                          <a:effectLst/>
                        </a:rPr>
                        <a:t>)</a:t>
                      </a:r>
                      <a:endParaRPr lang="tr-TR" sz="1050" dirty="0">
                        <a:effectLst/>
                        <a:latin typeface="Calibri"/>
                        <a:ea typeface="Calibri"/>
                        <a:cs typeface="Times New Roman"/>
                      </a:endParaRPr>
                    </a:p>
                  </a:txBody>
                  <a:tcPr marL="56457" marR="56457" marT="0" marB="0"/>
                </a:tc>
                <a:tc>
                  <a:txBody>
                    <a:bodyPr/>
                    <a:lstStyle/>
                    <a:p>
                      <a:pPr algn="ctr">
                        <a:lnSpc>
                          <a:spcPct val="115000"/>
                        </a:lnSpc>
                        <a:spcAft>
                          <a:spcPts val="0"/>
                        </a:spcAft>
                      </a:pPr>
                      <a:r>
                        <a:rPr lang="tr-TR" sz="1600" dirty="0">
                          <a:effectLst/>
                        </a:rPr>
                        <a:t>3-5</a:t>
                      </a:r>
                      <a:endParaRPr lang="tr-TR" sz="1050" dirty="0">
                        <a:effectLst/>
                        <a:latin typeface="Calibri"/>
                        <a:ea typeface="Calibri"/>
                        <a:cs typeface="Times New Roman"/>
                      </a:endParaRPr>
                    </a:p>
                  </a:txBody>
                  <a:tcPr marL="56457" marR="56457" marT="0" marB="0"/>
                </a:tc>
                <a:tc>
                  <a:txBody>
                    <a:bodyPr/>
                    <a:lstStyle/>
                    <a:p>
                      <a:pPr algn="ctr">
                        <a:lnSpc>
                          <a:spcPct val="115000"/>
                        </a:lnSpc>
                        <a:spcAft>
                          <a:spcPts val="0"/>
                        </a:spcAft>
                      </a:pPr>
                      <a:r>
                        <a:rPr lang="tr-TR" sz="1600" dirty="0">
                          <a:effectLst/>
                        </a:rPr>
                        <a:t>5-6</a:t>
                      </a:r>
                      <a:endParaRPr lang="tr-TR" sz="1050" dirty="0">
                        <a:effectLst/>
                        <a:latin typeface="Calibri"/>
                        <a:ea typeface="Calibri"/>
                        <a:cs typeface="Times New Roman"/>
                      </a:endParaRPr>
                    </a:p>
                  </a:txBody>
                  <a:tcPr marL="56457" marR="56457" marT="0" marB="0"/>
                </a:tc>
                <a:tc>
                  <a:txBody>
                    <a:bodyPr/>
                    <a:lstStyle/>
                    <a:p>
                      <a:pPr algn="ctr">
                        <a:lnSpc>
                          <a:spcPct val="115000"/>
                        </a:lnSpc>
                        <a:spcAft>
                          <a:spcPts val="0"/>
                        </a:spcAft>
                      </a:pPr>
                      <a:r>
                        <a:rPr lang="tr-TR" sz="1600" dirty="0">
                          <a:effectLst/>
                        </a:rPr>
                        <a:t>%85-90</a:t>
                      </a:r>
                      <a:endParaRPr lang="tr-TR" sz="1050" dirty="0">
                        <a:effectLst/>
                        <a:latin typeface="Calibri"/>
                        <a:ea typeface="Calibri"/>
                        <a:cs typeface="Times New Roman"/>
                      </a:endParaRPr>
                    </a:p>
                  </a:txBody>
                  <a:tcPr marL="56457" marR="56457" marT="0" marB="0"/>
                </a:tc>
                <a:tc>
                  <a:txBody>
                    <a:bodyPr/>
                    <a:lstStyle/>
                    <a:p>
                      <a:pPr algn="ctr">
                        <a:lnSpc>
                          <a:spcPct val="115000"/>
                        </a:lnSpc>
                        <a:spcAft>
                          <a:spcPts val="0"/>
                        </a:spcAft>
                      </a:pPr>
                      <a:r>
                        <a:rPr lang="tr-TR" sz="1600">
                          <a:effectLst/>
                        </a:rPr>
                        <a:t>2-3dk</a:t>
                      </a:r>
                      <a:endParaRPr lang="tr-TR" sz="1050">
                        <a:effectLst/>
                        <a:latin typeface="Calibri"/>
                        <a:ea typeface="Calibri"/>
                        <a:cs typeface="Times New Roman"/>
                      </a:endParaRPr>
                    </a:p>
                  </a:txBody>
                  <a:tcPr marL="56457" marR="56457" marT="0" marB="0"/>
                </a:tc>
                <a:extLst>
                  <a:ext uri="{0D108BD9-81ED-4DB2-BD59-A6C34878D82A}">
                    <a16:rowId xmlns:a16="http://schemas.microsoft.com/office/drawing/2014/main" val="10003"/>
                  </a:ext>
                </a:extLst>
              </a:tr>
              <a:tr h="691817">
                <a:tc>
                  <a:txBody>
                    <a:bodyPr/>
                    <a:lstStyle/>
                    <a:p>
                      <a:pPr marL="457200" algn="l">
                        <a:lnSpc>
                          <a:spcPct val="115000"/>
                        </a:lnSpc>
                        <a:spcAft>
                          <a:spcPts val="0"/>
                        </a:spcAft>
                      </a:pPr>
                      <a:r>
                        <a:rPr lang="tr-TR" sz="1600" dirty="0">
                          <a:effectLst/>
                        </a:rPr>
                        <a:t>Bar ile </a:t>
                      </a:r>
                      <a:r>
                        <a:rPr lang="tr-TR" sz="1600" dirty="0" err="1">
                          <a:effectLst/>
                        </a:rPr>
                        <a:t>suplex</a:t>
                      </a:r>
                      <a:r>
                        <a:rPr lang="tr-TR" sz="1600" dirty="0">
                          <a:effectLst/>
                        </a:rPr>
                        <a:t> çekiş</a:t>
                      </a:r>
                      <a:endParaRPr lang="tr-TR" sz="1050" dirty="0">
                        <a:effectLst/>
                        <a:latin typeface="Calibri"/>
                        <a:ea typeface="Calibri"/>
                        <a:cs typeface="Times New Roman"/>
                      </a:endParaRPr>
                    </a:p>
                  </a:txBody>
                  <a:tcPr marL="56457" marR="56457" marT="0" marB="0"/>
                </a:tc>
                <a:tc>
                  <a:txBody>
                    <a:bodyPr/>
                    <a:lstStyle/>
                    <a:p>
                      <a:pPr algn="ctr">
                        <a:lnSpc>
                          <a:spcPct val="115000"/>
                        </a:lnSpc>
                        <a:spcAft>
                          <a:spcPts val="0"/>
                        </a:spcAft>
                      </a:pPr>
                      <a:r>
                        <a:rPr lang="tr-TR" sz="1600" dirty="0">
                          <a:effectLst/>
                        </a:rPr>
                        <a:t>3-5</a:t>
                      </a:r>
                      <a:endParaRPr lang="tr-TR" sz="1050" dirty="0">
                        <a:effectLst/>
                        <a:latin typeface="Calibri"/>
                        <a:ea typeface="Calibri"/>
                        <a:cs typeface="Times New Roman"/>
                      </a:endParaRPr>
                    </a:p>
                  </a:txBody>
                  <a:tcPr marL="56457" marR="56457" marT="0" marB="0"/>
                </a:tc>
                <a:tc>
                  <a:txBody>
                    <a:bodyPr/>
                    <a:lstStyle/>
                    <a:p>
                      <a:pPr algn="ctr">
                        <a:lnSpc>
                          <a:spcPct val="115000"/>
                        </a:lnSpc>
                        <a:spcAft>
                          <a:spcPts val="0"/>
                        </a:spcAft>
                      </a:pPr>
                      <a:r>
                        <a:rPr lang="tr-TR" sz="1600" dirty="0">
                          <a:effectLst/>
                        </a:rPr>
                        <a:t>5-6</a:t>
                      </a:r>
                      <a:endParaRPr lang="tr-TR" sz="1050" dirty="0">
                        <a:effectLst/>
                        <a:latin typeface="Calibri"/>
                        <a:ea typeface="Calibri"/>
                        <a:cs typeface="Times New Roman"/>
                      </a:endParaRPr>
                    </a:p>
                  </a:txBody>
                  <a:tcPr marL="56457" marR="56457" marT="0" marB="0"/>
                </a:tc>
                <a:tc>
                  <a:txBody>
                    <a:bodyPr/>
                    <a:lstStyle/>
                    <a:p>
                      <a:pPr algn="ctr">
                        <a:lnSpc>
                          <a:spcPct val="115000"/>
                        </a:lnSpc>
                        <a:spcAft>
                          <a:spcPts val="0"/>
                        </a:spcAft>
                      </a:pPr>
                      <a:r>
                        <a:rPr lang="tr-TR" sz="1600" dirty="0">
                          <a:effectLst/>
                        </a:rPr>
                        <a:t>%85-90</a:t>
                      </a:r>
                      <a:endParaRPr lang="tr-TR" sz="1050" dirty="0">
                        <a:effectLst/>
                        <a:latin typeface="Calibri"/>
                        <a:ea typeface="Calibri"/>
                        <a:cs typeface="Times New Roman"/>
                      </a:endParaRPr>
                    </a:p>
                  </a:txBody>
                  <a:tcPr marL="56457" marR="56457" marT="0" marB="0"/>
                </a:tc>
                <a:tc>
                  <a:txBody>
                    <a:bodyPr/>
                    <a:lstStyle/>
                    <a:p>
                      <a:pPr algn="ctr">
                        <a:lnSpc>
                          <a:spcPct val="115000"/>
                        </a:lnSpc>
                        <a:spcAft>
                          <a:spcPts val="0"/>
                        </a:spcAft>
                      </a:pPr>
                      <a:r>
                        <a:rPr lang="tr-TR" sz="1600" dirty="0">
                          <a:effectLst/>
                        </a:rPr>
                        <a:t>2-3dk</a:t>
                      </a:r>
                      <a:endParaRPr lang="tr-TR" sz="1050" dirty="0">
                        <a:effectLst/>
                        <a:latin typeface="Calibri"/>
                        <a:ea typeface="Calibri"/>
                        <a:cs typeface="Times New Roman"/>
                      </a:endParaRPr>
                    </a:p>
                  </a:txBody>
                  <a:tcPr marL="56457" marR="56457" marT="0" marB="0"/>
                </a:tc>
                <a:extLst>
                  <a:ext uri="{0D108BD9-81ED-4DB2-BD59-A6C34878D82A}">
                    <a16:rowId xmlns:a16="http://schemas.microsoft.com/office/drawing/2014/main" val="10004"/>
                  </a:ext>
                </a:extLst>
              </a:tr>
              <a:tr h="691817">
                <a:tc>
                  <a:txBody>
                    <a:bodyPr/>
                    <a:lstStyle/>
                    <a:p>
                      <a:pPr marL="457200" algn="l">
                        <a:lnSpc>
                          <a:spcPct val="115000"/>
                        </a:lnSpc>
                        <a:spcAft>
                          <a:spcPts val="0"/>
                        </a:spcAft>
                      </a:pPr>
                      <a:r>
                        <a:rPr lang="tr-TR" sz="1600" dirty="0" err="1">
                          <a:effectLst/>
                        </a:rPr>
                        <a:t>Deadlift</a:t>
                      </a:r>
                      <a:endParaRPr lang="tr-TR" sz="1050" dirty="0">
                        <a:effectLst/>
                        <a:latin typeface="Calibri"/>
                        <a:ea typeface="Calibri"/>
                        <a:cs typeface="Times New Roman"/>
                      </a:endParaRPr>
                    </a:p>
                  </a:txBody>
                  <a:tcPr marL="56457" marR="56457" marT="0" marB="0"/>
                </a:tc>
                <a:tc>
                  <a:txBody>
                    <a:bodyPr/>
                    <a:lstStyle/>
                    <a:p>
                      <a:pPr algn="ctr">
                        <a:lnSpc>
                          <a:spcPct val="115000"/>
                        </a:lnSpc>
                        <a:spcAft>
                          <a:spcPts val="0"/>
                        </a:spcAft>
                      </a:pPr>
                      <a:r>
                        <a:rPr lang="tr-TR" sz="1600">
                          <a:effectLst/>
                        </a:rPr>
                        <a:t>3-5</a:t>
                      </a:r>
                      <a:endParaRPr lang="tr-TR" sz="1050">
                        <a:effectLst/>
                        <a:latin typeface="Calibri"/>
                        <a:ea typeface="Calibri"/>
                        <a:cs typeface="Times New Roman"/>
                      </a:endParaRPr>
                    </a:p>
                  </a:txBody>
                  <a:tcPr marL="56457" marR="56457" marT="0" marB="0"/>
                </a:tc>
                <a:tc>
                  <a:txBody>
                    <a:bodyPr/>
                    <a:lstStyle/>
                    <a:p>
                      <a:pPr algn="ctr">
                        <a:lnSpc>
                          <a:spcPct val="115000"/>
                        </a:lnSpc>
                        <a:spcAft>
                          <a:spcPts val="0"/>
                        </a:spcAft>
                      </a:pPr>
                      <a:r>
                        <a:rPr lang="tr-TR" sz="1600" dirty="0">
                          <a:effectLst/>
                        </a:rPr>
                        <a:t>5-6</a:t>
                      </a:r>
                      <a:endParaRPr lang="tr-TR" sz="1050" dirty="0">
                        <a:effectLst/>
                        <a:latin typeface="Calibri"/>
                        <a:ea typeface="Calibri"/>
                        <a:cs typeface="Times New Roman"/>
                      </a:endParaRPr>
                    </a:p>
                  </a:txBody>
                  <a:tcPr marL="56457" marR="56457" marT="0" marB="0"/>
                </a:tc>
                <a:tc>
                  <a:txBody>
                    <a:bodyPr/>
                    <a:lstStyle/>
                    <a:p>
                      <a:pPr algn="ctr">
                        <a:lnSpc>
                          <a:spcPct val="115000"/>
                        </a:lnSpc>
                        <a:spcAft>
                          <a:spcPts val="0"/>
                        </a:spcAft>
                      </a:pPr>
                      <a:r>
                        <a:rPr lang="tr-TR" sz="1600" dirty="0">
                          <a:effectLst/>
                        </a:rPr>
                        <a:t>%85-90</a:t>
                      </a:r>
                      <a:endParaRPr lang="tr-TR" sz="1050" dirty="0">
                        <a:effectLst/>
                        <a:latin typeface="Calibri"/>
                        <a:ea typeface="Calibri"/>
                        <a:cs typeface="Times New Roman"/>
                      </a:endParaRPr>
                    </a:p>
                  </a:txBody>
                  <a:tcPr marL="56457" marR="56457" marT="0" marB="0"/>
                </a:tc>
                <a:tc>
                  <a:txBody>
                    <a:bodyPr/>
                    <a:lstStyle/>
                    <a:p>
                      <a:pPr algn="ctr">
                        <a:lnSpc>
                          <a:spcPct val="115000"/>
                        </a:lnSpc>
                        <a:spcAft>
                          <a:spcPts val="0"/>
                        </a:spcAft>
                      </a:pPr>
                      <a:r>
                        <a:rPr lang="tr-TR" sz="1600" dirty="0">
                          <a:effectLst/>
                        </a:rPr>
                        <a:t>2-3dk</a:t>
                      </a:r>
                      <a:endParaRPr lang="tr-TR" sz="1050" dirty="0">
                        <a:effectLst/>
                        <a:latin typeface="Calibri"/>
                        <a:ea typeface="Calibri"/>
                        <a:cs typeface="Times New Roman"/>
                      </a:endParaRPr>
                    </a:p>
                  </a:txBody>
                  <a:tcPr marL="56457" marR="56457"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861494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78675" y="848537"/>
            <a:ext cx="9689910" cy="52520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115879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9027" y="2534796"/>
            <a:ext cx="8911687" cy="1280890"/>
          </a:xfrm>
        </p:spPr>
        <p:txBody>
          <a:bodyPr/>
          <a:lstStyle/>
          <a:p>
            <a:r>
              <a:rPr lang="tr-TR" dirty="0" smtClean="0"/>
              <a:t>FUTBOL</a:t>
            </a:r>
            <a:endParaRPr lang="tr-TR" dirty="0"/>
          </a:p>
        </p:txBody>
      </p:sp>
    </p:spTree>
    <p:extLst>
      <p:ext uri="{BB962C8B-B14F-4D97-AF65-F5344CB8AC3E}">
        <p14:creationId xmlns:p14="http://schemas.microsoft.com/office/powerpoint/2010/main" val="323361901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2"/>
          <p:cNvGraphicFramePr>
            <a:graphicFrameLocks noGrp="1"/>
          </p:cNvGraphicFramePr>
          <p:nvPr>
            <p:extLst>
              <p:ext uri="{D42A27DB-BD31-4B8C-83A1-F6EECF244321}">
                <p14:modId xmlns:p14="http://schemas.microsoft.com/office/powerpoint/2010/main" val="3581017240"/>
              </p:ext>
            </p:extLst>
          </p:nvPr>
        </p:nvGraphicFramePr>
        <p:xfrm>
          <a:off x="2415655" y="534352"/>
          <a:ext cx="7861110" cy="4925822"/>
        </p:xfrm>
        <a:graphic>
          <a:graphicData uri="http://schemas.openxmlformats.org/drawingml/2006/table">
            <a:tbl>
              <a:tblPr firstRow="1" bandRow="1">
                <a:tableStyleId>{2D5ABB26-0587-4C30-8999-92F81FD0307C}</a:tableStyleId>
              </a:tblPr>
              <a:tblGrid>
                <a:gridCol w="553213">
                  <a:extLst>
                    <a:ext uri="{9D8B030D-6E8A-4147-A177-3AD203B41FA5}">
                      <a16:colId xmlns:a16="http://schemas.microsoft.com/office/drawing/2014/main" val="20000"/>
                    </a:ext>
                  </a:extLst>
                </a:gridCol>
                <a:gridCol w="2365124">
                  <a:extLst>
                    <a:ext uri="{9D8B030D-6E8A-4147-A177-3AD203B41FA5}">
                      <a16:colId xmlns:a16="http://schemas.microsoft.com/office/drawing/2014/main" val="20001"/>
                    </a:ext>
                  </a:extLst>
                </a:gridCol>
                <a:gridCol w="4942773">
                  <a:extLst>
                    <a:ext uri="{9D8B030D-6E8A-4147-A177-3AD203B41FA5}">
                      <a16:colId xmlns:a16="http://schemas.microsoft.com/office/drawing/2014/main" val="20002"/>
                    </a:ext>
                  </a:extLst>
                </a:gridCol>
              </a:tblGrid>
              <a:tr h="300990">
                <a:tc gridSpan="3">
                  <a:txBody>
                    <a:bodyPr/>
                    <a:lstStyle/>
                    <a:p>
                      <a:pPr marL="1407795" marR="1391285" indent="177800">
                        <a:lnSpc>
                          <a:spcPct val="104200"/>
                        </a:lnSpc>
                        <a:spcBef>
                          <a:spcPts val="130"/>
                        </a:spcBef>
                      </a:pPr>
                      <a:r>
                        <a:rPr sz="1400" spc="0" dirty="0">
                          <a:solidFill>
                            <a:srgbClr val="FFFFFF"/>
                          </a:solidFill>
                          <a:latin typeface="HelveticaNeueLT Pro 55 Roman"/>
                          <a:cs typeface="HelveticaNeueLT Pro 55 Roman"/>
                        </a:rPr>
                        <a:t>Danimarka Futbol Milli </a:t>
                      </a:r>
                      <a:r>
                        <a:rPr sz="1400" spc="5" dirty="0">
                          <a:solidFill>
                            <a:srgbClr val="FFFFFF"/>
                          </a:solidFill>
                          <a:latin typeface="HelveticaNeueLT Pro 55 Roman"/>
                          <a:cs typeface="HelveticaNeueLT Pro 55 Roman"/>
                        </a:rPr>
                        <a:t>Takımı  </a:t>
                      </a:r>
                      <a:r>
                        <a:rPr sz="1400" spc="0" dirty="0">
                          <a:solidFill>
                            <a:srgbClr val="FFFFFF"/>
                          </a:solidFill>
                          <a:latin typeface="HelveticaNeueLT Pro 55 Roman"/>
                          <a:cs typeface="HelveticaNeueLT Pro 55 Roman"/>
                        </a:rPr>
                        <a:t>EURO 2004 Hazırlık Periodu Bölüm</a:t>
                      </a:r>
                      <a:r>
                        <a:rPr sz="1400" spc="225" dirty="0">
                          <a:solidFill>
                            <a:srgbClr val="FFFFFF"/>
                          </a:solidFill>
                          <a:latin typeface="HelveticaNeueLT Pro 55 Roman"/>
                          <a:cs typeface="HelveticaNeueLT Pro 55 Roman"/>
                        </a:rPr>
                        <a:t> </a:t>
                      </a:r>
                      <a:r>
                        <a:rPr sz="1400" dirty="0">
                          <a:solidFill>
                            <a:srgbClr val="FFFFFF"/>
                          </a:solidFill>
                          <a:latin typeface="HelveticaNeueLT Pro 55 Roman"/>
                          <a:cs typeface="HelveticaNeueLT Pro 55 Roman"/>
                        </a:rPr>
                        <a:t>1</a:t>
                      </a:r>
                      <a:endParaRPr sz="1400" dirty="0">
                        <a:latin typeface="HelveticaNeueLT Pro 55 Roman"/>
                        <a:cs typeface="HelveticaNeueLT Pro 55 Roman"/>
                      </a:endParaRPr>
                    </a:p>
                  </a:txBody>
                  <a:tcPr marL="0" marR="0" marT="16510" marB="0">
                    <a:lnB w="28575">
                      <a:solidFill>
                        <a:srgbClr val="FFFFFF"/>
                      </a:solidFill>
                      <a:prstDash val="solid"/>
                    </a:lnB>
                    <a:solidFill>
                      <a:srgbClr val="808285"/>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222250">
                <a:tc>
                  <a:txBody>
                    <a:bodyPr/>
                    <a:lstStyle/>
                    <a:p>
                      <a:pPr marL="10160" algn="ctr">
                        <a:lnSpc>
                          <a:spcPct val="100000"/>
                        </a:lnSpc>
                        <a:spcBef>
                          <a:spcPts val="360"/>
                        </a:spcBef>
                      </a:pPr>
                      <a:r>
                        <a:rPr sz="1400" b="0" spc="5" dirty="0">
                          <a:solidFill>
                            <a:srgbClr val="231F20"/>
                          </a:solidFill>
                          <a:latin typeface="HelveticaNeueLT Pro 45 Lt"/>
                          <a:cs typeface="HelveticaNeueLT Pro 45 Lt"/>
                        </a:rPr>
                        <a:t>Gün</a:t>
                      </a:r>
                      <a:endParaRPr sz="1400">
                        <a:latin typeface="HelveticaNeueLT Pro 45 Lt"/>
                        <a:cs typeface="HelveticaNeueLT Pro 45 Lt"/>
                      </a:endParaRPr>
                    </a:p>
                  </a:txBody>
                  <a:tcPr marL="0" marR="0" marB="0">
                    <a:lnR w="9525">
                      <a:solidFill>
                        <a:srgbClr val="4C4D4F"/>
                      </a:solidFill>
                      <a:prstDash val="solid"/>
                    </a:lnR>
                    <a:lnT w="28575">
                      <a:solidFill>
                        <a:srgbClr val="FFFFFF"/>
                      </a:solidFill>
                      <a:prstDash val="solid"/>
                    </a:lnT>
                    <a:lnB w="9525">
                      <a:solidFill>
                        <a:srgbClr val="4C4D4F"/>
                      </a:solidFill>
                      <a:prstDash val="solid"/>
                    </a:lnB>
                  </a:tcPr>
                </a:tc>
                <a:tc>
                  <a:txBody>
                    <a:bodyPr/>
                    <a:lstStyle/>
                    <a:p>
                      <a:pPr marL="10795" algn="ctr">
                        <a:lnSpc>
                          <a:spcPct val="100000"/>
                        </a:lnSpc>
                        <a:spcBef>
                          <a:spcPts val="360"/>
                        </a:spcBef>
                      </a:pPr>
                      <a:r>
                        <a:rPr sz="1400" b="0" spc="5" dirty="0">
                          <a:solidFill>
                            <a:srgbClr val="231F20"/>
                          </a:solidFill>
                          <a:latin typeface="HelveticaNeueLT Pro 45 Lt"/>
                          <a:cs typeface="HelveticaNeueLT Pro 45 Lt"/>
                        </a:rPr>
                        <a:t>Sabah</a:t>
                      </a:r>
                      <a:endParaRPr sz="1400">
                        <a:latin typeface="HelveticaNeueLT Pro 45 Lt"/>
                        <a:cs typeface="HelveticaNeueLT Pro 45 Lt"/>
                      </a:endParaRPr>
                    </a:p>
                  </a:txBody>
                  <a:tcPr marL="0" marR="0" marB="0">
                    <a:lnL w="9525">
                      <a:solidFill>
                        <a:srgbClr val="4C4D4F"/>
                      </a:solidFill>
                      <a:prstDash val="solid"/>
                    </a:lnL>
                    <a:lnR w="9525">
                      <a:solidFill>
                        <a:srgbClr val="4C4D4F"/>
                      </a:solidFill>
                      <a:prstDash val="solid"/>
                    </a:lnR>
                    <a:lnT w="28575">
                      <a:solidFill>
                        <a:srgbClr val="FFFFFF"/>
                      </a:solidFill>
                      <a:prstDash val="solid"/>
                    </a:lnT>
                    <a:lnB w="9525">
                      <a:solidFill>
                        <a:srgbClr val="4C4D4F"/>
                      </a:solidFill>
                      <a:prstDash val="solid"/>
                    </a:lnB>
                  </a:tcPr>
                </a:tc>
                <a:tc>
                  <a:txBody>
                    <a:bodyPr/>
                    <a:lstStyle/>
                    <a:p>
                      <a:pPr marL="11430" algn="ctr">
                        <a:lnSpc>
                          <a:spcPct val="100000"/>
                        </a:lnSpc>
                        <a:spcBef>
                          <a:spcPts val="360"/>
                        </a:spcBef>
                      </a:pPr>
                      <a:r>
                        <a:rPr sz="1400" b="0" spc="0" dirty="0">
                          <a:solidFill>
                            <a:srgbClr val="231F20"/>
                          </a:solidFill>
                          <a:latin typeface="HelveticaNeueLT Pro 45 Lt"/>
                          <a:cs typeface="HelveticaNeueLT Pro 45 Lt"/>
                        </a:rPr>
                        <a:t>Öğleden</a:t>
                      </a:r>
                      <a:r>
                        <a:rPr sz="1400" b="0" spc="25" dirty="0">
                          <a:solidFill>
                            <a:srgbClr val="231F20"/>
                          </a:solidFill>
                          <a:latin typeface="HelveticaNeueLT Pro 45 Lt"/>
                          <a:cs typeface="HelveticaNeueLT Pro 45 Lt"/>
                        </a:rPr>
                        <a:t> </a:t>
                      </a:r>
                      <a:r>
                        <a:rPr sz="1400" b="0" spc="5" dirty="0">
                          <a:solidFill>
                            <a:srgbClr val="231F20"/>
                          </a:solidFill>
                          <a:latin typeface="HelveticaNeueLT Pro 45 Lt"/>
                          <a:cs typeface="HelveticaNeueLT Pro 45 Lt"/>
                        </a:rPr>
                        <a:t>Sonra</a:t>
                      </a:r>
                      <a:endParaRPr sz="1400">
                        <a:latin typeface="HelveticaNeueLT Pro 45 Lt"/>
                        <a:cs typeface="HelveticaNeueLT Pro 45 Lt"/>
                      </a:endParaRPr>
                    </a:p>
                  </a:txBody>
                  <a:tcPr marL="0" marR="0" marB="0">
                    <a:lnL w="9525">
                      <a:solidFill>
                        <a:srgbClr val="4C4D4F"/>
                      </a:solidFill>
                      <a:prstDash val="solid"/>
                    </a:lnL>
                    <a:lnT w="28575">
                      <a:solidFill>
                        <a:srgbClr val="FFFFFF"/>
                      </a:solidFill>
                      <a:prstDash val="solid"/>
                    </a:lnT>
                    <a:lnB w="9525">
                      <a:solidFill>
                        <a:srgbClr val="4C4D4F"/>
                      </a:solidFill>
                      <a:prstDash val="solid"/>
                    </a:lnB>
                  </a:tcPr>
                </a:tc>
                <a:extLst>
                  <a:ext uri="{0D108BD9-81ED-4DB2-BD59-A6C34878D82A}">
                    <a16:rowId xmlns:a16="http://schemas.microsoft.com/office/drawing/2014/main" val="10001"/>
                  </a:ext>
                </a:extLst>
              </a:tr>
              <a:tr h="313690">
                <a:tc>
                  <a:txBody>
                    <a:bodyPr/>
                    <a:lstStyle/>
                    <a:p>
                      <a:pPr marL="8255" algn="ctr">
                        <a:lnSpc>
                          <a:spcPct val="100000"/>
                        </a:lnSpc>
                        <a:spcBef>
                          <a:spcPts val="720"/>
                        </a:spcBef>
                      </a:pPr>
                      <a:r>
                        <a:rPr sz="1400" b="0" dirty="0">
                          <a:solidFill>
                            <a:srgbClr val="231F20"/>
                          </a:solidFill>
                          <a:latin typeface="HelveticaNeueLT Pro 45 Lt"/>
                          <a:cs typeface="HelveticaNeueLT Pro 45 Lt"/>
                        </a:rPr>
                        <a:t>1</a:t>
                      </a:r>
                      <a:endParaRPr sz="1400">
                        <a:latin typeface="HelveticaNeueLT Pro 45 Lt"/>
                        <a:cs typeface="HelveticaNeueLT Pro 45 Lt"/>
                      </a:endParaRPr>
                    </a:p>
                  </a:txBody>
                  <a:tcPr marL="0" marR="0" marT="91440" marB="0">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124460" indent="-69850">
                        <a:lnSpc>
                          <a:spcPct val="100000"/>
                        </a:lnSpc>
                        <a:spcBef>
                          <a:spcPts val="170"/>
                        </a:spcBef>
                        <a:buChar char="-"/>
                        <a:tabLst>
                          <a:tab pos="125095" algn="l"/>
                        </a:tabLst>
                      </a:pPr>
                      <a:r>
                        <a:rPr sz="1400" b="0" spc="-30" dirty="0">
                          <a:solidFill>
                            <a:srgbClr val="231F20"/>
                          </a:solidFill>
                          <a:latin typeface="HelveticaNeueLT Pro 45 Lt"/>
                          <a:cs typeface="HelveticaNeueLT Pro 45 Lt"/>
                        </a:rPr>
                        <a:t>Yo Yo </a:t>
                      </a:r>
                      <a:r>
                        <a:rPr sz="1400" b="0" spc="0" dirty="0">
                          <a:solidFill>
                            <a:srgbClr val="231F20"/>
                          </a:solidFill>
                          <a:latin typeface="HelveticaNeueLT Pro 45 Lt"/>
                          <a:cs typeface="HelveticaNeueLT Pro 45 Lt"/>
                        </a:rPr>
                        <a:t>IE2</a:t>
                      </a:r>
                      <a:r>
                        <a:rPr sz="1400" b="0" spc="135" dirty="0">
                          <a:solidFill>
                            <a:srgbClr val="231F20"/>
                          </a:solidFill>
                          <a:latin typeface="HelveticaNeueLT Pro 45 Lt"/>
                          <a:cs typeface="HelveticaNeueLT Pro 45 Lt"/>
                        </a:rPr>
                        <a:t> </a:t>
                      </a:r>
                      <a:r>
                        <a:rPr sz="1400" b="0" spc="-10" dirty="0">
                          <a:solidFill>
                            <a:srgbClr val="231F20"/>
                          </a:solidFill>
                          <a:latin typeface="HelveticaNeueLT Pro 45 Lt"/>
                          <a:cs typeface="HelveticaNeueLT Pro 45 Lt"/>
                        </a:rPr>
                        <a:t>Testi</a:t>
                      </a:r>
                      <a:endParaRPr sz="1400">
                        <a:latin typeface="HelveticaNeueLT Pro 45 Lt"/>
                        <a:cs typeface="HelveticaNeueLT Pro 45 Lt"/>
                      </a:endParaRPr>
                    </a:p>
                    <a:p>
                      <a:pPr marL="124460" indent="-69850">
                        <a:lnSpc>
                          <a:spcPct val="100000"/>
                        </a:lnSpc>
                        <a:spcBef>
                          <a:spcPts val="140"/>
                        </a:spcBef>
                        <a:buChar char="-"/>
                        <a:tabLst>
                          <a:tab pos="125095" algn="l"/>
                        </a:tabLst>
                      </a:pPr>
                      <a:r>
                        <a:rPr sz="1400" b="0" spc="-10" dirty="0">
                          <a:solidFill>
                            <a:srgbClr val="231F20"/>
                          </a:solidFill>
                          <a:latin typeface="HelveticaNeueLT Pro 45 Lt"/>
                          <a:cs typeface="HelveticaNeueLT Pro 45 Lt"/>
                        </a:rPr>
                        <a:t>Teknik </a:t>
                      </a:r>
                      <a:r>
                        <a:rPr sz="1400" b="0" spc="-5" dirty="0">
                          <a:solidFill>
                            <a:srgbClr val="231F20"/>
                          </a:solidFill>
                          <a:latin typeface="HelveticaNeueLT Pro 45 Lt"/>
                          <a:cs typeface="HelveticaNeueLT Pro 45 Lt"/>
                        </a:rPr>
                        <a:t>/Taktik</a:t>
                      </a:r>
                      <a:r>
                        <a:rPr sz="1400" b="0" spc="80" dirty="0">
                          <a:solidFill>
                            <a:srgbClr val="231F20"/>
                          </a:solidFill>
                          <a:latin typeface="HelveticaNeueLT Pro 45 Lt"/>
                          <a:cs typeface="HelveticaNeueLT Pro 45 Lt"/>
                        </a:rPr>
                        <a:t> </a:t>
                      </a:r>
                      <a:r>
                        <a:rPr sz="1400" b="0" spc="0" dirty="0">
                          <a:solidFill>
                            <a:srgbClr val="231F20"/>
                          </a:solidFill>
                          <a:latin typeface="HelveticaNeueLT Pro 45 Lt"/>
                          <a:cs typeface="HelveticaNeueLT Pro 45 Lt"/>
                        </a:rPr>
                        <a:t>antrenman</a:t>
                      </a:r>
                      <a:endParaRPr sz="1400">
                        <a:latin typeface="HelveticaNeueLT Pro 45 Lt"/>
                        <a:cs typeface="HelveticaNeueLT Pro 45 Lt"/>
                      </a:endParaRPr>
                    </a:p>
                  </a:txBody>
                  <a:tcPr marL="0" marR="0" marT="21590" marB="0">
                    <a:lnL w="9525">
                      <a:solidFill>
                        <a:srgbClr val="4C4D4F"/>
                      </a:solidFill>
                      <a:prstDash val="solid"/>
                    </a:lnL>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125095" indent="-69850">
                        <a:lnSpc>
                          <a:spcPct val="100000"/>
                        </a:lnSpc>
                        <a:spcBef>
                          <a:spcPts val="170"/>
                        </a:spcBef>
                        <a:buChar char="-"/>
                        <a:tabLst>
                          <a:tab pos="125730" algn="l"/>
                        </a:tabLst>
                      </a:pPr>
                      <a:r>
                        <a:rPr sz="1400" b="0" spc="-5" dirty="0">
                          <a:solidFill>
                            <a:srgbClr val="231F20"/>
                          </a:solidFill>
                          <a:latin typeface="HelveticaNeueLT Pro 45 Lt"/>
                          <a:cs typeface="HelveticaNeueLT Pro 45 Lt"/>
                        </a:rPr>
                        <a:t>Yüksek </a:t>
                      </a:r>
                      <a:r>
                        <a:rPr sz="1400" b="0" spc="0" dirty="0">
                          <a:solidFill>
                            <a:srgbClr val="231F20"/>
                          </a:solidFill>
                          <a:latin typeface="HelveticaNeueLT Pro 45 Lt"/>
                          <a:cs typeface="HelveticaNeueLT Pro 45 Lt"/>
                        </a:rPr>
                        <a:t>şiddetli aerobik antrenman: </a:t>
                      </a:r>
                      <a:r>
                        <a:rPr sz="1400" b="0" dirty="0">
                          <a:solidFill>
                            <a:srgbClr val="231F20"/>
                          </a:solidFill>
                          <a:latin typeface="HelveticaNeueLT Pro 45 Lt"/>
                          <a:cs typeface="HelveticaNeueLT Pro 45 Lt"/>
                        </a:rPr>
                        <a:t>2 </a:t>
                      </a:r>
                      <a:r>
                        <a:rPr sz="1400" b="0" spc="0" dirty="0">
                          <a:solidFill>
                            <a:srgbClr val="231F20"/>
                          </a:solidFill>
                          <a:latin typeface="HelveticaNeueLT Pro 45 Lt"/>
                          <a:cs typeface="HelveticaNeueLT Pro 45 Lt"/>
                        </a:rPr>
                        <a:t>dk </a:t>
                      </a:r>
                      <a:r>
                        <a:rPr sz="1400" b="0" dirty="0">
                          <a:solidFill>
                            <a:srgbClr val="231F20"/>
                          </a:solidFill>
                          <a:latin typeface="HelveticaNeueLT Pro 45 Lt"/>
                          <a:cs typeface="HelveticaNeueLT Pro 45 Lt"/>
                        </a:rPr>
                        <a:t>x 6</a:t>
                      </a:r>
                      <a:r>
                        <a:rPr sz="1400" b="0" spc="50" dirty="0">
                          <a:solidFill>
                            <a:srgbClr val="231F20"/>
                          </a:solidFill>
                          <a:latin typeface="HelveticaNeueLT Pro 45 Lt"/>
                          <a:cs typeface="HelveticaNeueLT Pro 45 Lt"/>
                        </a:rPr>
                        <a:t> </a:t>
                      </a:r>
                      <a:r>
                        <a:rPr sz="1400" b="0" spc="5" dirty="0">
                          <a:solidFill>
                            <a:srgbClr val="231F20"/>
                          </a:solidFill>
                          <a:latin typeface="HelveticaNeueLT Pro 45 Lt"/>
                          <a:cs typeface="HelveticaNeueLT Pro 45 Lt"/>
                        </a:rPr>
                        <a:t>tekrar</a:t>
                      </a:r>
                      <a:endParaRPr sz="1400">
                        <a:latin typeface="HelveticaNeueLT Pro 45 Lt"/>
                        <a:cs typeface="HelveticaNeueLT Pro 45 Lt"/>
                      </a:endParaRPr>
                    </a:p>
                    <a:p>
                      <a:pPr marL="125095" indent="-69850">
                        <a:lnSpc>
                          <a:spcPct val="100000"/>
                        </a:lnSpc>
                        <a:spcBef>
                          <a:spcPts val="140"/>
                        </a:spcBef>
                        <a:buChar char="-"/>
                        <a:tabLst>
                          <a:tab pos="125730" algn="l"/>
                        </a:tabLst>
                      </a:pPr>
                      <a:r>
                        <a:rPr sz="1400" b="0" spc="0" dirty="0">
                          <a:solidFill>
                            <a:srgbClr val="231F20"/>
                          </a:solidFill>
                          <a:latin typeface="HelveticaNeueLT Pro 45 Lt"/>
                          <a:cs typeface="HelveticaNeueLT Pro 45 Lt"/>
                        </a:rPr>
                        <a:t>Oyun: 20</a:t>
                      </a:r>
                      <a:r>
                        <a:rPr sz="1400" b="0" spc="50" dirty="0">
                          <a:solidFill>
                            <a:srgbClr val="231F20"/>
                          </a:solidFill>
                          <a:latin typeface="HelveticaNeueLT Pro 45 Lt"/>
                          <a:cs typeface="HelveticaNeueLT Pro 45 Lt"/>
                        </a:rPr>
                        <a:t> </a:t>
                      </a:r>
                      <a:r>
                        <a:rPr sz="1400" b="0" spc="5" dirty="0">
                          <a:solidFill>
                            <a:srgbClr val="231F20"/>
                          </a:solidFill>
                          <a:latin typeface="HelveticaNeueLT Pro 45 Lt"/>
                          <a:cs typeface="HelveticaNeueLT Pro 45 Lt"/>
                        </a:rPr>
                        <a:t>dk</a:t>
                      </a:r>
                      <a:endParaRPr sz="1400">
                        <a:latin typeface="HelveticaNeueLT Pro 45 Lt"/>
                        <a:cs typeface="HelveticaNeueLT Pro 45 Lt"/>
                      </a:endParaRPr>
                    </a:p>
                  </a:txBody>
                  <a:tcPr marL="0" marR="0" marT="21590" marB="0">
                    <a:lnL w="9525">
                      <a:solidFill>
                        <a:srgbClr val="4C4D4F"/>
                      </a:solidFill>
                      <a:prstDash val="solid"/>
                    </a:lnL>
                    <a:lnT w="9525">
                      <a:solidFill>
                        <a:srgbClr val="4C4D4F"/>
                      </a:solidFill>
                      <a:prstDash val="solid"/>
                    </a:lnT>
                    <a:lnB w="9525">
                      <a:solidFill>
                        <a:srgbClr val="4C4D4F"/>
                      </a:solidFill>
                      <a:prstDash val="solid"/>
                    </a:lnB>
                  </a:tcPr>
                </a:tc>
                <a:extLst>
                  <a:ext uri="{0D108BD9-81ED-4DB2-BD59-A6C34878D82A}">
                    <a16:rowId xmlns:a16="http://schemas.microsoft.com/office/drawing/2014/main" val="10002"/>
                  </a:ext>
                </a:extLst>
              </a:tr>
              <a:tr h="222250">
                <a:tc>
                  <a:txBody>
                    <a:bodyPr/>
                    <a:lstStyle/>
                    <a:p>
                      <a:pPr marL="8255" algn="ctr">
                        <a:lnSpc>
                          <a:spcPct val="100000"/>
                        </a:lnSpc>
                        <a:spcBef>
                          <a:spcPts val="360"/>
                        </a:spcBef>
                      </a:pPr>
                      <a:r>
                        <a:rPr sz="1400" b="0" dirty="0">
                          <a:solidFill>
                            <a:srgbClr val="231F20"/>
                          </a:solidFill>
                          <a:latin typeface="HelveticaNeueLT Pro 45 Lt"/>
                          <a:cs typeface="HelveticaNeueLT Pro 45 Lt"/>
                        </a:rPr>
                        <a:t>2</a:t>
                      </a:r>
                      <a:endParaRPr sz="1400">
                        <a:latin typeface="HelveticaNeueLT Pro 45 Lt"/>
                        <a:cs typeface="HelveticaNeueLT Pro 45 Lt"/>
                      </a:endParaRPr>
                    </a:p>
                  </a:txBody>
                  <a:tcPr marL="0" marR="0" marB="0">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54610">
                        <a:lnSpc>
                          <a:spcPct val="100000"/>
                        </a:lnSpc>
                        <a:spcBef>
                          <a:spcPts val="360"/>
                        </a:spcBef>
                      </a:pPr>
                      <a:r>
                        <a:rPr sz="1400" b="0" dirty="0">
                          <a:solidFill>
                            <a:srgbClr val="231F20"/>
                          </a:solidFill>
                          <a:latin typeface="HelveticaNeueLT Pro 45 Lt"/>
                          <a:cs typeface="HelveticaNeueLT Pro 45 Lt"/>
                        </a:rPr>
                        <a:t>-</a:t>
                      </a:r>
                      <a:r>
                        <a:rPr sz="1400" b="0" spc="25" dirty="0">
                          <a:solidFill>
                            <a:srgbClr val="231F20"/>
                          </a:solidFill>
                          <a:latin typeface="HelveticaNeueLT Pro 45 Lt"/>
                          <a:cs typeface="HelveticaNeueLT Pro 45 Lt"/>
                        </a:rPr>
                        <a:t> </a:t>
                      </a:r>
                      <a:r>
                        <a:rPr sz="1400" b="0" spc="5" dirty="0">
                          <a:solidFill>
                            <a:srgbClr val="231F20"/>
                          </a:solidFill>
                          <a:latin typeface="HelveticaNeueLT Pro 45 Lt"/>
                          <a:cs typeface="HelveticaNeueLT Pro 45 Lt"/>
                        </a:rPr>
                        <a:t>Serbest</a:t>
                      </a:r>
                      <a:endParaRPr sz="1400">
                        <a:latin typeface="HelveticaNeueLT Pro 45 Lt"/>
                        <a:cs typeface="HelveticaNeueLT Pro 45 Lt"/>
                      </a:endParaRPr>
                    </a:p>
                  </a:txBody>
                  <a:tcPr marL="0" marR="0" marB="0">
                    <a:lnL w="9525">
                      <a:solidFill>
                        <a:srgbClr val="4C4D4F"/>
                      </a:solidFill>
                      <a:prstDash val="solid"/>
                    </a:lnL>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55244">
                        <a:lnSpc>
                          <a:spcPct val="100000"/>
                        </a:lnSpc>
                        <a:spcBef>
                          <a:spcPts val="360"/>
                        </a:spcBef>
                      </a:pPr>
                      <a:r>
                        <a:rPr sz="1400" b="0" dirty="0">
                          <a:solidFill>
                            <a:srgbClr val="231F20"/>
                          </a:solidFill>
                          <a:latin typeface="HelveticaNeueLT Pro 45 Lt"/>
                          <a:cs typeface="HelveticaNeueLT Pro 45 Lt"/>
                        </a:rPr>
                        <a:t>- Teknik/taktik</a:t>
                      </a:r>
                      <a:r>
                        <a:rPr sz="1400" b="0" spc="55" dirty="0">
                          <a:solidFill>
                            <a:srgbClr val="231F20"/>
                          </a:solidFill>
                          <a:latin typeface="HelveticaNeueLT Pro 45 Lt"/>
                          <a:cs typeface="HelveticaNeueLT Pro 45 Lt"/>
                        </a:rPr>
                        <a:t> </a:t>
                      </a:r>
                      <a:r>
                        <a:rPr sz="1400" b="0" spc="0" dirty="0">
                          <a:solidFill>
                            <a:srgbClr val="231F20"/>
                          </a:solidFill>
                          <a:latin typeface="HelveticaNeueLT Pro 45 Lt"/>
                          <a:cs typeface="HelveticaNeueLT Pro 45 Lt"/>
                        </a:rPr>
                        <a:t>antrenman</a:t>
                      </a:r>
                      <a:endParaRPr sz="1400">
                        <a:latin typeface="HelveticaNeueLT Pro 45 Lt"/>
                        <a:cs typeface="HelveticaNeueLT Pro 45 Lt"/>
                      </a:endParaRPr>
                    </a:p>
                  </a:txBody>
                  <a:tcPr marL="0" marR="0" marB="0">
                    <a:lnL w="9525">
                      <a:solidFill>
                        <a:srgbClr val="4C4D4F"/>
                      </a:solidFill>
                      <a:prstDash val="solid"/>
                    </a:lnL>
                    <a:lnT w="9525">
                      <a:solidFill>
                        <a:srgbClr val="4C4D4F"/>
                      </a:solidFill>
                      <a:prstDash val="solid"/>
                    </a:lnT>
                    <a:lnB w="9525">
                      <a:solidFill>
                        <a:srgbClr val="4C4D4F"/>
                      </a:solidFill>
                      <a:prstDash val="solid"/>
                    </a:lnB>
                  </a:tcPr>
                </a:tc>
                <a:extLst>
                  <a:ext uri="{0D108BD9-81ED-4DB2-BD59-A6C34878D82A}">
                    <a16:rowId xmlns:a16="http://schemas.microsoft.com/office/drawing/2014/main" val="10003"/>
                  </a:ext>
                </a:extLst>
              </a:tr>
              <a:tr h="453390">
                <a:tc>
                  <a:txBody>
                    <a:bodyPr/>
                    <a:lstStyle/>
                    <a:p>
                      <a:pPr>
                        <a:lnSpc>
                          <a:spcPct val="100000"/>
                        </a:lnSpc>
                        <a:spcBef>
                          <a:spcPts val="5"/>
                        </a:spcBef>
                      </a:pPr>
                      <a:endParaRPr sz="2400">
                        <a:latin typeface="Times New Roman"/>
                        <a:cs typeface="Times New Roman"/>
                      </a:endParaRPr>
                    </a:p>
                    <a:p>
                      <a:pPr marL="8255" algn="ctr">
                        <a:lnSpc>
                          <a:spcPct val="100000"/>
                        </a:lnSpc>
                      </a:pPr>
                      <a:r>
                        <a:rPr sz="1400" b="0" dirty="0">
                          <a:solidFill>
                            <a:srgbClr val="231F20"/>
                          </a:solidFill>
                          <a:latin typeface="HelveticaNeueLT Pro 45 Lt"/>
                          <a:cs typeface="HelveticaNeueLT Pro 45 Lt"/>
                        </a:rPr>
                        <a:t>3</a:t>
                      </a:r>
                      <a:endParaRPr sz="1400">
                        <a:latin typeface="HelveticaNeueLT Pro 45 Lt"/>
                        <a:cs typeface="HelveticaNeueLT Pro 45 Lt"/>
                      </a:endParaRPr>
                    </a:p>
                  </a:txBody>
                  <a:tcPr marL="0" marR="0" marT="635" marB="0">
                    <a:lnR w="9525">
                      <a:solidFill>
                        <a:srgbClr val="4C4D4F"/>
                      </a:solidFill>
                      <a:prstDash val="solid"/>
                    </a:lnR>
                    <a:lnT w="9525">
                      <a:solidFill>
                        <a:srgbClr val="4C4D4F"/>
                      </a:solidFill>
                      <a:prstDash val="solid"/>
                    </a:lnT>
                    <a:lnB w="9525">
                      <a:solidFill>
                        <a:srgbClr val="4C4D4F"/>
                      </a:solidFill>
                      <a:prstDash val="solid"/>
                    </a:lnB>
                  </a:tcPr>
                </a:tc>
                <a:tc>
                  <a:txBody>
                    <a:bodyPr/>
                    <a:lstStyle/>
                    <a:p>
                      <a:pPr>
                        <a:lnSpc>
                          <a:spcPct val="100000"/>
                        </a:lnSpc>
                        <a:spcBef>
                          <a:spcPts val="5"/>
                        </a:spcBef>
                      </a:pPr>
                      <a:endParaRPr sz="2400">
                        <a:latin typeface="Times New Roman"/>
                        <a:cs typeface="Times New Roman"/>
                      </a:endParaRPr>
                    </a:p>
                    <a:p>
                      <a:pPr marL="54610">
                        <a:lnSpc>
                          <a:spcPct val="100000"/>
                        </a:lnSpc>
                      </a:pPr>
                      <a:r>
                        <a:rPr sz="1400" b="0" dirty="0">
                          <a:solidFill>
                            <a:srgbClr val="231F20"/>
                          </a:solidFill>
                          <a:latin typeface="HelveticaNeueLT Pro 45 Lt"/>
                          <a:cs typeface="HelveticaNeueLT Pro 45 Lt"/>
                        </a:rPr>
                        <a:t>- </a:t>
                      </a:r>
                      <a:r>
                        <a:rPr sz="1400" b="0" spc="-5" dirty="0">
                          <a:solidFill>
                            <a:srgbClr val="231F20"/>
                          </a:solidFill>
                          <a:latin typeface="HelveticaNeueLT Pro 45 Lt"/>
                          <a:cs typeface="HelveticaNeueLT Pro 45 Lt"/>
                        </a:rPr>
                        <a:t>Teknik/Taktik</a:t>
                      </a:r>
                      <a:r>
                        <a:rPr sz="1400" b="0" spc="65" dirty="0">
                          <a:solidFill>
                            <a:srgbClr val="231F20"/>
                          </a:solidFill>
                          <a:latin typeface="HelveticaNeueLT Pro 45 Lt"/>
                          <a:cs typeface="HelveticaNeueLT Pro 45 Lt"/>
                        </a:rPr>
                        <a:t> </a:t>
                      </a:r>
                      <a:r>
                        <a:rPr sz="1400" b="0" spc="0" dirty="0">
                          <a:solidFill>
                            <a:srgbClr val="231F20"/>
                          </a:solidFill>
                          <a:latin typeface="HelveticaNeueLT Pro 45 Lt"/>
                          <a:cs typeface="HelveticaNeueLT Pro 45 Lt"/>
                        </a:rPr>
                        <a:t>antrenman</a:t>
                      </a:r>
                      <a:endParaRPr sz="1400">
                        <a:latin typeface="HelveticaNeueLT Pro 45 Lt"/>
                        <a:cs typeface="HelveticaNeueLT Pro 45 Lt"/>
                      </a:endParaRPr>
                    </a:p>
                  </a:txBody>
                  <a:tcPr marL="0" marR="0" marT="635" marB="0">
                    <a:lnL w="9525">
                      <a:solidFill>
                        <a:srgbClr val="4C4D4F"/>
                      </a:solidFill>
                      <a:prstDash val="solid"/>
                    </a:lnL>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125095" indent="-69850">
                        <a:lnSpc>
                          <a:spcPct val="100000"/>
                        </a:lnSpc>
                        <a:spcBef>
                          <a:spcPts val="170"/>
                        </a:spcBef>
                        <a:buChar char="-"/>
                        <a:tabLst>
                          <a:tab pos="125730" algn="l"/>
                        </a:tabLst>
                      </a:pPr>
                      <a:r>
                        <a:rPr sz="1400" b="0" spc="0" dirty="0">
                          <a:solidFill>
                            <a:srgbClr val="231F20"/>
                          </a:solidFill>
                          <a:latin typeface="HelveticaNeueLT Pro 45 Lt"/>
                          <a:cs typeface="HelveticaNeueLT Pro 45 Lt"/>
                        </a:rPr>
                        <a:t>Sürat</a:t>
                      </a:r>
                      <a:r>
                        <a:rPr sz="1400" b="0" spc="25" dirty="0">
                          <a:solidFill>
                            <a:srgbClr val="231F20"/>
                          </a:solidFill>
                          <a:latin typeface="HelveticaNeueLT Pro 45 Lt"/>
                          <a:cs typeface="HelveticaNeueLT Pro 45 Lt"/>
                        </a:rPr>
                        <a:t> </a:t>
                      </a:r>
                      <a:r>
                        <a:rPr sz="1400" b="0" spc="0" dirty="0">
                          <a:solidFill>
                            <a:srgbClr val="231F20"/>
                          </a:solidFill>
                          <a:latin typeface="HelveticaNeueLT Pro 45 Lt"/>
                          <a:cs typeface="HelveticaNeueLT Pro 45 Lt"/>
                        </a:rPr>
                        <a:t>antrenmanı</a:t>
                      </a:r>
                      <a:endParaRPr sz="1400">
                        <a:latin typeface="HelveticaNeueLT Pro 45 Lt"/>
                        <a:cs typeface="HelveticaNeueLT Pro 45 Lt"/>
                      </a:endParaRPr>
                    </a:p>
                    <a:p>
                      <a:pPr marL="125095" indent="-69850">
                        <a:lnSpc>
                          <a:spcPct val="100000"/>
                        </a:lnSpc>
                        <a:spcBef>
                          <a:spcPts val="140"/>
                        </a:spcBef>
                        <a:buChar char="-"/>
                        <a:tabLst>
                          <a:tab pos="125730" algn="l"/>
                        </a:tabLst>
                      </a:pPr>
                      <a:r>
                        <a:rPr sz="1400" b="0" dirty="0">
                          <a:solidFill>
                            <a:srgbClr val="231F20"/>
                          </a:solidFill>
                          <a:latin typeface="HelveticaNeueLT Pro 45 Lt"/>
                          <a:cs typeface="HelveticaNeueLT Pro 45 Lt"/>
                        </a:rPr>
                        <a:t>Teknik/taktik</a:t>
                      </a:r>
                      <a:r>
                        <a:rPr sz="1400" b="0" spc="25" dirty="0">
                          <a:solidFill>
                            <a:srgbClr val="231F20"/>
                          </a:solidFill>
                          <a:latin typeface="HelveticaNeueLT Pro 45 Lt"/>
                          <a:cs typeface="HelveticaNeueLT Pro 45 Lt"/>
                        </a:rPr>
                        <a:t> </a:t>
                      </a:r>
                      <a:r>
                        <a:rPr sz="1400" b="0" spc="0" dirty="0">
                          <a:solidFill>
                            <a:srgbClr val="231F20"/>
                          </a:solidFill>
                          <a:latin typeface="HelveticaNeueLT Pro 45 Lt"/>
                          <a:cs typeface="HelveticaNeueLT Pro 45 Lt"/>
                        </a:rPr>
                        <a:t>antrenman</a:t>
                      </a:r>
                      <a:endParaRPr sz="1400">
                        <a:latin typeface="HelveticaNeueLT Pro 45 Lt"/>
                        <a:cs typeface="HelveticaNeueLT Pro 45 Lt"/>
                      </a:endParaRPr>
                    </a:p>
                    <a:p>
                      <a:pPr marL="125095" indent="-69850">
                        <a:lnSpc>
                          <a:spcPct val="100000"/>
                        </a:lnSpc>
                        <a:spcBef>
                          <a:spcPts val="140"/>
                        </a:spcBef>
                        <a:buChar char="-"/>
                        <a:tabLst>
                          <a:tab pos="125730" algn="l"/>
                        </a:tabLst>
                      </a:pPr>
                      <a:r>
                        <a:rPr sz="1400" b="0" spc="0" dirty="0">
                          <a:solidFill>
                            <a:srgbClr val="231F20"/>
                          </a:solidFill>
                          <a:latin typeface="HelveticaNeueLT Pro 45 Lt"/>
                          <a:cs typeface="HelveticaNeueLT Pro 45 Lt"/>
                        </a:rPr>
                        <a:t>Süratte devamlılık koruma</a:t>
                      </a:r>
                      <a:r>
                        <a:rPr sz="1400" b="0" spc="90" dirty="0">
                          <a:solidFill>
                            <a:srgbClr val="231F20"/>
                          </a:solidFill>
                          <a:latin typeface="HelveticaNeueLT Pro 45 Lt"/>
                          <a:cs typeface="HelveticaNeueLT Pro 45 Lt"/>
                        </a:rPr>
                        <a:t> </a:t>
                      </a:r>
                      <a:r>
                        <a:rPr sz="1400" b="0" spc="0" dirty="0">
                          <a:solidFill>
                            <a:srgbClr val="231F20"/>
                          </a:solidFill>
                          <a:latin typeface="HelveticaNeueLT Pro 45 Lt"/>
                          <a:cs typeface="HelveticaNeueLT Pro 45 Lt"/>
                        </a:rPr>
                        <a:t>antrenmanları</a:t>
                      </a:r>
                      <a:endParaRPr sz="1400">
                        <a:latin typeface="HelveticaNeueLT Pro 45 Lt"/>
                        <a:cs typeface="HelveticaNeueLT Pro 45 Lt"/>
                      </a:endParaRPr>
                    </a:p>
                  </a:txBody>
                  <a:tcPr marL="0" marR="0" marT="21590" marB="0">
                    <a:lnL w="9525">
                      <a:solidFill>
                        <a:srgbClr val="4C4D4F"/>
                      </a:solidFill>
                      <a:prstDash val="solid"/>
                    </a:lnL>
                    <a:lnT w="9525">
                      <a:solidFill>
                        <a:srgbClr val="4C4D4F"/>
                      </a:solidFill>
                      <a:prstDash val="solid"/>
                    </a:lnT>
                    <a:lnB w="9525">
                      <a:solidFill>
                        <a:srgbClr val="4C4D4F"/>
                      </a:solidFill>
                      <a:prstDash val="solid"/>
                    </a:lnB>
                  </a:tcPr>
                </a:tc>
                <a:extLst>
                  <a:ext uri="{0D108BD9-81ED-4DB2-BD59-A6C34878D82A}">
                    <a16:rowId xmlns:a16="http://schemas.microsoft.com/office/drawing/2014/main" val="10004"/>
                  </a:ext>
                </a:extLst>
              </a:tr>
              <a:tr h="222250">
                <a:tc>
                  <a:txBody>
                    <a:bodyPr/>
                    <a:lstStyle/>
                    <a:p>
                      <a:pPr marL="8255" algn="ctr">
                        <a:lnSpc>
                          <a:spcPct val="100000"/>
                        </a:lnSpc>
                        <a:spcBef>
                          <a:spcPts val="360"/>
                        </a:spcBef>
                      </a:pPr>
                      <a:r>
                        <a:rPr sz="1400" b="0" dirty="0">
                          <a:solidFill>
                            <a:srgbClr val="231F20"/>
                          </a:solidFill>
                          <a:latin typeface="HelveticaNeueLT Pro 45 Lt"/>
                          <a:cs typeface="HelveticaNeueLT Pro 45 Lt"/>
                        </a:rPr>
                        <a:t>4</a:t>
                      </a:r>
                      <a:endParaRPr sz="1400">
                        <a:latin typeface="HelveticaNeueLT Pro 45 Lt"/>
                        <a:cs typeface="HelveticaNeueLT Pro 45 Lt"/>
                      </a:endParaRPr>
                    </a:p>
                  </a:txBody>
                  <a:tcPr marL="0" marR="0" marB="0">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54610">
                        <a:lnSpc>
                          <a:spcPct val="100000"/>
                        </a:lnSpc>
                        <a:spcBef>
                          <a:spcPts val="360"/>
                        </a:spcBef>
                      </a:pPr>
                      <a:r>
                        <a:rPr sz="1400" b="0" dirty="0">
                          <a:solidFill>
                            <a:srgbClr val="231F20"/>
                          </a:solidFill>
                          <a:latin typeface="HelveticaNeueLT Pro 45 Lt"/>
                          <a:cs typeface="HelveticaNeueLT Pro 45 Lt"/>
                        </a:rPr>
                        <a:t>-</a:t>
                      </a:r>
                      <a:r>
                        <a:rPr sz="1400" b="0" spc="25" dirty="0">
                          <a:solidFill>
                            <a:srgbClr val="231F20"/>
                          </a:solidFill>
                          <a:latin typeface="HelveticaNeueLT Pro 45 Lt"/>
                          <a:cs typeface="HelveticaNeueLT Pro 45 Lt"/>
                        </a:rPr>
                        <a:t> </a:t>
                      </a:r>
                      <a:r>
                        <a:rPr sz="1400" b="0" spc="5" dirty="0">
                          <a:solidFill>
                            <a:srgbClr val="231F20"/>
                          </a:solidFill>
                          <a:latin typeface="HelveticaNeueLT Pro 45 Lt"/>
                          <a:cs typeface="HelveticaNeueLT Pro 45 Lt"/>
                        </a:rPr>
                        <a:t>Serbest</a:t>
                      </a:r>
                      <a:endParaRPr sz="1400">
                        <a:latin typeface="HelveticaNeueLT Pro 45 Lt"/>
                        <a:cs typeface="HelveticaNeueLT Pro 45 Lt"/>
                      </a:endParaRPr>
                    </a:p>
                  </a:txBody>
                  <a:tcPr marL="0" marR="0" marB="0">
                    <a:lnL w="9525">
                      <a:solidFill>
                        <a:srgbClr val="4C4D4F"/>
                      </a:solidFill>
                      <a:prstDash val="solid"/>
                    </a:lnL>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55244">
                        <a:lnSpc>
                          <a:spcPct val="100000"/>
                        </a:lnSpc>
                        <a:spcBef>
                          <a:spcPts val="360"/>
                        </a:spcBef>
                      </a:pPr>
                      <a:r>
                        <a:rPr sz="1400" b="0" dirty="0">
                          <a:solidFill>
                            <a:srgbClr val="231F20"/>
                          </a:solidFill>
                          <a:latin typeface="HelveticaNeueLT Pro 45 Lt"/>
                          <a:cs typeface="HelveticaNeueLT Pro 45 Lt"/>
                        </a:rPr>
                        <a:t>- Teknik/taktik </a:t>
                      </a:r>
                      <a:r>
                        <a:rPr sz="1400" b="0" spc="0" dirty="0">
                          <a:solidFill>
                            <a:srgbClr val="231F20"/>
                          </a:solidFill>
                          <a:latin typeface="HelveticaNeueLT Pro 45 Lt"/>
                          <a:cs typeface="HelveticaNeueLT Pro 45 Lt"/>
                        </a:rPr>
                        <a:t>antrenman: 30</a:t>
                      </a:r>
                      <a:r>
                        <a:rPr sz="1400" b="0" spc="114" dirty="0">
                          <a:solidFill>
                            <a:srgbClr val="231F20"/>
                          </a:solidFill>
                          <a:latin typeface="HelveticaNeueLT Pro 45 Lt"/>
                          <a:cs typeface="HelveticaNeueLT Pro 45 Lt"/>
                        </a:rPr>
                        <a:t> </a:t>
                      </a:r>
                      <a:r>
                        <a:rPr sz="1400" b="0" spc="5" dirty="0">
                          <a:solidFill>
                            <a:srgbClr val="231F20"/>
                          </a:solidFill>
                          <a:latin typeface="HelveticaNeueLT Pro 45 Lt"/>
                          <a:cs typeface="HelveticaNeueLT Pro 45 Lt"/>
                        </a:rPr>
                        <a:t>dk</a:t>
                      </a:r>
                      <a:endParaRPr sz="1400">
                        <a:latin typeface="HelveticaNeueLT Pro 45 Lt"/>
                        <a:cs typeface="HelveticaNeueLT Pro 45 Lt"/>
                      </a:endParaRPr>
                    </a:p>
                  </a:txBody>
                  <a:tcPr marL="0" marR="0" marB="0">
                    <a:lnL w="9525">
                      <a:solidFill>
                        <a:srgbClr val="4C4D4F"/>
                      </a:solidFill>
                      <a:prstDash val="solid"/>
                    </a:lnL>
                    <a:lnT w="9525">
                      <a:solidFill>
                        <a:srgbClr val="4C4D4F"/>
                      </a:solidFill>
                      <a:prstDash val="solid"/>
                    </a:lnT>
                    <a:lnB w="9525">
                      <a:solidFill>
                        <a:srgbClr val="4C4D4F"/>
                      </a:solidFill>
                      <a:prstDash val="solid"/>
                    </a:lnB>
                  </a:tcPr>
                </a:tc>
                <a:extLst>
                  <a:ext uri="{0D108BD9-81ED-4DB2-BD59-A6C34878D82A}">
                    <a16:rowId xmlns:a16="http://schemas.microsoft.com/office/drawing/2014/main" val="10005"/>
                  </a:ext>
                </a:extLst>
              </a:tr>
              <a:tr h="453390">
                <a:tc>
                  <a:txBody>
                    <a:bodyPr/>
                    <a:lstStyle/>
                    <a:p>
                      <a:pPr>
                        <a:lnSpc>
                          <a:spcPct val="100000"/>
                        </a:lnSpc>
                        <a:spcBef>
                          <a:spcPts val="5"/>
                        </a:spcBef>
                      </a:pPr>
                      <a:endParaRPr sz="2400">
                        <a:latin typeface="Times New Roman"/>
                        <a:cs typeface="Times New Roman"/>
                      </a:endParaRPr>
                    </a:p>
                    <a:p>
                      <a:pPr marL="8255" algn="ctr">
                        <a:lnSpc>
                          <a:spcPct val="100000"/>
                        </a:lnSpc>
                      </a:pPr>
                      <a:r>
                        <a:rPr sz="1400" b="0" dirty="0">
                          <a:solidFill>
                            <a:srgbClr val="231F20"/>
                          </a:solidFill>
                          <a:latin typeface="HelveticaNeueLT Pro 45 Lt"/>
                          <a:cs typeface="HelveticaNeueLT Pro 45 Lt"/>
                        </a:rPr>
                        <a:t>5</a:t>
                      </a:r>
                      <a:endParaRPr sz="1400">
                        <a:latin typeface="HelveticaNeueLT Pro 45 Lt"/>
                        <a:cs typeface="HelveticaNeueLT Pro 45 Lt"/>
                      </a:endParaRPr>
                    </a:p>
                  </a:txBody>
                  <a:tcPr marL="0" marR="0" marT="635" marB="0">
                    <a:lnR w="9525">
                      <a:solidFill>
                        <a:srgbClr val="4C4D4F"/>
                      </a:solidFill>
                      <a:prstDash val="solid"/>
                    </a:lnR>
                    <a:lnT w="9525">
                      <a:solidFill>
                        <a:srgbClr val="4C4D4F"/>
                      </a:solidFill>
                      <a:prstDash val="solid"/>
                    </a:lnT>
                    <a:lnB w="9525">
                      <a:solidFill>
                        <a:srgbClr val="4C4D4F"/>
                      </a:solidFill>
                      <a:prstDash val="solid"/>
                    </a:lnB>
                  </a:tcPr>
                </a:tc>
                <a:tc>
                  <a:txBody>
                    <a:bodyPr/>
                    <a:lstStyle/>
                    <a:p>
                      <a:pPr>
                        <a:lnSpc>
                          <a:spcPct val="100000"/>
                        </a:lnSpc>
                        <a:spcBef>
                          <a:spcPts val="5"/>
                        </a:spcBef>
                      </a:pPr>
                      <a:endParaRPr sz="2400">
                        <a:latin typeface="Times New Roman"/>
                        <a:cs typeface="Times New Roman"/>
                      </a:endParaRPr>
                    </a:p>
                    <a:p>
                      <a:pPr marL="54610">
                        <a:lnSpc>
                          <a:spcPct val="100000"/>
                        </a:lnSpc>
                      </a:pPr>
                      <a:r>
                        <a:rPr sz="1400" b="0" dirty="0">
                          <a:solidFill>
                            <a:srgbClr val="231F20"/>
                          </a:solidFill>
                          <a:latin typeface="HelveticaNeueLT Pro 45 Lt"/>
                          <a:cs typeface="HelveticaNeueLT Pro 45 Lt"/>
                        </a:rPr>
                        <a:t>-</a:t>
                      </a:r>
                      <a:r>
                        <a:rPr sz="1400" b="0" spc="25" dirty="0">
                          <a:solidFill>
                            <a:srgbClr val="231F20"/>
                          </a:solidFill>
                          <a:latin typeface="HelveticaNeueLT Pro 45 Lt"/>
                          <a:cs typeface="HelveticaNeueLT Pro 45 Lt"/>
                        </a:rPr>
                        <a:t> </a:t>
                      </a:r>
                      <a:r>
                        <a:rPr sz="1400" b="0" spc="5" dirty="0">
                          <a:solidFill>
                            <a:srgbClr val="231F20"/>
                          </a:solidFill>
                          <a:latin typeface="HelveticaNeueLT Pro 45 Lt"/>
                          <a:cs typeface="HelveticaNeueLT Pro 45 Lt"/>
                        </a:rPr>
                        <a:t>Serbest</a:t>
                      </a:r>
                      <a:endParaRPr sz="1400">
                        <a:latin typeface="HelveticaNeueLT Pro 45 Lt"/>
                        <a:cs typeface="HelveticaNeueLT Pro 45 Lt"/>
                      </a:endParaRPr>
                    </a:p>
                  </a:txBody>
                  <a:tcPr marL="0" marR="0" marT="635" marB="0">
                    <a:lnL w="9525">
                      <a:solidFill>
                        <a:srgbClr val="4C4D4F"/>
                      </a:solidFill>
                      <a:prstDash val="solid"/>
                    </a:lnL>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125095" indent="-69850">
                        <a:lnSpc>
                          <a:spcPct val="100000"/>
                        </a:lnSpc>
                        <a:spcBef>
                          <a:spcPts val="170"/>
                        </a:spcBef>
                        <a:buChar char="-"/>
                        <a:tabLst>
                          <a:tab pos="125730" algn="l"/>
                        </a:tabLst>
                      </a:pPr>
                      <a:r>
                        <a:rPr sz="1400" b="0" spc="0" dirty="0">
                          <a:solidFill>
                            <a:srgbClr val="231F20"/>
                          </a:solidFill>
                          <a:latin typeface="HelveticaNeueLT Pro 45 Lt"/>
                          <a:cs typeface="HelveticaNeueLT Pro 45 Lt"/>
                        </a:rPr>
                        <a:t>Sürat</a:t>
                      </a:r>
                      <a:r>
                        <a:rPr sz="1400" b="0" spc="25" dirty="0">
                          <a:solidFill>
                            <a:srgbClr val="231F20"/>
                          </a:solidFill>
                          <a:latin typeface="HelveticaNeueLT Pro 45 Lt"/>
                          <a:cs typeface="HelveticaNeueLT Pro 45 Lt"/>
                        </a:rPr>
                        <a:t> </a:t>
                      </a:r>
                      <a:r>
                        <a:rPr sz="1400" b="0" spc="0" dirty="0">
                          <a:solidFill>
                            <a:srgbClr val="231F20"/>
                          </a:solidFill>
                          <a:latin typeface="HelveticaNeueLT Pro 45 Lt"/>
                          <a:cs typeface="HelveticaNeueLT Pro 45 Lt"/>
                        </a:rPr>
                        <a:t>antrenmanı</a:t>
                      </a:r>
                      <a:endParaRPr sz="1400" dirty="0">
                        <a:latin typeface="HelveticaNeueLT Pro 45 Lt"/>
                        <a:cs typeface="HelveticaNeueLT Pro 45 Lt"/>
                      </a:endParaRPr>
                    </a:p>
                    <a:p>
                      <a:pPr marL="125095" indent="-69850">
                        <a:lnSpc>
                          <a:spcPct val="100000"/>
                        </a:lnSpc>
                        <a:spcBef>
                          <a:spcPts val="140"/>
                        </a:spcBef>
                        <a:buChar char="-"/>
                        <a:tabLst>
                          <a:tab pos="125730" algn="l"/>
                        </a:tabLst>
                      </a:pPr>
                      <a:r>
                        <a:rPr sz="1400" b="0" spc="-5" dirty="0">
                          <a:solidFill>
                            <a:srgbClr val="231F20"/>
                          </a:solidFill>
                          <a:latin typeface="HelveticaNeueLT Pro 45 Lt"/>
                          <a:cs typeface="HelveticaNeueLT Pro 45 Lt"/>
                        </a:rPr>
                        <a:t>Yüksek </a:t>
                      </a:r>
                      <a:r>
                        <a:rPr sz="1400" b="0" spc="0" dirty="0">
                          <a:solidFill>
                            <a:srgbClr val="231F20"/>
                          </a:solidFill>
                          <a:latin typeface="HelveticaNeueLT Pro 45 Lt"/>
                          <a:cs typeface="HelveticaNeueLT Pro 45 Lt"/>
                        </a:rPr>
                        <a:t>şiddetli aerobik antrenman: </a:t>
                      </a:r>
                      <a:r>
                        <a:rPr sz="1400" b="0" dirty="0">
                          <a:solidFill>
                            <a:srgbClr val="231F20"/>
                          </a:solidFill>
                          <a:latin typeface="HelveticaNeueLT Pro 45 Lt"/>
                          <a:cs typeface="HelveticaNeueLT Pro 45 Lt"/>
                        </a:rPr>
                        <a:t>2 </a:t>
                      </a:r>
                      <a:r>
                        <a:rPr sz="1400" b="0" spc="0" dirty="0">
                          <a:solidFill>
                            <a:srgbClr val="231F20"/>
                          </a:solidFill>
                          <a:latin typeface="HelveticaNeueLT Pro 45 Lt"/>
                          <a:cs typeface="HelveticaNeueLT Pro 45 Lt"/>
                        </a:rPr>
                        <a:t>dk </a:t>
                      </a:r>
                      <a:r>
                        <a:rPr sz="1400" b="0" dirty="0">
                          <a:solidFill>
                            <a:srgbClr val="231F20"/>
                          </a:solidFill>
                          <a:latin typeface="HelveticaNeueLT Pro 45 Lt"/>
                          <a:cs typeface="HelveticaNeueLT Pro 45 Lt"/>
                        </a:rPr>
                        <a:t>x 8</a:t>
                      </a:r>
                      <a:r>
                        <a:rPr sz="1400" b="0" spc="50" dirty="0">
                          <a:solidFill>
                            <a:srgbClr val="231F20"/>
                          </a:solidFill>
                          <a:latin typeface="HelveticaNeueLT Pro 45 Lt"/>
                          <a:cs typeface="HelveticaNeueLT Pro 45 Lt"/>
                        </a:rPr>
                        <a:t> </a:t>
                      </a:r>
                      <a:r>
                        <a:rPr sz="1400" b="0" spc="5" dirty="0">
                          <a:solidFill>
                            <a:srgbClr val="231F20"/>
                          </a:solidFill>
                          <a:latin typeface="HelveticaNeueLT Pro 45 Lt"/>
                          <a:cs typeface="HelveticaNeueLT Pro 45 Lt"/>
                        </a:rPr>
                        <a:t>tekrar</a:t>
                      </a:r>
                      <a:endParaRPr sz="1400" dirty="0">
                        <a:latin typeface="HelveticaNeueLT Pro 45 Lt"/>
                        <a:cs typeface="HelveticaNeueLT Pro 45 Lt"/>
                      </a:endParaRPr>
                    </a:p>
                    <a:p>
                      <a:pPr marL="125095" indent="-69850">
                        <a:lnSpc>
                          <a:spcPct val="100000"/>
                        </a:lnSpc>
                        <a:spcBef>
                          <a:spcPts val="140"/>
                        </a:spcBef>
                        <a:buChar char="-"/>
                        <a:tabLst>
                          <a:tab pos="125730" algn="l"/>
                        </a:tabLst>
                      </a:pPr>
                      <a:r>
                        <a:rPr sz="1400" b="0" spc="0" dirty="0">
                          <a:solidFill>
                            <a:srgbClr val="231F20"/>
                          </a:solidFill>
                          <a:latin typeface="HelveticaNeueLT Pro 45 Lt"/>
                          <a:cs typeface="HelveticaNeueLT Pro 45 Lt"/>
                        </a:rPr>
                        <a:t>Oyun: 20</a:t>
                      </a:r>
                      <a:r>
                        <a:rPr sz="1400" b="0" spc="50" dirty="0">
                          <a:solidFill>
                            <a:srgbClr val="231F20"/>
                          </a:solidFill>
                          <a:latin typeface="HelveticaNeueLT Pro 45 Lt"/>
                          <a:cs typeface="HelveticaNeueLT Pro 45 Lt"/>
                        </a:rPr>
                        <a:t> </a:t>
                      </a:r>
                      <a:r>
                        <a:rPr sz="1400" b="0" spc="5" dirty="0">
                          <a:solidFill>
                            <a:srgbClr val="231F20"/>
                          </a:solidFill>
                          <a:latin typeface="HelveticaNeueLT Pro 45 Lt"/>
                          <a:cs typeface="HelveticaNeueLT Pro 45 Lt"/>
                        </a:rPr>
                        <a:t>dk</a:t>
                      </a:r>
                      <a:endParaRPr sz="1400" dirty="0">
                        <a:latin typeface="HelveticaNeueLT Pro 45 Lt"/>
                        <a:cs typeface="HelveticaNeueLT Pro 45 Lt"/>
                      </a:endParaRPr>
                    </a:p>
                  </a:txBody>
                  <a:tcPr marL="0" marR="0" marT="21590" marB="0">
                    <a:lnL w="9525">
                      <a:solidFill>
                        <a:srgbClr val="4C4D4F"/>
                      </a:solidFill>
                      <a:prstDash val="solid"/>
                    </a:lnL>
                    <a:lnT w="9525">
                      <a:solidFill>
                        <a:srgbClr val="4C4D4F"/>
                      </a:solidFill>
                      <a:prstDash val="solid"/>
                    </a:lnT>
                    <a:lnB w="9525">
                      <a:solidFill>
                        <a:srgbClr val="4C4D4F"/>
                      </a:solidFill>
                      <a:prstDash val="solid"/>
                    </a:lnB>
                  </a:tcPr>
                </a:tc>
                <a:extLst>
                  <a:ext uri="{0D108BD9-81ED-4DB2-BD59-A6C34878D82A}">
                    <a16:rowId xmlns:a16="http://schemas.microsoft.com/office/drawing/2014/main" val="10006"/>
                  </a:ext>
                </a:extLst>
              </a:tr>
              <a:tr h="313690">
                <a:tc>
                  <a:txBody>
                    <a:bodyPr/>
                    <a:lstStyle/>
                    <a:p>
                      <a:pPr marL="8255" algn="ctr">
                        <a:lnSpc>
                          <a:spcPct val="100000"/>
                        </a:lnSpc>
                        <a:spcBef>
                          <a:spcPts val="720"/>
                        </a:spcBef>
                      </a:pPr>
                      <a:r>
                        <a:rPr sz="1400" b="0" dirty="0">
                          <a:solidFill>
                            <a:srgbClr val="231F20"/>
                          </a:solidFill>
                          <a:latin typeface="HelveticaNeueLT Pro 45 Lt"/>
                          <a:cs typeface="HelveticaNeueLT Pro 45 Lt"/>
                        </a:rPr>
                        <a:t>6</a:t>
                      </a:r>
                      <a:endParaRPr sz="1400">
                        <a:latin typeface="HelveticaNeueLT Pro 45 Lt"/>
                        <a:cs typeface="HelveticaNeueLT Pro 45 Lt"/>
                      </a:endParaRPr>
                    </a:p>
                  </a:txBody>
                  <a:tcPr marL="0" marR="0" marT="91440" marB="0">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54610">
                        <a:lnSpc>
                          <a:spcPct val="100000"/>
                        </a:lnSpc>
                        <a:spcBef>
                          <a:spcPts val="720"/>
                        </a:spcBef>
                      </a:pPr>
                      <a:r>
                        <a:rPr sz="1400" b="0" dirty="0">
                          <a:solidFill>
                            <a:srgbClr val="231F20"/>
                          </a:solidFill>
                          <a:latin typeface="HelveticaNeueLT Pro 45 Lt"/>
                          <a:cs typeface="HelveticaNeueLT Pro 45 Lt"/>
                        </a:rPr>
                        <a:t>-</a:t>
                      </a:r>
                      <a:r>
                        <a:rPr sz="1400" b="0" spc="25" dirty="0">
                          <a:solidFill>
                            <a:srgbClr val="231F20"/>
                          </a:solidFill>
                          <a:latin typeface="HelveticaNeueLT Pro 45 Lt"/>
                          <a:cs typeface="HelveticaNeueLT Pro 45 Lt"/>
                        </a:rPr>
                        <a:t> </a:t>
                      </a:r>
                      <a:r>
                        <a:rPr sz="1400" b="0" spc="5" dirty="0">
                          <a:solidFill>
                            <a:srgbClr val="231F20"/>
                          </a:solidFill>
                          <a:latin typeface="HelveticaNeueLT Pro 45 Lt"/>
                          <a:cs typeface="HelveticaNeueLT Pro 45 Lt"/>
                        </a:rPr>
                        <a:t>Serbest</a:t>
                      </a:r>
                      <a:endParaRPr sz="1400">
                        <a:latin typeface="HelveticaNeueLT Pro 45 Lt"/>
                        <a:cs typeface="HelveticaNeueLT Pro 45 Lt"/>
                      </a:endParaRPr>
                    </a:p>
                  </a:txBody>
                  <a:tcPr marL="0" marR="0" marT="91440" marB="0">
                    <a:lnL w="9525">
                      <a:solidFill>
                        <a:srgbClr val="4C4D4F"/>
                      </a:solidFill>
                      <a:prstDash val="solid"/>
                    </a:lnL>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125095" indent="-69850">
                        <a:lnSpc>
                          <a:spcPct val="100000"/>
                        </a:lnSpc>
                        <a:spcBef>
                          <a:spcPts val="170"/>
                        </a:spcBef>
                        <a:buChar char="-"/>
                        <a:tabLst>
                          <a:tab pos="125730" algn="l"/>
                        </a:tabLst>
                      </a:pPr>
                      <a:r>
                        <a:rPr sz="1400" b="0" dirty="0">
                          <a:solidFill>
                            <a:srgbClr val="231F20"/>
                          </a:solidFill>
                          <a:latin typeface="HelveticaNeueLT Pro 45 Lt"/>
                          <a:cs typeface="HelveticaNeueLT Pro 45 Lt"/>
                        </a:rPr>
                        <a:t>Teknik/taktik</a:t>
                      </a:r>
                      <a:r>
                        <a:rPr sz="1400" b="0" spc="25" dirty="0">
                          <a:solidFill>
                            <a:srgbClr val="231F20"/>
                          </a:solidFill>
                          <a:latin typeface="HelveticaNeueLT Pro 45 Lt"/>
                          <a:cs typeface="HelveticaNeueLT Pro 45 Lt"/>
                        </a:rPr>
                        <a:t> </a:t>
                      </a:r>
                      <a:r>
                        <a:rPr sz="1400" b="0" spc="0" dirty="0">
                          <a:solidFill>
                            <a:srgbClr val="231F20"/>
                          </a:solidFill>
                          <a:latin typeface="HelveticaNeueLT Pro 45 Lt"/>
                          <a:cs typeface="HelveticaNeueLT Pro 45 Lt"/>
                        </a:rPr>
                        <a:t>antrenman</a:t>
                      </a:r>
                      <a:endParaRPr sz="1400" dirty="0">
                        <a:latin typeface="HelveticaNeueLT Pro 45 Lt"/>
                        <a:cs typeface="HelveticaNeueLT Pro 45 Lt"/>
                      </a:endParaRPr>
                    </a:p>
                    <a:p>
                      <a:pPr marL="125095" indent="-69850">
                        <a:lnSpc>
                          <a:spcPct val="100000"/>
                        </a:lnSpc>
                        <a:spcBef>
                          <a:spcPts val="140"/>
                        </a:spcBef>
                        <a:buChar char="-"/>
                        <a:tabLst>
                          <a:tab pos="125730" algn="l"/>
                        </a:tabLst>
                      </a:pPr>
                      <a:r>
                        <a:rPr sz="1400" b="0" spc="0" dirty="0">
                          <a:solidFill>
                            <a:srgbClr val="231F20"/>
                          </a:solidFill>
                          <a:latin typeface="HelveticaNeueLT Pro 45 Lt"/>
                          <a:cs typeface="HelveticaNeueLT Pro 45 Lt"/>
                        </a:rPr>
                        <a:t>Grup</a:t>
                      </a:r>
                      <a:r>
                        <a:rPr sz="1400" b="0" spc="35" dirty="0">
                          <a:solidFill>
                            <a:srgbClr val="231F20"/>
                          </a:solidFill>
                          <a:latin typeface="HelveticaNeueLT Pro 45 Lt"/>
                          <a:cs typeface="HelveticaNeueLT Pro 45 Lt"/>
                        </a:rPr>
                        <a:t> </a:t>
                      </a:r>
                      <a:r>
                        <a:rPr sz="1400" b="0" spc="0" dirty="0">
                          <a:solidFill>
                            <a:srgbClr val="231F20"/>
                          </a:solidFill>
                          <a:latin typeface="HelveticaNeueLT Pro 45 Lt"/>
                          <a:cs typeface="HelveticaNeueLT Pro 45 Lt"/>
                        </a:rPr>
                        <a:t>C:</a:t>
                      </a:r>
                      <a:r>
                        <a:rPr sz="1400" b="0" spc="35" dirty="0">
                          <a:solidFill>
                            <a:srgbClr val="231F20"/>
                          </a:solidFill>
                          <a:latin typeface="HelveticaNeueLT Pro 45 Lt"/>
                          <a:cs typeface="HelveticaNeueLT Pro 45 Lt"/>
                        </a:rPr>
                        <a:t> </a:t>
                      </a:r>
                      <a:r>
                        <a:rPr sz="1400" b="0" spc="-5" dirty="0">
                          <a:solidFill>
                            <a:srgbClr val="231F20"/>
                          </a:solidFill>
                          <a:latin typeface="HelveticaNeueLT Pro 45 Lt"/>
                          <a:cs typeface="HelveticaNeueLT Pro 45 Lt"/>
                        </a:rPr>
                        <a:t>Yüksek</a:t>
                      </a:r>
                      <a:r>
                        <a:rPr sz="1400" b="0" spc="35" dirty="0">
                          <a:solidFill>
                            <a:srgbClr val="231F20"/>
                          </a:solidFill>
                          <a:latin typeface="HelveticaNeueLT Pro 45 Lt"/>
                          <a:cs typeface="HelveticaNeueLT Pro 45 Lt"/>
                        </a:rPr>
                        <a:t> </a:t>
                      </a:r>
                      <a:r>
                        <a:rPr sz="1400" b="0" spc="0" dirty="0">
                          <a:solidFill>
                            <a:srgbClr val="231F20"/>
                          </a:solidFill>
                          <a:latin typeface="HelveticaNeueLT Pro 45 Lt"/>
                          <a:cs typeface="HelveticaNeueLT Pro 45 Lt"/>
                        </a:rPr>
                        <a:t>şiddetli</a:t>
                      </a:r>
                      <a:r>
                        <a:rPr sz="1400" b="0" spc="35" dirty="0">
                          <a:solidFill>
                            <a:srgbClr val="231F20"/>
                          </a:solidFill>
                          <a:latin typeface="HelveticaNeueLT Pro 45 Lt"/>
                          <a:cs typeface="HelveticaNeueLT Pro 45 Lt"/>
                        </a:rPr>
                        <a:t> </a:t>
                      </a:r>
                      <a:r>
                        <a:rPr sz="1400" b="0" spc="0" dirty="0">
                          <a:solidFill>
                            <a:srgbClr val="231F20"/>
                          </a:solidFill>
                          <a:latin typeface="HelveticaNeueLT Pro 45 Lt"/>
                          <a:cs typeface="HelveticaNeueLT Pro 45 Lt"/>
                        </a:rPr>
                        <a:t>aerobik</a:t>
                      </a:r>
                      <a:r>
                        <a:rPr sz="1400" b="0" spc="35" dirty="0">
                          <a:solidFill>
                            <a:srgbClr val="231F20"/>
                          </a:solidFill>
                          <a:latin typeface="HelveticaNeueLT Pro 45 Lt"/>
                          <a:cs typeface="HelveticaNeueLT Pro 45 Lt"/>
                        </a:rPr>
                        <a:t> </a:t>
                      </a:r>
                      <a:r>
                        <a:rPr sz="1400" b="0" spc="0" dirty="0">
                          <a:solidFill>
                            <a:srgbClr val="231F20"/>
                          </a:solidFill>
                          <a:latin typeface="HelveticaNeueLT Pro 45 Lt"/>
                          <a:cs typeface="HelveticaNeueLT Pro 45 Lt"/>
                        </a:rPr>
                        <a:t>antrenmanı:</a:t>
                      </a:r>
                      <a:r>
                        <a:rPr sz="1400" b="0" spc="35" dirty="0">
                          <a:solidFill>
                            <a:srgbClr val="231F20"/>
                          </a:solidFill>
                          <a:latin typeface="HelveticaNeueLT Pro 45 Lt"/>
                          <a:cs typeface="HelveticaNeueLT Pro 45 Lt"/>
                        </a:rPr>
                        <a:t> </a:t>
                      </a:r>
                      <a:r>
                        <a:rPr sz="1400" b="0" dirty="0">
                          <a:solidFill>
                            <a:srgbClr val="231F20"/>
                          </a:solidFill>
                          <a:latin typeface="HelveticaNeueLT Pro 45 Lt"/>
                          <a:cs typeface="HelveticaNeueLT Pro 45 Lt"/>
                        </a:rPr>
                        <a:t>2</a:t>
                      </a:r>
                      <a:r>
                        <a:rPr sz="1400" b="0" spc="35" dirty="0">
                          <a:solidFill>
                            <a:srgbClr val="231F20"/>
                          </a:solidFill>
                          <a:latin typeface="HelveticaNeueLT Pro 45 Lt"/>
                          <a:cs typeface="HelveticaNeueLT Pro 45 Lt"/>
                        </a:rPr>
                        <a:t> </a:t>
                      </a:r>
                      <a:r>
                        <a:rPr sz="1400" b="0" spc="0" dirty="0">
                          <a:solidFill>
                            <a:srgbClr val="231F20"/>
                          </a:solidFill>
                          <a:latin typeface="HelveticaNeueLT Pro 45 Lt"/>
                          <a:cs typeface="HelveticaNeueLT Pro 45 Lt"/>
                        </a:rPr>
                        <a:t>dk</a:t>
                      </a:r>
                      <a:r>
                        <a:rPr sz="1400" b="0" spc="35" dirty="0">
                          <a:solidFill>
                            <a:srgbClr val="231F20"/>
                          </a:solidFill>
                          <a:latin typeface="HelveticaNeueLT Pro 45 Lt"/>
                          <a:cs typeface="HelveticaNeueLT Pro 45 Lt"/>
                        </a:rPr>
                        <a:t> </a:t>
                      </a:r>
                      <a:r>
                        <a:rPr sz="1400" b="0" dirty="0">
                          <a:solidFill>
                            <a:srgbClr val="231F20"/>
                          </a:solidFill>
                          <a:latin typeface="HelveticaNeueLT Pro 45 Lt"/>
                          <a:cs typeface="HelveticaNeueLT Pro 45 Lt"/>
                        </a:rPr>
                        <a:t>x</a:t>
                      </a:r>
                      <a:r>
                        <a:rPr sz="1400" b="0" spc="35" dirty="0">
                          <a:solidFill>
                            <a:srgbClr val="231F20"/>
                          </a:solidFill>
                          <a:latin typeface="HelveticaNeueLT Pro 45 Lt"/>
                          <a:cs typeface="HelveticaNeueLT Pro 45 Lt"/>
                        </a:rPr>
                        <a:t> </a:t>
                      </a:r>
                      <a:r>
                        <a:rPr sz="1400" b="0" spc="5" dirty="0">
                          <a:solidFill>
                            <a:srgbClr val="231F20"/>
                          </a:solidFill>
                          <a:latin typeface="HelveticaNeueLT Pro 45 Lt"/>
                          <a:cs typeface="HelveticaNeueLT Pro 45 Lt"/>
                        </a:rPr>
                        <a:t>tekrar</a:t>
                      </a:r>
                      <a:endParaRPr sz="1400" dirty="0">
                        <a:latin typeface="HelveticaNeueLT Pro 45 Lt"/>
                        <a:cs typeface="HelveticaNeueLT Pro 45 Lt"/>
                      </a:endParaRPr>
                    </a:p>
                  </a:txBody>
                  <a:tcPr marL="0" marR="0" marT="21590" marB="0">
                    <a:lnL w="9525">
                      <a:solidFill>
                        <a:srgbClr val="4C4D4F"/>
                      </a:solidFill>
                      <a:prstDash val="solid"/>
                    </a:lnL>
                    <a:lnT w="9525">
                      <a:solidFill>
                        <a:srgbClr val="4C4D4F"/>
                      </a:solidFill>
                      <a:prstDash val="solid"/>
                    </a:lnT>
                    <a:lnB w="9525">
                      <a:solidFill>
                        <a:srgbClr val="4C4D4F"/>
                      </a:solidFill>
                      <a:prstDash val="solid"/>
                    </a:lnB>
                  </a:tcPr>
                </a:tc>
                <a:extLst>
                  <a:ext uri="{0D108BD9-81ED-4DB2-BD59-A6C34878D82A}">
                    <a16:rowId xmlns:a16="http://schemas.microsoft.com/office/drawing/2014/main" val="10007"/>
                  </a:ext>
                </a:extLst>
              </a:tr>
              <a:tr h="222250">
                <a:tc>
                  <a:txBody>
                    <a:bodyPr/>
                    <a:lstStyle/>
                    <a:p>
                      <a:pPr marL="8255" algn="ctr">
                        <a:lnSpc>
                          <a:spcPct val="100000"/>
                        </a:lnSpc>
                        <a:spcBef>
                          <a:spcPts val="360"/>
                        </a:spcBef>
                      </a:pPr>
                      <a:r>
                        <a:rPr sz="1400" b="0" dirty="0">
                          <a:solidFill>
                            <a:srgbClr val="231F20"/>
                          </a:solidFill>
                          <a:latin typeface="HelveticaNeueLT Pro 45 Lt"/>
                          <a:cs typeface="HelveticaNeueLT Pro 45 Lt"/>
                        </a:rPr>
                        <a:t>7</a:t>
                      </a:r>
                      <a:endParaRPr sz="1400">
                        <a:latin typeface="HelveticaNeueLT Pro 45 Lt"/>
                        <a:cs typeface="HelveticaNeueLT Pro 45 Lt"/>
                      </a:endParaRPr>
                    </a:p>
                  </a:txBody>
                  <a:tcPr marL="0" marR="0" marB="0">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54610">
                        <a:lnSpc>
                          <a:spcPct val="100000"/>
                        </a:lnSpc>
                        <a:spcBef>
                          <a:spcPts val="360"/>
                        </a:spcBef>
                      </a:pPr>
                      <a:r>
                        <a:rPr sz="1400" b="0" dirty="0">
                          <a:solidFill>
                            <a:srgbClr val="231F20"/>
                          </a:solidFill>
                          <a:latin typeface="HelveticaNeueLT Pro 45 Lt"/>
                          <a:cs typeface="HelveticaNeueLT Pro 45 Lt"/>
                        </a:rPr>
                        <a:t>-</a:t>
                      </a:r>
                      <a:r>
                        <a:rPr sz="1400" b="0" spc="25" dirty="0">
                          <a:solidFill>
                            <a:srgbClr val="231F20"/>
                          </a:solidFill>
                          <a:latin typeface="HelveticaNeueLT Pro 45 Lt"/>
                          <a:cs typeface="HelveticaNeueLT Pro 45 Lt"/>
                        </a:rPr>
                        <a:t> </a:t>
                      </a:r>
                      <a:r>
                        <a:rPr sz="1400" b="0" spc="5" dirty="0">
                          <a:solidFill>
                            <a:srgbClr val="231F20"/>
                          </a:solidFill>
                          <a:latin typeface="HelveticaNeueLT Pro 45 Lt"/>
                          <a:cs typeface="HelveticaNeueLT Pro 45 Lt"/>
                        </a:rPr>
                        <a:t>Serbest</a:t>
                      </a:r>
                      <a:endParaRPr sz="1400">
                        <a:latin typeface="HelveticaNeueLT Pro 45 Lt"/>
                        <a:cs typeface="HelveticaNeueLT Pro 45 Lt"/>
                      </a:endParaRPr>
                    </a:p>
                  </a:txBody>
                  <a:tcPr marL="0" marR="0" marB="0">
                    <a:lnL w="9525">
                      <a:solidFill>
                        <a:srgbClr val="4C4D4F"/>
                      </a:solidFill>
                      <a:prstDash val="solid"/>
                    </a:lnL>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55244">
                        <a:lnSpc>
                          <a:spcPct val="100000"/>
                        </a:lnSpc>
                        <a:spcBef>
                          <a:spcPts val="360"/>
                        </a:spcBef>
                      </a:pPr>
                      <a:r>
                        <a:rPr sz="1400" b="0" dirty="0">
                          <a:solidFill>
                            <a:srgbClr val="231F20"/>
                          </a:solidFill>
                          <a:latin typeface="HelveticaNeueLT Pro 45 Lt"/>
                          <a:cs typeface="HelveticaNeueLT Pro 45 Lt"/>
                        </a:rPr>
                        <a:t>- </a:t>
                      </a:r>
                      <a:r>
                        <a:rPr sz="1400" b="0" spc="0" dirty="0">
                          <a:solidFill>
                            <a:srgbClr val="231F20"/>
                          </a:solidFill>
                          <a:latin typeface="HelveticaNeueLT Pro 45 Lt"/>
                          <a:cs typeface="HelveticaNeueLT Pro 45 Lt"/>
                        </a:rPr>
                        <a:t>Antrenman</a:t>
                      </a:r>
                      <a:r>
                        <a:rPr sz="1400" b="0" spc="50" dirty="0">
                          <a:solidFill>
                            <a:srgbClr val="231F20"/>
                          </a:solidFill>
                          <a:latin typeface="HelveticaNeueLT Pro 45 Lt"/>
                          <a:cs typeface="HelveticaNeueLT Pro 45 Lt"/>
                        </a:rPr>
                        <a:t> </a:t>
                      </a:r>
                      <a:r>
                        <a:rPr sz="1400" b="0" spc="5" dirty="0">
                          <a:solidFill>
                            <a:srgbClr val="231F20"/>
                          </a:solidFill>
                          <a:latin typeface="HelveticaNeueLT Pro 45 Lt"/>
                          <a:cs typeface="HelveticaNeueLT Pro 45 Lt"/>
                        </a:rPr>
                        <a:t>maçı</a:t>
                      </a:r>
                      <a:endParaRPr sz="1400">
                        <a:latin typeface="HelveticaNeueLT Pro 45 Lt"/>
                        <a:cs typeface="HelveticaNeueLT Pro 45 Lt"/>
                      </a:endParaRPr>
                    </a:p>
                  </a:txBody>
                  <a:tcPr marL="0" marR="0" marB="0">
                    <a:lnL w="9525">
                      <a:solidFill>
                        <a:srgbClr val="4C4D4F"/>
                      </a:solidFill>
                      <a:prstDash val="solid"/>
                    </a:lnL>
                    <a:lnT w="9525">
                      <a:solidFill>
                        <a:srgbClr val="4C4D4F"/>
                      </a:solidFill>
                      <a:prstDash val="solid"/>
                    </a:lnT>
                    <a:lnB w="9525">
                      <a:solidFill>
                        <a:srgbClr val="4C4D4F"/>
                      </a:solidFill>
                      <a:prstDash val="solid"/>
                    </a:lnB>
                  </a:tcPr>
                </a:tc>
                <a:extLst>
                  <a:ext uri="{0D108BD9-81ED-4DB2-BD59-A6C34878D82A}">
                    <a16:rowId xmlns:a16="http://schemas.microsoft.com/office/drawing/2014/main" val="10008"/>
                  </a:ext>
                </a:extLst>
              </a:tr>
              <a:tr h="453390">
                <a:tc>
                  <a:txBody>
                    <a:bodyPr/>
                    <a:lstStyle/>
                    <a:p>
                      <a:pPr>
                        <a:lnSpc>
                          <a:spcPct val="100000"/>
                        </a:lnSpc>
                        <a:spcBef>
                          <a:spcPts val="5"/>
                        </a:spcBef>
                      </a:pPr>
                      <a:endParaRPr sz="2400">
                        <a:latin typeface="Times New Roman"/>
                        <a:cs typeface="Times New Roman"/>
                      </a:endParaRPr>
                    </a:p>
                    <a:p>
                      <a:pPr marL="8255" algn="ctr">
                        <a:lnSpc>
                          <a:spcPct val="100000"/>
                        </a:lnSpc>
                      </a:pPr>
                      <a:r>
                        <a:rPr sz="1400" b="0" dirty="0">
                          <a:solidFill>
                            <a:srgbClr val="231F20"/>
                          </a:solidFill>
                          <a:latin typeface="HelveticaNeueLT Pro 45 Lt"/>
                          <a:cs typeface="HelveticaNeueLT Pro 45 Lt"/>
                        </a:rPr>
                        <a:t>8</a:t>
                      </a:r>
                      <a:endParaRPr sz="1400">
                        <a:latin typeface="HelveticaNeueLT Pro 45 Lt"/>
                        <a:cs typeface="HelveticaNeueLT Pro 45 Lt"/>
                      </a:endParaRPr>
                    </a:p>
                  </a:txBody>
                  <a:tcPr marL="0" marR="0" marT="635" marB="0">
                    <a:lnR w="9525">
                      <a:solidFill>
                        <a:srgbClr val="4C4D4F"/>
                      </a:solidFill>
                      <a:prstDash val="solid"/>
                    </a:lnR>
                    <a:lnT w="9525">
                      <a:solidFill>
                        <a:srgbClr val="4C4D4F"/>
                      </a:solidFill>
                      <a:prstDash val="solid"/>
                    </a:lnT>
                    <a:lnB w="9525">
                      <a:solidFill>
                        <a:srgbClr val="4C4D4F"/>
                      </a:solidFill>
                      <a:prstDash val="solid"/>
                    </a:lnB>
                  </a:tcPr>
                </a:tc>
                <a:tc>
                  <a:txBody>
                    <a:bodyPr/>
                    <a:lstStyle/>
                    <a:p>
                      <a:pPr>
                        <a:lnSpc>
                          <a:spcPct val="100000"/>
                        </a:lnSpc>
                        <a:spcBef>
                          <a:spcPts val="5"/>
                        </a:spcBef>
                      </a:pPr>
                      <a:endParaRPr sz="2400">
                        <a:latin typeface="Times New Roman"/>
                        <a:cs typeface="Times New Roman"/>
                      </a:endParaRPr>
                    </a:p>
                    <a:p>
                      <a:pPr marL="54610">
                        <a:lnSpc>
                          <a:spcPct val="100000"/>
                        </a:lnSpc>
                      </a:pPr>
                      <a:r>
                        <a:rPr sz="1400" b="0" dirty="0">
                          <a:solidFill>
                            <a:srgbClr val="231F20"/>
                          </a:solidFill>
                          <a:latin typeface="HelveticaNeueLT Pro 45 Lt"/>
                          <a:cs typeface="HelveticaNeueLT Pro 45 Lt"/>
                        </a:rPr>
                        <a:t>-</a:t>
                      </a:r>
                      <a:r>
                        <a:rPr sz="1400" b="0" spc="25" dirty="0">
                          <a:solidFill>
                            <a:srgbClr val="231F20"/>
                          </a:solidFill>
                          <a:latin typeface="HelveticaNeueLT Pro 45 Lt"/>
                          <a:cs typeface="HelveticaNeueLT Pro 45 Lt"/>
                        </a:rPr>
                        <a:t> </a:t>
                      </a:r>
                      <a:r>
                        <a:rPr sz="1400" b="0" spc="5" dirty="0">
                          <a:solidFill>
                            <a:srgbClr val="231F20"/>
                          </a:solidFill>
                          <a:latin typeface="HelveticaNeueLT Pro 45 Lt"/>
                          <a:cs typeface="HelveticaNeueLT Pro 45 Lt"/>
                        </a:rPr>
                        <a:t>Serbest</a:t>
                      </a:r>
                      <a:endParaRPr sz="1400">
                        <a:latin typeface="HelveticaNeueLT Pro 45 Lt"/>
                        <a:cs typeface="HelveticaNeueLT Pro 45 Lt"/>
                      </a:endParaRPr>
                    </a:p>
                  </a:txBody>
                  <a:tcPr marL="0" marR="0" marT="635" marB="0">
                    <a:lnL w="9525">
                      <a:solidFill>
                        <a:srgbClr val="4C4D4F"/>
                      </a:solidFill>
                      <a:prstDash val="solid"/>
                    </a:lnL>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125095" indent="-69850">
                        <a:lnSpc>
                          <a:spcPct val="100000"/>
                        </a:lnSpc>
                        <a:spcBef>
                          <a:spcPts val="170"/>
                        </a:spcBef>
                        <a:buChar char="-"/>
                        <a:tabLst>
                          <a:tab pos="125730" algn="l"/>
                        </a:tabLst>
                      </a:pPr>
                      <a:r>
                        <a:rPr sz="1400" b="0" spc="0" dirty="0">
                          <a:solidFill>
                            <a:srgbClr val="231F20"/>
                          </a:solidFill>
                          <a:latin typeface="HelveticaNeueLT Pro 45 Lt"/>
                          <a:cs typeface="HelveticaNeueLT Pro 45 Lt"/>
                        </a:rPr>
                        <a:t>Grup A: </a:t>
                      </a:r>
                      <a:r>
                        <a:rPr sz="1400" b="0" dirty="0">
                          <a:solidFill>
                            <a:srgbClr val="231F20"/>
                          </a:solidFill>
                          <a:latin typeface="HelveticaNeueLT Pro 45 Lt"/>
                          <a:cs typeface="HelveticaNeueLT Pro 45 Lt"/>
                        </a:rPr>
                        <a:t>Yenilenme</a:t>
                      </a:r>
                      <a:r>
                        <a:rPr sz="1400" b="0" spc="75" dirty="0">
                          <a:solidFill>
                            <a:srgbClr val="231F20"/>
                          </a:solidFill>
                          <a:latin typeface="HelveticaNeueLT Pro 45 Lt"/>
                          <a:cs typeface="HelveticaNeueLT Pro 45 Lt"/>
                        </a:rPr>
                        <a:t> </a:t>
                      </a:r>
                      <a:r>
                        <a:rPr sz="1400" b="0" spc="0" dirty="0">
                          <a:solidFill>
                            <a:srgbClr val="231F20"/>
                          </a:solidFill>
                          <a:latin typeface="HelveticaNeueLT Pro 45 Lt"/>
                          <a:cs typeface="HelveticaNeueLT Pro 45 Lt"/>
                        </a:rPr>
                        <a:t>antrenmanı</a:t>
                      </a:r>
                      <a:endParaRPr sz="1400">
                        <a:latin typeface="HelveticaNeueLT Pro 45 Lt"/>
                        <a:cs typeface="HelveticaNeueLT Pro 45 Lt"/>
                      </a:endParaRPr>
                    </a:p>
                    <a:p>
                      <a:pPr marL="125095" indent="-69850">
                        <a:lnSpc>
                          <a:spcPct val="100000"/>
                        </a:lnSpc>
                        <a:spcBef>
                          <a:spcPts val="140"/>
                        </a:spcBef>
                        <a:buChar char="-"/>
                        <a:tabLst>
                          <a:tab pos="125730" algn="l"/>
                        </a:tabLst>
                      </a:pPr>
                      <a:r>
                        <a:rPr sz="1400" b="0" spc="0" dirty="0">
                          <a:solidFill>
                            <a:srgbClr val="231F20"/>
                          </a:solidFill>
                          <a:latin typeface="HelveticaNeueLT Pro 45 Lt"/>
                          <a:cs typeface="HelveticaNeueLT Pro 45 Lt"/>
                        </a:rPr>
                        <a:t>Grup B: Sürat</a:t>
                      </a:r>
                      <a:r>
                        <a:rPr sz="1400" b="0" spc="75" dirty="0">
                          <a:solidFill>
                            <a:srgbClr val="231F20"/>
                          </a:solidFill>
                          <a:latin typeface="HelveticaNeueLT Pro 45 Lt"/>
                          <a:cs typeface="HelveticaNeueLT Pro 45 Lt"/>
                        </a:rPr>
                        <a:t> </a:t>
                      </a:r>
                      <a:r>
                        <a:rPr sz="1400" b="0" spc="0" dirty="0">
                          <a:solidFill>
                            <a:srgbClr val="231F20"/>
                          </a:solidFill>
                          <a:latin typeface="HelveticaNeueLT Pro 45 Lt"/>
                          <a:cs typeface="HelveticaNeueLT Pro 45 Lt"/>
                        </a:rPr>
                        <a:t>antrenmanı</a:t>
                      </a:r>
                      <a:endParaRPr sz="1400">
                        <a:latin typeface="HelveticaNeueLT Pro 45 Lt"/>
                        <a:cs typeface="HelveticaNeueLT Pro 45 Lt"/>
                      </a:endParaRPr>
                    </a:p>
                    <a:p>
                      <a:pPr marL="125095" indent="-69850">
                        <a:lnSpc>
                          <a:spcPct val="100000"/>
                        </a:lnSpc>
                        <a:spcBef>
                          <a:spcPts val="140"/>
                        </a:spcBef>
                        <a:buChar char="-"/>
                        <a:tabLst>
                          <a:tab pos="125730" algn="l"/>
                        </a:tabLst>
                      </a:pPr>
                      <a:r>
                        <a:rPr sz="1400" b="0" spc="0" dirty="0">
                          <a:solidFill>
                            <a:srgbClr val="231F20"/>
                          </a:solidFill>
                          <a:latin typeface="HelveticaNeueLT Pro 45 Lt"/>
                          <a:cs typeface="HelveticaNeueLT Pro 45 Lt"/>
                        </a:rPr>
                        <a:t>Oyun: 30</a:t>
                      </a:r>
                      <a:r>
                        <a:rPr sz="1400" b="0" spc="50" dirty="0">
                          <a:solidFill>
                            <a:srgbClr val="231F20"/>
                          </a:solidFill>
                          <a:latin typeface="HelveticaNeueLT Pro 45 Lt"/>
                          <a:cs typeface="HelveticaNeueLT Pro 45 Lt"/>
                        </a:rPr>
                        <a:t> </a:t>
                      </a:r>
                      <a:r>
                        <a:rPr sz="1400" b="0" spc="5" dirty="0">
                          <a:solidFill>
                            <a:srgbClr val="231F20"/>
                          </a:solidFill>
                          <a:latin typeface="HelveticaNeueLT Pro 45 Lt"/>
                          <a:cs typeface="HelveticaNeueLT Pro 45 Lt"/>
                        </a:rPr>
                        <a:t>dk</a:t>
                      </a:r>
                      <a:endParaRPr sz="1400">
                        <a:latin typeface="HelveticaNeueLT Pro 45 Lt"/>
                        <a:cs typeface="HelveticaNeueLT Pro 45 Lt"/>
                      </a:endParaRPr>
                    </a:p>
                  </a:txBody>
                  <a:tcPr marL="0" marR="0" marT="21590" marB="0">
                    <a:lnL w="9525">
                      <a:solidFill>
                        <a:srgbClr val="4C4D4F"/>
                      </a:solidFill>
                      <a:prstDash val="solid"/>
                    </a:lnL>
                    <a:lnT w="9525">
                      <a:solidFill>
                        <a:srgbClr val="4C4D4F"/>
                      </a:solidFill>
                      <a:prstDash val="solid"/>
                    </a:lnT>
                    <a:lnB w="9525">
                      <a:solidFill>
                        <a:srgbClr val="4C4D4F"/>
                      </a:solidFill>
                      <a:prstDash val="solid"/>
                    </a:lnB>
                  </a:tcPr>
                </a:tc>
                <a:extLst>
                  <a:ext uri="{0D108BD9-81ED-4DB2-BD59-A6C34878D82A}">
                    <a16:rowId xmlns:a16="http://schemas.microsoft.com/office/drawing/2014/main" val="10009"/>
                  </a:ext>
                </a:extLst>
              </a:tr>
              <a:tr h="313690">
                <a:tc>
                  <a:txBody>
                    <a:bodyPr/>
                    <a:lstStyle/>
                    <a:p>
                      <a:pPr marL="8255" algn="ctr">
                        <a:lnSpc>
                          <a:spcPct val="100000"/>
                        </a:lnSpc>
                        <a:spcBef>
                          <a:spcPts val="720"/>
                        </a:spcBef>
                      </a:pPr>
                      <a:r>
                        <a:rPr sz="1400" b="0" dirty="0">
                          <a:solidFill>
                            <a:srgbClr val="231F20"/>
                          </a:solidFill>
                          <a:latin typeface="HelveticaNeueLT Pro 45 Lt"/>
                          <a:cs typeface="HelveticaNeueLT Pro 45 Lt"/>
                        </a:rPr>
                        <a:t>9</a:t>
                      </a:r>
                      <a:endParaRPr sz="1400">
                        <a:latin typeface="HelveticaNeueLT Pro 45 Lt"/>
                        <a:cs typeface="HelveticaNeueLT Pro 45 Lt"/>
                      </a:endParaRPr>
                    </a:p>
                  </a:txBody>
                  <a:tcPr marL="0" marR="0" marT="91440" marB="0">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54610">
                        <a:lnSpc>
                          <a:spcPct val="100000"/>
                        </a:lnSpc>
                        <a:spcBef>
                          <a:spcPts val="720"/>
                        </a:spcBef>
                      </a:pPr>
                      <a:r>
                        <a:rPr sz="1400" b="0" dirty="0">
                          <a:solidFill>
                            <a:srgbClr val="231F20"/>
                          </a:solidFill>
                          <a:latin typeface="HelveticaNeueLT Pro 45 Lt"/>
                          <a:cs typeface="HelveticaNeueLT Pro 45 Lt"/>
                        </a:rPr>
                        <a:t>-</a:t>
                      </a:r>
                      <a:r>
                        <a:rPr sz="1400" b="0" spc="25" dirty="0">
                          <a:solidFill>
                            <a:srgbClr val="231F20"/>
                          </a:solidFill>
                          <a:latin typeface="HelveticaNeueLT Pro 45 Lt"/>
                          <a:cs typeface="HelveticaNeueLT Pro 45 Lt"/>
                        </a:rPr>
                        <a:t> </a:t>
                      </a:r>
                      <a:r>
                        <a:rPr sz="1400" b="0" spc="5" dirty="0">
                          <a:solidFill>
                            <a:srgbClr val="231F20"/>
                          </a:solidFill>
                          <a:latin typeface="HelveticaNeueLT Pro 45 Lt"/>
                          <a:cs typeface="HelveticaNeueLT Pro 45 Lt"/>
                        </a:rPr>
                        <a:t>Serbest</a:t>
                      </a:r>
                      <a:endParaRPr sz="1400">
                        <a:latin typeface="HelveticaNeueLT Pro 45 Lt"/>
                        <a:cs typeface="HelveticaNeueLT Pro 45 Lt"/>
                      </a:endParaRPr>
                    </a:p>
                  </a:txBody>
                  <a:tcPr marL="0" marR="0" marT="91440" marB="0">
                    <a:lnL w="9525">
                      <a:solidFill>
                        <a:srgbClr val="4C4D4F"/>
                      </a:solidFill>
                      <a:prstDash val="solid"/>
                    </a:lnL>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125095" indent="-69850">
                        <a:lnSpc>
                          <a:spcPct val="100000"/>
                        </a:lnSpc>
                        <a:spcBef>
                          <a:spcPts val="170"/>
                        </a:spcBef>
                        <a:buChar char="-"/>
                        <a:tabLst>
                          <a:tab pos="125730" algn="l"/>
                        </a:tabLst>
                      </a:pPr>
                      <a:r>
                        <a:rPr sz="1400" b="0" spc="-5" dirty="0">
                          <a:solidFill>
                            <a:srgbClr val="231F20"/>
                          </a:solidFill>
                          <a:latin typeface="HelveticaNeueLT Pro 45 Lt"/>
                          <a:cs typeface="HelveticaNeueLT Pro 45 Lt"/>
                        </a:rPr>
                        <a:t>Yüksek </a:t>
                      </a:r>
                      <a:r>
                        <a:rPr sz="1400" b="0" spc="0" dirty="0">
                          <a:solidFill>
                            <a:srgbClr val="231F20"/>
                          </a:solidFill>
                          <a:latin typeface="HelveticaNeueLT Pro 45 Lt"/>
                          <a:cs typeface="HelveticaNeueLT Pro 45 Lt"/>
                        </a:rPr>
                        <a:t>şiddetli aerobik antrenman: </a:t>
                      </a:r>
                      <a:r>
                        <a:rPr sz="1400" b="0" dirty="0">
                          <a:solidFill>
                            <a:srgbClr val="231F20"/>
                          </a:solidFill>
                          <a:latin typeface="HelveticaNeueLT Pro 45 Lt"/>
                          <a:cs typeface="HelveticaNeueLT Pro 45 Lt"/>
                        </a:rPr>
                        <a:t>2 </a:t>
                      </a:r>
                      <a:r>
                        <a:rPr sz="1400" b="0" spc="0" dirty="0">
                          <a:solidFill>
                            <a:srgbClr val="231F20"/>
                          </a:solidFill>
                          <a:latin typeface="HelveticaNeueLT Pro 45 Lt"/>
                          <a:cs typeface="HelveticaNeueLT Pro 45 Lt"/>
                        </a:rPr>
                        <a:t>dk </a:t>
                      </a:r>
                      <a:r>
                        <a:rPr sz="1400" b="0" dirty="0">
                          <a:solidFill>
                            <a:srgbClr val="231F20"/>
                          </a:solidFill>
                          <a:latin typeface="HelveticaNeueLT Pro 45 Lt"/>
                          <a:cs typeface="HelveticaNeueLT Pro 45 Lt"/>
                        </a:rPr>
                        <a:t>x 8</a:t>
                      </a:r>
                      <a:r>
                        <a:rPr sz="1400" b="0" spc="50" dirty="0">
                          <a:solidFill>
                            <a:srgbClr val="231F20"/>
                          </a:solidFill>
                          <a:latin typeface="HelveticaNeueLT Pro 45 Lt"/>
                          <a:cs typeface="HelveticaNeueLT Pro 45 Lt"/>
                        </a:rPr>
                        <a:t> </a:t>
                      </a:r>
                      <a:r>
                        <a:rPr sz="1400" b="0" spc="5" dirty="0">
                          <a:solidFill>
                            <a:srgbClr val="231F20"/>
                          </a:solidFill>
                          <a:latin typeface="HelveticaNeueLT Pro 45 Lt"/>
                          <a:cs typeface="HelveticaNeueLT Pro 45 Lt"/>
                        </a:rPr>
                        <a:t>tekrar</a:t>
                      </a:r>
                      <a:endParaRPr sz="1400" dirty="0">
                        <a:latin typeface="HelveticaNeueLT Pro 45 Lt"/>
                        <a:cs typeface="HelveticaNeueLT Pro 45 Lt"/>
                      </a:endParaRPr>
                    </a:p>
                    <a:p>
                      <a:pPr marL="125095" indent="-69850">
                        <a:lnSpc>
                          <a:spcPct val="100000"/>
                        </a:lnSpc>
                        <a:spcBef>
                          <a:spcPts val="140"/>
                        </a:spcBef>
                        <a:buChar char="-"/>
                        <a:tabLst>
                          <a:tab pos="125730" algn="l"/>
                        </a:tabLst>
                      </a:pPr>
                      <a:r>
                        <a:rPr sz="1400" b="0" spc="0" dirty="0">
                          <a:solidFill>
                            <a:srgbClr val="231F20"/>
                          </a:solidFill>
                          <a:latin typeface="HelveticaNeueLT Pro 45 Lt"/>
                          <a:cs typeface="HelveticaNeueLT Pro 45 Lt"/>
                        </a:rPr>
                        <a:t>Oyun 20</a:t>
                      </a:r>
                      <a:r>
                        <a:rPr sz="1400" b="0" spc="50" dirty="0">
                          <a:solidFill>
                            <a:srgbClr val="231F20"/>
                          </a:solidFill>
                          <a:latin typeface="HelveticaNeueLT Pro 45 Lt"/>
                          <a:cs typeface="HelveticaNeueLT Pro 45 Lt"/>
                        </a:rPr>
                        <a:t> </a:t>
                      </a:r>
                      <a:r>
                        <a:rPr sz="1400" b="0" spc="5" dirty="0">
                          <a:solidFill>
                            <a:srgbClr val="231F20"/>
                          </a:solidFill>
                          <a:latin typeface="HelveticaNeueLT Pro 45 Lt"/>
                          <a:cs typeface="HelveticaNeueLT Pro 45 Lt"/>
                        </a:rPr>
                        <a:t>dk</a:t>
                      </a:r>
                      <a:endParaRPr sz="1400" dirty="0">
                        <a:latin typeface="HelveticaNeueLT Pro 45 Lt"/>
                        <a:cs typeface="HelveticaNeueLT Pro 45 Lt"/>
                      </a:endParaRPr>
                    </a:p>
                  </a:txBody>
                  <a:tcPr marL="0" marR="0" marT="21590" marB="0">
                    <a:lnL w="9525">
                      <a:solidFill>
                        <a:srgbClr val="4C4D4F"/>
                      </a:solidFill>
                      <a:prstDash val="solid"/>
                    </a:lnL>
                    <a:lnT w="9525">
                      <a:solidFill>
                        <a:srgbClr val="4C4D4F"/>
                      </a:solidFill>
                      <a:prstDash val="solid"/>
                    </a:lnT>
                    <a:lnB w="9525">
                      <a:solidFill>
                        <a:srgbClr val="4C4D4F"/>
                      </a:solidFill>
                      <a:prstDash val="solid"/>
                    </a:lnB>
                  </a:tcPr>
                </a:tc>
                <a:extLst>
                  <a:ext uri="{0D108BD9-81ED-4DB2-BD59-A6C34878D82A}">
                    <a16:rowId xmlns:a16="http://schemas.microsoft.com/office/drawing/2014/main" val="10010"/>
                  </a:ext>
                </a:extLst>
              </a:tr>
            </a:tbl>
          </a:graphicData>
        </a:graphic>
      </p:graphicFrame>
      <p:sp>
        <p:nvSpPr>
          <p:cNvPr id="5" name="object 3"/>
          <p:cNvSpPr txBox="1"/>
          <p:nvPr/>
        </p:nvSpPr>
        <p:spPr>
          <a:xfrm>
            <a:off x="1583142" y="5650173"/>
            <a:ext cx="8816452" cy="862287"/>
          </a:xfrm>
          <a:prstGeom prst="rect">
            <a:avLst/>
          </a:prstGeom>
        </p:spPr>
        <p:txBody>
          <a:bodyPr vert="horz" wrap="square" lIns="0" tIns="12700" rIns="0" bIns="0" rtlCol="0">
            <a:spAutoFit/>
          </a:bodyPr>
          <a:lstStyle/>
          <a:p>
            <a:pPr marL="12700" marR="5080" algn="just">
              <a:lnSpc>
                <a:spcPct val="114599"/>
              </a:lnSpc>
              <a:spcBef>
                <a:spcPts val="100"/>
              </a:spcBef>
            </a:pPr>
            <a:r>
              <a:rPr sz="1600" b="0" spc="0" dirty="0" err="1" smtClean="0">
                <a:solidFill>
                  <a:srgbClr val="231F20"/>
                </a:solidFill>
                <a:latin typeface="HelveticaNeueLT Pro 45 Lt"/>
                <a:cs typeface="HelveticaNeueLT Pro 45 Lt"/>
              </a:rPr>
              <a:t>Danimarka</a:t>
            </a:r>
            <a:r>
              <a:rPr sz="1600" b="0" spc="0" dirty="0" smtClean="0">
                <a:solidFill>
                  <a:srgbClr val="231F20"/>
                </a:solidFill>
                <a:latin typeface="HelveticaNeueLT Pro 45 Lt"/>
                <a:cs typeface="HelveticaNeueLT Pro 45 Lt"/>
              </a:rPr>
              <a:t> </a:t>
            </a:r>
            <a:r>
              <a:rPr sz="1600" b="0" spc="0" dirty="0">
                <a:solidFill>
                  <a:srgbClr val="231F20"/>
                </a:solidFill>
                <a:latin typeface="HelveticaNeueLT Pro 45 Lt"/>
                <a:cs typeface="HelveticaNeueLT Pro 45 Lt"/>
              </a:rPr>
              <a:t>Futbol Milli </a:t>
            </a:r>
            <a:r>
              <a:rPr sz="1600" b="0" spc="-5" dirty="0">
                <a:solidFill>
                  <a:srgbClr val="231F20"/>
                </a:solidFill>
                <a:latin typeface="HelveticaNeueLT Pro 45 Lt"/>
                <a:cs typeface="HelveticaNeueLT Pro 45 Lt"/>
              </a:rPr>
              <a:t>Takımının </a:t>
            </a:r>
            <a:r>
              <a:rPr sz="1600" b="0" spc="0" dirty="0">
                <a:solidFill>
                  <a:srgbClr val="231F20"/>
                </a:solidFill>
                <a:latin typeface="HelveticaNeueLT Pro 45 Lt"/>
                <a:cs typeface="HelveticaNeueLT Pro 45 Lt"/>
              </a:rPr>
              <a:t>2004 Avrupa Şampiyonasına (EURO 2004) </a:t>
            </a:r>
            <a:r>
              <a:rPr sz="1600" b="0" spc="0" dirty="0" err="1">
                <a:solidFill>
                  <a:srgbClr val="231F20"/>
                </a:solidFill>
                <a:latin typeface="HelveticaNeueLT Pro 45 Lt"/>
                <a:cs typeface="HelveticaNeueLT Pro 45 Lt"/>
              </a:rPr>
              <a:t>hazırlık</a:t>
            </a:r>
            <a:r>
              <a:rPr sz="1600" b="0" spc="0" dirty="0">
                <a:solidFill>
                  <a:srgbClr val="231F20"/>
                </a:solidFill>
                <a:latin typeface="HelveticaNeueLT Pro 45 Lt"/>
                <a:cs typeface="HelveticaNeueLT Pro 45 Lt"/>
              </a:rPr>
              <a:t> </a:t>
            </a:r>
            <a:r>
              <a:rPr sz="1600" b="0" spc="0" dirty="0" err="1" smtClean="0">
                <a:solidFill>
                  <a:srgbClr val="231F20"/>
                </a:solidFill>
                <a:latin typeface="HelveticaNeueLT Pro 45 Lt"/>
                <a:cs typeface="HelveticaNeueLT Pro 45 Lt"/>
              </a:rPr>
              <a:t>periodu</a:t>
            </a:r>
            <a:r>
              <a:rPr sz="1600" b="0" spc="0" dirty="0" smtClean="0">
                <a:solidFill>
                  <a:srgbClr val="231F20"/>
                </a:solidFill>
                <a:latin typeface="HelveticaNeueLT Pro 45 Lt"/>
                <a:cs typeface="HelveticaNeueLT Pro 45 Lt"/>
              </a:rPr>
              <a:t> </a:t>
            </a:r>
            <a:r>
              <a:rPr sz="1600" b="0" spc="0" dirty="0">
                <a:solidFill>
                  <a:srgbClr val="231F20"/>
                </a:solidFill>
                <a:latin typeface="HelveticaNeueLT Pro 45 Lt"/>
                <a:cs typeface="HelveticaNeueLT Pro 45 Lt"/>
              </a:rPr>
              <a:t>bölüm 1’I </a:t>
            </a:r>
            <a:r>
              <a:rPr sz="1600" b="0" dirty="0">
                <a:solidFill>
                  <a:srgbClr val="231F20"/>
                </a:solidFill>
                <a:latin typeface="HelveticaNeueLT Pro 45 Lt"/>
                <a:cs typeface="HelveticaNeueLT Pro 45 Lt"/>
              </a:rPr>
              <a:t>göstermektedir. </a:t>
            </a:r>
            <a:r>
              <a:rPr sz="1600" b="0" spc="0" dirty="0">
                <a:solidFill>
                  <a:srgbClr val="231F20"/>
                </a:solidFill>
                <a:latin typeface="HelveticaNeueLT Pro 45 Lt"/>
                <a:cs typeface="HelveticaNeueLT Pro 45 Lt"/>
              </a:rPr>
              <a:t>Oldukça Kısa olan bu bölümde yapılan çalışmaları göstermesi </a:t>
            </a:r>
            <a:r>
              <a:rPr sz="1600" b="0" spc="5" dirty="0">
                <a:solidFill>
                  <a:srgbClr val="231F20"/>
                </a:solidFill>
                <a:latin typeface="HelveticaNeueLT Pro 45 Lt"/>
                <a:cs typeface="HelveticaNeueLT Pro 45 Lt"/>
              </a:rPr>
              <a:t>bakımından  </a:t>
            </a:r>
            <a:r>
              <a:rPr sz="1600" b="0" spc="0" dirty="0">
                <a:solidFill>
                  <a:srgbClr val="231F20"/>
                </a:solidFill>
                <a:latin typeface="HelveticaNeueLT Pro 45 Lt"/>
                <a:cs typeface="HelveticaNeueLT Pro 45 Lt"/>
              </a:rPr>
              <a:t>literatüre geçmiş olan bu makale önemlidir (Bangsbo ve ark.,</a:t>
            </a:r>
            <a:r>
              <a:rPr sz="1600" b="0" spc="40" dirty="0">
                <a:solidFill>
                  <a:srgbClr val="231F20"/>
                </a:solidFill>
                <a:latin typeface="HelveticaNeueLT Pro 45 Lt"/>
                <a:cs typeface="HelveticaNeueLT Pro 45 Lt"/>
              </a:rPr>
              <a:t> </a:t>
            </a:r>
            <a:r>
              <a:rPr sz="1600" b="0" spc="5" dirty="0">
                <a:solidFill>
                  <a:srgbClr val="231F20"/>
                </a:solidFill>
                <a:latin typeface="HelveticaNeueLT Pro 45 Lt"/>
                <a:cs typeface="HelveticaNeueLT Pro 45 Lt"/>
              </a:rPr>
              <a:t>2006).</a:t>
            </a:r>
            <a:endParaRPr sz="1600" dirty="0">
              <a:latin typeface="HelveticaNeueLT Pro 45 Lt"/>
              <a:cs typeface="HelveticaNeueLT Pro 45 Lt"/>
            </a:endParaRPr>
          </a:p>
        </p:txBody>
      </p:sp>
    </p:spTree>
    <p:extLst>
      <p:ext uri="{BB962C8B-B14F-4D97-AF65-F5344CB8AC3E}">
        <p14:creationId xmlns:p14="http://schemas.microsoft.com/office/powerpoint/2010/main" val="414565289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4"/>
          <p:cNvGraphicFramePr>
            <a:graphicFrameLocks noGrp="1"/>
          </p:cNvGraphicFramePr>
          <p:nvPr>
            <p:extLst>
              <p:ext uri="{D42A27DB-BD31-4B8C-83A1-F6EECF244321}">
                <p14:modId xmlns:p14="http://schemas.microsoft.com/office/powerpoint/2010/main" val="1788403688"/>
              </p:ext>
            </p:extLst>
          </p:nvPr>
        </p:nvGraphicFramePr>
        <p:xfrm>
          <a:off x="1610436" y="354845"/>
          <a:ext cx="9471546" cy="5470732"/>
        </p:xfrm>
        <a:graphic>
          <a:graphicData uri="http://schemas.openxmlformats.org/drawingml/2006/table">
            <a:tbl>
              <a:tblPr firstRow="1" bandRow="1">
                <a:tableStyleId>{2D5ABB26-0587-4C30-8999-92F81FD0307C}</a:tableStyleId>
              </a:tblPr>
              <a:tblGrid>
                <a:gridCol w="518946">
                  <a:extLst>
                    <a:ext uri="{9D8B030D-6E8A-4147-A177-3AD203B41FA5}">
                      <a16:colId xmlns:a16="http://schemas.microsoft.com/office/drawing/2014/main" val="20000"/>
                    </a:ext>
                  </a:extLst>
                </a:gridCol>
                <a:gridCol w="4315991">
                  <a:extLst>
                    <a:ext uri="{9D8B030D-6E8A-4147-A177-3AD203B41FA5}">
                      <a16:colId xmlns:a16="http://schemas.microsoft.com/office/drawing/2014/main" val="20001"/>
                    </a:ext>
                  </a:extLst>
                </a:gridCol>
                <a:gridCol w="4636609">
                  <a:extLst>
                    <a:ext uri="{9D8B030D-6E8A-4147-A177-3AD203B41FA5}">
                      <a16:colId xmlns:a16="http://schemas.microsoft.com/office/drawing/2014/main" val="20002"/>
                    </a:ext>
                  </a:extLst>
                </a:gridCol>
              </a:tblGrid>
              <a:tr h="404017">
                <a:tc gridSpan="3">
                  <a:txBody>
                    <a:bodyPr/>
                    <a:lstStyle/>
                    <a:p>
                      <a:pPr marL="2056130" marR="2038985" indent="177800">
                        <a:lnSpc>
                          <a:spcPct val="104200"/>
                        </a:lnSpc>
                        <a:spcBef>
                          <a:spcPts val="130"/>
                        </a:spcBef>
                      </a:pPr>
                      <a:r>
                        <a:rPr sz="1200" spc="0" dirty="0">
                          <a:solidFill>
                            <a:srgbClr val="FFFFFF"/>
                          </a:solidFill>
                          <a:latin typeface="HelveticaNeueLT Pro 55 Roman"/>
                          <a:cs typeface="HelveticaNeueLT Pro 55 Roman"/>
                        </a:rPr>
                        <a:t>Danimarka Futbol Milli </a:t>
                      </a:r>
                      <a:r>
                        <a:rPr sz="1200" spc="5" dirty="0">
                          <a:solidFill>
                            <a:srgbClr val="FFFFFF"/>
                          </a:solidFill>
                          <a:latin typeface="HelveticaNeueLT Pro 55 Roman"/>
                          <a:cs typeface="HelveticaNeueLT Pro 55 Roman"/>
                        </a:rPr>
                        <a:t>Takımı  </a:t>
                      </a:r>
                      <a:r>
                        <a:rPr sz="1200" spc="0" dirty="0">
                          <a:solidFill>
                            <a:srgbClr val="FFFFFF"/>
                          </a:solidFill>
                          <a:latin typeface="HelveticaNeueLT Pro 55 Roman"/>
                          <a:cs typeface="HelveticaNeueLT Pro 55 Roman"/>
                        </a:rPr>
                        <a:t>EURO 2004 Hazırlık Periodu Bölüm</a:t>
                      </a:r>
                      <a:r>
                        <a:rPr sz="1200" spc="225" dirty="0">
                          <a:solidFill>
                            <a:srgbClr val="FFFFFF"/>
                          </a:solidFill>
                          <a:latin typeface="HelveticaNeueLT Pro 55 Roman"/>
                          <a:cs typeface="HelveticaNeueLT Pro 55 Roman"/>
                        </a:rPr>
                        <a:t> </a:t>
                      </a:r>
                      <a:r>
                        <a:rPr sz="1200" dirty="0">
                          <a:solidFill>
                            <a:srgbClr val="FFFFFF"/>
                          </a:solidFill>
                          <a:latin typeface="HelveticaNeueLT Pro 55 Roman"/>
                          <a:cs typeface="HelveticaNeueLT Pro 55 Roman"/>
                        </a:rPr>
                        <a:t>2</a:t>
                      </a:r>
                      <a:endParaRPr sz="1200" dirty="0">
                        <a:latin typeface="HelveticaNeueLT Pro 55 Roman"/>
                        <a:cs typeface="HelveticaNeueLT Pro 55 Roman"/>
                      </a:endParaRPr>
                    </a:p>
                  </a:txBody>
                  <a:tcPr marL="0" marR="0" marT="16510" marB="0">
                    <a:lnB w="28575">
                      <a:solidFill>
                        <a:srgbClr val="FFFFFF"/>
                      </a:solidFill>
                      <a:prstDash val="solid"/>
                    </a:lnB>
                    <a:solidFill>
                      <a:srgbClr val="808285"/>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307433">
                <a:tc>
                  <a:txBody>
                    <a:bodyPr/>
                    <a:lstStyle/>
                    <a:p>
                      <a:pPr marL="10160" algn="ctr">
                        <a:lnSpc>
                          <a:spcPct val="100000"/>
                        </a:lnSpc>
                        <a:spcBef>
                          <a:spcPts val="360"/>
                        </a:spcBef>
                      </a:pPr>
                      <a:r>
                        <a:rPr sz="1200" b="0" spc="5" dirty="0">
                          <a:solidFill>
                            <a:srgbClr val="231F20"/>
                          </a:solidFill>
                          <a:latin typeface="HelveticaNeueLT Pro 45 Lt"/>
                          <a:cs typeface="HelveticaNeueLT Pro 45 Lt"/>
                        </a:rPr>
                        <a:t>Gün</a:t>
                      </a:r>
                      <a:endParaRPr sz="1200">
                        <a:latin typeface="HelveticaNeueLT Pro 45 Lt"/>
                        <a:cs typeface="HelveticaNeueLT Pro 45 Lt"/>
                      </a:endParaRPr>
                    </a:p>
                  </a:txBody>
                  <a:tcPr marL="0" marR="0" marB="0">
                    <a:lnR w="9525">
                      <a:solidFill>
                        <a:srgbClr val="4C4D4F"/>
                      </a:solidFill>
                      <a:prstDash val="solid"/>
                    </a:lnR>
                    <a:lnT w="28575">
                      <a:solidFill>
                        <a:srgbClr val="FFFFFF"/>
                      </a:solidFill>
                      <a:prstDash val="solid"/>
                    </a:lnT>
                    <a:lnB w="9525">
                      <a:solidFill>
                        <a:srgbClr val="4C4D4F"/>
                      </a:solidFill>
                      <a:prstDash val="solid"/>
                    </a:lnB>
                  </a:tcPr>
                </a:tc>
                <a:tc>
                  <a:txBody>
                    <a:bodyPr/>
                    <a:lstStyle/>
                    <a:p>
                      <a:pPr marL="10795" algn="ctr">
                        <a:lnSpc>
                          <a:spcPct val="100000"/>
                        </a:lnSpc>
                        <a:spcBef>
                          <a:spcPts val="360"/>
                        </a:spcBef>
                      </a:pPr>
                      <a:r>
                        <a:rPr sz="1200" b="0" spc="5" dirty="0">
                          <a:solidFill>
                            <a:srgbClr val="231F20"/>
                          </a:solidFill>
                          <a:latin typeface="HelveticaNeueLT Pro 45 Lt"/>
                          <a:cs typeface="HelveticaNeueLT Pro 45 Lt"/>
                        </a:rPr>
                        <a:t>Sabah</a:t>
                      </a:r>
                      <a:endParaRPr sz="1200">
                        <a:latin typeface="HelveticaNeueLT Pro 45 Lt"/>
                        <a:cs typeface="HelveticaNeueLT Pro 45 Lt"/>
                      </a:endParaRPr>
                    </a:p>
                  </a:txBody>
                  <a:tcPr marL="0" marR="0" marB="0">
                    <a:lnL w="9525">
                      <a:solidFill>
                        <a:srgbClr val="4C4D4F"/>
                      </a:solidFill>
                      <a:prstDash val="solid"/>
                    </a:lnL>
                    <a:lnR w="9525">
                      <a:solidFill>
                        <a:srgbClr val="4C4D4F"/>
                      </a:solidFill>
                      <a:prstDash val="solid"/>
                    </a:lnR>
                    <a:lnT w="28575">
                      <a:solidFill>
                        <a:srgbClr val="FFFFFF"/>
                      </a:solidFill>
                      <a:prstDash val="solid"/>
                    </a:lnT>
                    <a:lnB w="9525">
                      <a:solidFill>
                        <a:srgbClr val="4C4D4F"/>
                      </a:solidFill>
                      <a:prstDash val="solid"/>
                    </a:lnB>
                  </a:tcPr>
                </a:tc>
                <a:tc>
                  <a:txBody>
                    <a:bodyPr/>
                    <a:lstStyle/>
                    <a:p>
                      <a:pPr marL="11430" algn="ctr">
                        <a:lnSpc>
                          <a:spcPct val="100000"/>
                        </a:lnSpc>
                        <a:spcBef>
                          <a:spcPts val="360"/>
                        </a:spcBef>
                      </a:pPr>
                      <a:r>
                        <a:rPr sz="1200" b="0" spc="0" dirty="0">
                          <a:solidFill>
                            <a:srgbClr val="231F20"/>
                          </a:solidFill>
                          <a:latin typeface="HelveticaNeueLT Pro 45 Lt"/>
                          <a:cs typeface="HelveticaNeueLT Pro 45 Lt"/>
                        </a:rPr>
                        <a:t>Öğleden</a:t>
                      </a:r>
                      <a:r>
                        <a:rPr sz="1200" b="0" spc="25" dirty="0">
                          <a:solidFill>
                            <a:srgbClr val="231F20"/>
                          </a:solidFill>
                          <a:latin typeface="HelveticaNeueLT Pro 45 Lt"/>
                          <a:cs typeface="HelveticaNeueLT Pro 45 Lt"/>
                        </a:rPr>
                        <a:t> </a:t>
                      </a:r>
                      <a:r>
                        <a:rPr sz="1200" b="0" spc="5" dirty="0">
                          <a:solidFill>
                            <a:srgbClr val="231F20"/>
                          </a:solidFill>
                          <a:latin typeface="HelveticaNeueLT Pro 45 Lt"/>
                          <a:cs typeface="HelveticaNeueLT Pro 45 Lt"/>
                        </a:rPr>
                        <a:t>Sonra</a:t>
                      </a:r>
                      <a:endParaRPr sz="1200">
                        <a:latin typeface="HelveticaNeueLT Pro 45 Lt"/>
                        <a:cs typeface="HelveticaNeueLT Pro 45 Lt"/>
                      </a:endParaRPr>
                    </a:p>
                  </a:txBody>
                  <a:tcPr marL="0" marR="0" marB="0">
                    <a:lnL w="9525">
                      <a:solidFill>
                        <a:srgbClr val="4C4D4F"/>
                      </a:solidFill>
                      <a:prstDash val="solid"/>
                    </a:lnL>
                    <a:lnT w="28575">
                      <a:solidFill>
                        <a:srgbClr val="FFFFFF"/>
                      </a:solidFill>
                      <a:prstDash val="solid"/>
                    </a:lnT>
                    <a:lnB w="9525">
                      <a:solidFill>
                        <a:srgbClr val="4C4D4F"/>
                      </a:solidFill>
                      <a:prstDash val="solid"/>
                    </a:lnB>
                  </a:tcPr>
                </a:tc>
                <a:extLst>
                  <a:ext uri="{0D108BD9-81ED-4DB2-BD59-A6C34878D82A}">
                    <a16:rowId xmlns:a16="http://schemas.microsoft.com/office/drawing/2014/main" val="10001"/>
                  </a:ext>
                </a:extLst>
              </a:tr>
              <a:tr h="642593">
                <a:tc>
                  <a:txBody>
                    <a:bodyPr/>
                    <a:lstStyle/>
                    <a:p>
                      <a:pPr>
                        <a:lnSpc>
                          <a:spcPct val="100000"/>
                        </a:lnSpc>
                        <a:spcBef>
                          <a:spcPts val="5"/>
                        </a:spcBef>
                      </a:pPr>
                      <a:endParaRPr sz="2000">
                        <a:latin typeface="Times New Roman"/>
                        <a:cs typeface="Times New Roman"/>
                      </a:endParaRPr>
                    </a:p>
                    <a:p>
                      <a:pPr marL="8255" algn="ctr">
                        <a:lnSpc>
                          <a:spcPct val="100000"/>
                        </a:lnSpc>
                      </a:pPr>
                      <a:r>
                        <a:rPr sz="1200" b="0" dirty="0">
                          <a:solidFill>
                            <a:srgbClr val="231F20"/>
                          </a:solidFill>
                          <a:latin typeface="HelveticaNeueLT Pro 45 Lt"/>
                          <a:cs typeface="HelveticaNeueLT Pro 45 Lt"/>
                        </a:rPr>
                        <a:t>1</a:t>
                      </a:r>
                      <a:endParaRPr sz="1200">
                        <a:latin typeface="HelveticaNeueLT Pro 45 Lt"/>
                        <a:cs typeface="HelveticaNeueLT Pro 45 Lt"/>
                      </a:endParaRPr>
                    </a:p>
                  </a:txBody>
                  <a:tcPr marL="0" marR="0" marT="635" marB="0">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124460" indent="-69850">
                        <a:lnSpc>
                          <a:spcPct val="100000"/>
                        </a:lnSpc>
                        <a:spcBef>
                          <a:spcPts val="720"/>
                        </a:spcBef>
                        <a:buChar char="-"/>
                        <a:tabLst>
                          <a:tab pos="125095" algn="l"/>
                        </a:tabLst>
                      </a:pPr>
                      <a:r>
                        <a:rPr sz="1200" b="0" spc="-30" dirty="0">
                          <a:solidFill>
                            <a:srgbClr val="231F20"/>
                          </a:solidFill>
                          <a:latin typeface="HelveticaNeueLT Pro 45 Lt"/>
                          <a:cs typeface="HelveticaNeueLT Pro 45 Lt"/>
                        </a:rPr>
                        <a:t>Yo Yo </a:t>
                      </a:r>
                      <a:r>
                        <a:rPr sz="1200" b="0" spc="0" dirty="0">
                          <a:solidFill>
                            <a:srgbClr val="231F20"/>
                          </a:solidFill>
                          <a:latin typeface="HelveticaNeueLT Pro 45 Lt"/>
                          <a:cs typeface="HelveticaNeueLT Pro 45 Lt"/>
                        </a:rPr>
                        <a:t>IE2</a:t>
                      </a:r>
                      <a:r>
                        <a:rPr sz="1200" b="0" spc="140" dirty="0">
                          <a:solidFill>
                            <a:srgbClr val="231F20"/>
                          </a:solidFill>
                          <a:latin typeface="HelveticaNeueLT Pro 45 Lt"/>
                          <a:cs typeface="HelveticaNeueLT Pro 45 Lt"/>
                        </a:rPr>
                        <a:t> </a:t>
                      </a:r>
                      <a:r>
                        <a:rPr sz="1200" b="0" spc="-10" dirty="0">
                          <a:solidFill>
                            <a:srgbClr val="231F20"/>
                          </a:solidFill>
                          <a:latin typeface="HelveticaNeueLT Pro 45 Lt"/>
                          <a:cs typeface="HelveticaNeueLT Pro 45 Lt"/>
                        </a:rPr>
                        <a:t>Testi</a:t>
                      </a:r>
                      <a:endParaRPr sz="1200" dirty="0">
                        <a:latin typeface="HelveticaNeueLT Pro 45 Lt"/>
                        <a:cs typeface="HelveticaNeueLT Pro 45 Lt"/>
                      </a:endParaRPr>
                    </a:p>
                    <a:p>
                      <a:pPr marL="124460" indent="-69850">
                        <a:lnSpc>
                          <a:spcPct val="100000"/>
                        </a:lnSpc>
                        <a:spcBef>
                          <a:spcPts val="140"/>
                        </a:spcBef>
                        <a:buChar char="-"/>
                        <a:tabLst>
                          <a:tab pos="125095" algn="l"/>
                        </a:tabLst>
                      </a:pPr>
                      <a:r>
                        <a:rPr sz="1200" b="0" spc="-10" dirty="0">
                          <a:solidFill>
                            <a:srgbClr val="231F20"/>
                          </a:solidFill>
                          <a:latin typeface="HelveticaNeueLT Pro 45 Lt"/>
                          <a:cs typeface="HelveticaNeueLT Pro 45 Lt"/>
                        </a:rPr>
                        <a:t>Teknik </a:t>
                      </a:r>
                      <a:r>
                        <a:rPr sz="1200" b="0" spc="-5" dirty="0">
                          <a:solidFill>
                            <a:srgbClr val="231F20"/>
                          </a:solidFill>
                          <a:latin typeface="HelveticaNeueLT Pro 45 Lt"/>
                          <a:cs typeface="HelveticaNeueLT Pro 45 Lt"/>
                        </a:rPr>
                        <a:t>/Taktik</a:t>
                      </a:r>
                      <a:r>
                        <a:rPr sz="1200" b="0" spc="65" dirty="0">
                          <a:solidFill>
                            <a:srgbClr val="231F20"/>
                          </a:solidFill>
                          <a:latin typeface="HelveticaNeueLT Pro 45 Lt"/>
                          <a:cs typeface="HelveticaNeueLT Pro 45 Lt"/>
                        </a:rPr>
                        <a:t> </a:t>
                      </a:r>
                      <a:r>
                        <a:rPr sz="1200" b="0" spc="0" dirty="0">
                          <a:solidFill>
                            <a:srgbClr val="231F20"/>
                          </a:solidFill>
                          <a:latin typeface="HelveticaNeueLT Pro 45 Lt"/>
                          <a:cs typeface="HelveticaNeueLT Pro 45 Lt"/>
                        </a:rPr>
                        <a:t>antrenman</a:t>
                      </a:r>
                      <a:endParaRPr sz="1200" dirty="0">
                        <a:latin typeface="HelveticaNeueLT Pro 45 Lt"/>
                        <a:cs typeface="HelveticaNeueLT Pro 45 Lt"/>
                      </a:endParaRPr>
                    </a:p>
                  </a:txBody>
                  <a:tcPr marL="0" marR="0" marT="91440" marB="0">
                    <a:lnL w="9525">
                      <a:solidFill>
                        <a:srgbClr val="4C4D4F"/>
                      </a:solidFill>
                      <a:prstDash val="solid"/>
                    </a:lnL>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125095" indent="-69850">
                        <a:lnSpc>
                          <a:spcPct val="100000"/>
                        </a:lnSpc>
                        <a:spcBef>
                          <a:spcPts val="170"/>
                        </a:spcBef>
                        <a:buChar char="-"/>
                        <a:tabLst>
                          <a:tab pos="125730" algn="l"/>
                        </a:tabLst>
                      </a:pPr>
                      <a:r>
                        <a:rPr sz="1200" b="0" spc="0" dirty="0">
                          <a:solidFill>
                            <a:srgbClr val="231F20"/>
                          </a:solidFill>
                          <a:latin typeface="HelveticaNeueLT Pro 45 Lt"/>
                          <a:cs typeface="HelveticaNeueLT Pro 45 Lt"/>
                        </a:rPr>
                        <a:t>Sürat</a:t>
                      </a:r>
                      <a:r>
                        <a:rPr sz="1200" b="0" spc="25" dirty="0">
                          <a:solidFill>
                            <a:srgbClr val="231F20"/>
                          </a:solidFill>
                          <a:latin typeface="HelveticaNeueLT Pro 45 Lt"/>
                          <a:cs typeface="HelveticaNeueLT Pro 45 Lt"/>
                        </a:rPr>
                        <a:t> </a:t>
                      </a:r>
                      <a:r>
                        <a:rPr sz="1200" b="0" spc="0" dirty="0">
                          <a:solidFill>
                            <a:srgbClr val="231F20"/>
                          </a:solidFill>
                          <a:latin typeface="HelveticaNeueLT Pro 45 Lt"/>
                          <a:cs typeface="HelveticaNeueLT Pro 45 Lt"/>
                        </a:rPr>
                        <a:t>antrenmanı</a:t>
                      </a:r>
                      <a:endParaRPr sz="1200">
                        <a:latin typeface="HelveticaNeueLT Pro 45 Lt"/>
                        <a:cs typeface="HelveticaNeueLT Pro 45 Lt"/>
                      </a:endParaRPr>
                    </a:p>
                    <a:p>
                      <a:pPr marL="125095" indent="-69850">
                        <a:lnSpc>
                          <a:spcPct val="100000"/>
                        </a:lnSpc>
                        <a:spcBef>
                          <a:spcPts val="140"/>
                        </a:spcBef>
                        <a:buChar char="-"/>
                        <a:tabLst>
                          <a:tab pos="125730" algn="l"/>
                        </a:tabLst>
                      </a:pPr>
                      <a:r>
                        <a:rPr sz="1200" b="0" spc="-5" dirty="0">
                          <a:solidFill>
                            <a:srgbClr val="231F20"/>
                          </a:solidFill>
                          <a:latin typeface="HelveticaNeueLT Pro 45 Lt"/>
                          <a:cs typeface="HelveticaNeueLT Pro 45 Lt"/>
                        </a:rPr>
                        <a:t>Teknik/ </a:t>
                      </a:r>
                      <a:r>
                        <a:rPr sz="1200" b="0" spc="0" dirty="0">
                          <a:solidFill>
                            <a:srgbClr val="231F20"/>
                          </a:solidFill>
                          <a:latin typeface="HelveticaNeueLT Pro 45 Lt"/>
                          <a:cs typeface="HelveticaNeueLT Pro 45 Lt"/>
                        </a:rPr>
                        <a:t>taktik</a:t>
                      </a:r>
                      <a:r>
                        <a:rPr sz="1200" b="0" spc="60" dirty="0">
                          <a:solidFill>
                            <a:srgbClr val="231F20"/>
                          </a:solidFill>
                          <a:latin typeface="HelveticaNeueLT Pro 45 Lt"/>
                          <a:cs typeface="HelveticaNeueLT Pro 45 Lt"/>
                        </a:rPr>
                        <a:t> </a:t>
                      </a:r>
                      <a:r>
                        <a:rPr sz="1200" b="0" spc="0" dirty="0">
                          <a:solidFill>
                            <a:srgbClr val="231F20"/>
                          </a:solidFill>
                          <a:latin typeface="HelveticaNeueLT Pro 45 Lt"/>
                          <a:cs typeface="HelveticaNeueLT Pro 45 Lt"/>
                        </a:rPr>
                        <a:t>antrenman</a:t>
                      </a:r>
                      <a:endParaRPr sz="1200">
                        <a:latin typeface="HelveticaNeueLT Pro 45 Lt"/>
                        <a:cs typeface="HelveticaNeueLT Pro 45 Lt"/>
                      </a:endParaRPr>
                    </a:p>
                    <a:p>
                      <a:pPr marL="125095" indent="-69850">
                        <a:lnSpc>
                          <a:spcPct val="100000"/>
                        </a:lnSpc>
                        <a:spcBef>
                          <a:spcPts val="140"/>
                        </a:spcBef>
                        <a:buChar char="-"/>
                        <a:tabLst>
                          <a:tab pos="125730" algn="l"/>
                        </a:tabLst>
                      </a:pPr>
                      <a:r>
                        <a:rPr sz="1200" b="0" spc="0" dirty="0">
                          <a:solidFill>
                            <a:srgbClr val="231F20"/>
                          </a:solidFill>
                          <a:latin typeface="HelveticaNeueLT Pro 45 Lt"/>
                          <a:cs typeface="HelveticaNeueLT Pro 45 Lt"/>
                        </a:rPr>
                        <a:t>Oyun: 20</a:t>
                      </a:r>
                      <a:r>
                        <a:rPr sz="1200" b="0" spc="50" dirty="0">
                          <a:solidFill>
                            <a:srgbClr val="231F20"/>
                          </a:solidFill>
                          <a:latin typeface="HelveticaNeueLT Pro 45 Lt"/>
                          <a:cs typeface="HelveticaNeueLT Pro 45 Lt"/>
                        </a:rPr>
                        <a:t> </a:t>
                      </a:r>
                      <a:r>
                        <a:rPr sz="1200" b="0" spc="5" dirty="0">
                          <a:solidFill>
                            <a:srgbClr val="231F20"/>
                          </a:solidFill>
                          <a:latin typeface="HelveticaNeueLT Pro 45 Lt"/>
                          <a:cs typeface="HelveticaNeueLT Pro 45 Lt"/>
                        </a:rPr>
                        <a:t>dk</a:t>
                      </a:r>
                      <a:endParaRPr sz="1200">
                        <a:latin typeface="HelveticaNeueLT Pro 45 Lt"/>
                        <a:cs typeface="HelveticaNeueLT Pro 45 Lt"/>
                      </a:endParaRPr>
                    </a:p>
                  </a:txBody>
                  <a:tcPr marL="0" marR="0" marT="21590" marB="0">
                    <a:lnL w="9525">
                      <a:solidFill>
                        <a:srgbClr val="4C4D4F"/>
                      </a:solidFill>
                      <a:prstDash val="solid"/>
                    </a:lnL>
                    <a:lnT w="9525">
                      <a:solidFill>
                        <a:srgbClr val="4C4D4F"/>
                      </a:solidFill>
                      <a:prstDash val="solid"/>
                    </a:lnT>
                    <a:lnB w="9525">
                      <a:solidFill>
                        <a:srgbClr val="4C4D4F"/>
                      </a:solidFill>
                      <a:prstDash val="solid"/>
                    </a:lnB>
                  </a:tcPr>
                </a:tc>
                <a:extLst>
                  <a:ext uri="{0D108BD9-81ED-4DB2-BD59-A6C34878D82A}">
                    <a16:rowId xmlns:a16="http://schemas.microsoft.com/office/drawing/2014/main" val="10002"/>
                  </a:ext>
                </a:extLst>
              </a:tr>
              <a:tr h="870539">
                <a:tc>
                  <a:txBody>
                    <a:bodyPr/>
                    <a:lstStyle/>
                    <a:p>
                      <a:pPr>
                        <a:lnSpc>
                          <a:spcPct val="100000"/>
                        </a:lnSpc>
                        <a:spcBef>
                          <a:spcPts val="5"/>
                        </a:spcBef>
                      </a:pPr>
                      <a:endParaRPr sz="2000">
                        <a:latin typeface="Times New Roman"/>
                        <a:cs typeface="Times New Roman"/>
                      </a:endParaRPr>
                    </a:p>
                    <a:p>
                      <a:pPr marL="8255" algn="ctr">
                        <a:lnSpc>
                          <a:spcPct val="100000"/>
                        </a:lnSpc>
                      </a:pPr>
                      <a:r>
                        <a:rPr sz="1200" b="0" dirty="0">
                          <a:solidFill>
                            <a:srgbClr val="231F20"/>
                          </a:solidFill>
                          <a:latin typeface="HelveticaNeueLT Pro 45 Lt"/>
                          <a:cs typeface="HelveticaNeueLT Pro 45 Lt"/>
                        </a:rPr>
                        <a:t>2</a:t>
                      </a:r>
                      <a:endParaRPr sz="1200">
                        <a:latin typeface="HelveticaNeueLT Pro 45 Lt"/>
                        <a:cs typeface="HelveticaNeueLT Pro 45 Lt"/>
                      </a:endParaRPr>
                    </a:p>
                  </a:txBody>
                  <a:tcPr marL="0" marR="0" marT="635" marB="0">
                    <a:lnR w="9525">
                      <a:solidFill>
                        <a:srgbClr val="4C4D4F"/>
                      </a:solidFill>
                      <a:prstDash val="solid"/>
                    </a:lnR>
                    <a:lnT w="9525">
                      <a:solidFill>
                        <a:srgbClr val="4C4D4F"/>
                      </a:solidFill>
                      <a:prstDash val="solid"/>
                    </a:lnT>
                    <a:lnB w="9525">
                      <a:solidFill>
                        <a:srgbClr val="4C4D4F"/>
                      </a:solidFill>
                      <a:prstDash val="solid"/>
                    </a:lnB>
                  </a:tcPr>
                </a:tc>
                <a:tc>
                  <a:txBody>
                    <a:bodyPr/>
                    <a:lstStyle/>
                    <a:p>
                      <a:pPr>
                        <a:lnSpc>
                          <a:spcPct val="100000"/>
                        </a:lnSpc>
                        <a:spcBef>
                          <a:spcPts val="5"/>
                        </a:spcBef>
                      </a:pPr>
                      <a:endParaRPr sz="2000" dirty="0">
                        <a:latin typeface="Times New Roman"/>
                        <a:cs typeface="Times New Roman"/>
                      </a:endParaRPr>
                    </a:p>
                    <a:p>
                      <a:pPr marL="54610">
                        <a:lnSpc>
                          <a:spcPct val="100000"/>
                        </a:lnSpc>
                      </a:pPr>
                      <a:r>
                        <a:rPr sz="1200" b="0" dirty="0">
                          <a:solidFill>
                            <a:srgbClr val="231F20"/>
                          </a:solidFill>
                          <a:latin typeface="HelveticaNeueLT Pro 45 Lt"/>
                          <a:cs typeface="HelveticaNeueLT Pro 45 Lt"/>
                        </a:rPr>
                        <a:t>-</a:t>
                      </a:r>
                      <a:r>
                        <a:rPr sz="1200" b="0" spc="25" dirty="0">
                          <a:solidFill>
                            <a:srgbClr val="231F20"/>
                          </a:solidFill>
                          <a:latin typeface="HelveticaNeueLT Pro 45 Lt"/>
                          <a:cs typeface="HelveticaNeueLT Pro 45 Lt"/>
                        </a:rPr>
                        <a:t> </a:t>
                      </a:r>
                      <a:r>
                        <a:rPr sz="1200" b="0" spc="5" dirty="0">
                          <a:solidFill>
                            <a:srgbClr val="231F20"/>
                          </a:solidFill>
                          <a:latin typeface="HelveticaNeueLT Pro 45 Lt"/>
                          <a:cs typeface="HelveticaNeueLT Pro 45 Lt"/>
                        </a:rPr>
                        <a:t>Serbest</a:t>
                      </a:r>
                      <a:endParaRPr sz="1200" dirty="0">
                        <a:latin typeface="HelveticaNeueLT Pro 45 Lt"/>
                        <a:cs typeface="HelveticaNeueLT Pro 45 Lt"/>
                      </a:endParaRPr>
                    </a:p>
                  </a:txBody>
                  <a:tcPr marL="0" marR="0" marT="635" marB="0">
                    <a:lnL w="9525">
                      <a:solidFill>
                        <a:srgbClr val="4C4D4F"/>
                      </a:solidFill>
                      <a:prstDash val="solid"/>
                    </a:lnL>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125095" indent="-69850">
                        <a:lnSpc>
                          <a:spcPct val="100000"/>
                        </a:lnSpc>
                        <a:spcBef>
                          <a:spcPts val="170"/>
                        </a:spcBef>
                        <a:buChar char="-"/>
                        <a:tabLst>
                          <a:tab pos="125730" algn="l"/>
                        </a:tabLst>
                      </a:pPr>
                      <a:r>
                        <a:rPr sz="1200" b="0" spc="-5" dirty="0">
                          <a:solidFill>
                            <a:srgbClr val="231F20"/>
                          </a:solidFill>
                          <a:latin typeface="HelveticaNeueLT Pro 45 Lt"/>
                          <a:cs typeface="HelveticaNeueLT Pro 45 Lt"/>
                        </a:rPr>
                        <a:t>Yüksek </a:t>
                      </a:r>
                      <a:r>
                        <a:rPr sz="1200" b="0" spc="0" dirty="0">
                          <a:solidFill>
                            <a:srgbClr val="231F20"/>
                          </a:solidFill>
                          <a:latin typeface="HelveticaNeueLT Pro 45 Lt"/>
                          <a:cs typeface="HelveticaNeueLT Pro 45 Lt"/>
                        </a:rPr>
                        <a:t>şiddetli aerobik antrenman: </a:t>
                      </a:r>
                      <a:r>
                        <a:rPr sz="1200" b="0" dirty="0">
                          <a:solidFill>
                            <a:srgbClr val="231F20"/>
                          </a:solidFill>
                          <a:latin typeface="HelveticaNeueLT Pro 45 Lt"/>
                          <a:cs typeface="HelveticaNeueLT Pro 45 Lt"/>
                        </a:rPr>
                        <a:t>2 </a:t>
                      </a:r>
                      <a:r>
                        <a:rPr sz="1200" b="0" spc="0" dirty="0">
                          <a:solidFill>
                            <a:srgbClr val="231F20"/>
                          </a:solidFill>
                          <a:latin typeface="HelveticaNeueLT Pro 45 Lt"/>
                          <a:cs typeface="HelveticaNeueLT Pro 45 Lt"/>
                        </a:rPr>
                        <a:t>dk </a:t>
                      </a:r>
                      <a:r>
                        <a:rPr sz="1200" b="0" dirty="0">
                          <a:solidFill>
                            <a:srgbClr val="231F20"/>
                          </a:solidFill>
                          <a:latin typeface="HelveticaNeueLT Pro 45 Lt"/>
                          <a:cs typeface="HelveticaNeueLT Pro 45 Lt"/>
                        </a:rPr>
                        <a:t>x 6</a:t>
                      </a:r>
                      <a:r>
                        <a:rPr sz="1200" b="0" spc="50" dirty="0">
                          <a:solidFill>
                            <a:srgbClr val="231F20"/>
                          </a:solidFill>
                          <a:latin typeface="HelveticaNeueLT Pro 45 Lt"/>
                          <a:cs typeface="HelveticaNeueLT Pro 45 Lt"/>
                        </a:rPr>
                        <a:t> </a:t>
                      </a:r>
                      <a:r>
                        <a:rPr sz="1200" b="0" spc="5" dirty="0">
                          <a:solidFill>
                            <a:srgbClr val="231F20"/>
                          </a:solidFill>
                          <a:latin typeface="HelveticaNeueLT Pro 45 Lt"/>
                          <a:cs typeface="HelveticaNeueLT Pro 45 Lt"/>
                        </a:rPr>
                        <a:t>tekrar</a:t>
                      </a:r>
                      <a:endParaRPr sz="1200">
                        <a:latin typeface="HelveticaNeueLT Pro 45 Lt"/>
                        <a:cs typeface="HelveticaNeueLT Pro 45 Lt"/>
                      </a:endParaRPr>
                    </a:p>
                    <a:p>
                      <a:pPr marL="125095" indent="-69850">
                        <a:lnSpc>
                          <a:spcPct val="100000"/>
                        </a:lnSpc>
                        <a:spcBef>
                          <a:spcPts val="140"/>
                        </a:spcBef>
                        <a:buChar char="-"/>
                        <a:tabLst>
                          <a:tab pos="125730" algn="l"/>
                        </a:tabLst>
                      </a:pPr>
                      <a:r>
                        <a:rPr sz="1200" b="0" dirty="0">
                          <a:solidFill>
                            <a:srgbClr val="231F20"/>
                          </a:solidFill>
                          <a:latin typeface="HelveticaNeueLT Pro 45 Lt"/>
                          <a:cs typeface="HelveticaNeueLT Pro 45 Lt"/>
                        </a:rPr>
                        <a:t>Teknik/taktik</a:t>
                      </a:r>
                      <a:r>
                        <a:rPr sz="1200" b="0" spc="25" dirty="0">
                          <a:solidFill>
                            <a:srgbClr val="231F20"/>
                          </a:solidFill>
                          <a:latin typeface="HelveticaNeueLT Pro 45 Lt"/>
                          <a:cs typeface="HelveticaNeueLT Pro 45 Lt"/>
                        </a:rPr>
                        <a:t> </a:t>
                      </a:r>
                      <a:r>
                        <a:rPr sz="1200" b="0" spc="0" dirty="0">
                          <a:solidFill>
                            <a:srgbClr val="231F20"/>
                          </a:solidFill>
                          <a:latin typeface="HelveticaNeueLT Pro 45 Lt"/>
                          <a:cs typeface="HelveticaNeueLT Pro 45 Lt"/>
                        </a:rPr>
                        <a:t>antrenman</a:t>
                      </a:r>
                      <a:endParaRPr sz="1200">
                        <a:latin typeface="HelveticaNeueLT Pro 45 Lt"/>
                        <a:cs typeface="HelveticaNeueLT Pro 45 Lt"/>
                      </a:endParaRPr>
                    </a:p>
                    <a:p>
                      <a:pPr marL="125095" indent="-69850">
                        <a:lnSpc>
                          <a:spcPct val="100000"/>
                        </a:lnSpc>
                        <a:spcBef>
                          <a:spcPts val="140"/>
                        </a:spcBef>
                        <a:buChar char="-"/>
                        <a:tabLst>
                          <a:tab pos="125730" algn="l"/>
                        </a:tabLst>
                      </a:pPr>
                      <a:r>
                        <a:rPr sz="1200" b="0" spc="0" dirty="0">
                          <a:solidFill>
                            <a:srgbClr val="231F20"/>
                          </a:solidFill>
                          <a:latin typeface="HelveticaNeueLT Pro 45 Lt"/>
                          <a:cs typeface="HelveticaNeueLT Pro 45 Lt"/>
                        </a:rPr>
                        <a:t>Oyun: 20</a:t>
                      </a:r>
                      <a:r>
                        <a:rPr sz="1200" b="0" spc="50" dirty="0">
                          <a:solidFill>
                            <a:srgbClr val="231F20"/>
                          </a:solidFill>
                          <a:latin typeface="HelveticaNeueLT Pro 45 Lt"/>
                          <a:cs typeface="HelveticaNeueLT Pro 45 Lt"/>
                        </a:rPr>
                        <a:t> </a:t>
                      </a:r>
                      <a:r>
                        <a:rPr sz="1200" b="0" spc="5" dirty="0">
                          <a:solidFill>
                            <a:srgbClr val="231F20"/>
                          </a:solidFill>
                          <a:latin typeface="HelveticaNeueLT Pro 45 Lt"/>
                          <a:cs typeface="HelveticaNeueLT Pro 45 Lt"/>
                        </a:rPr>
                        <a:t>dk</a:t>
                      </a:r>
                      <a:endParaRPr sz="1200">
                        <a:latin typeface="HelveticaNeueLT Pro 45 Lt"/>
                        <a:cs typeface="HelveticaNeueLT Pro 45 Lt"/>
                      </a:endParaRPr>
                    </a:p>
                  </a:txBody>
                  <a:tcPr marL="0" marR="0" marT="21590" marB="0">
                    <a:lnL w="9525">
                      <a:solidFill>
                        <a:srgbClr val="4C4D4F"/>
                      </a:solidFill>
                      <a:prstDash val="solid"/>
                    </a:lnL>
                    <a:lnT w="9525">
                      <a:solidFill>
                        <a:srgbClr val="4C4D4F"/>
                      </a:solidFill>
                      <a:prstDash val="solid"/>
                    </a:lnT>
                    <a:lnB w="9525">
                      <a:solidFill>
                        <a:srgbClr val="4C4D4F"/>
                      </a:solidFill>
                      <a:prstDash val="solid"/>
                    </a:lnB>
                  </a:tcPr>
                </a:tc>
                <a:extLst>
                  <a:ext uri="{0D108BD9-81ED-4DB2-BD59-A6C34878D82A}">
                    <a16:rowId xmlns:a16="http://schemas.microsoft.com/office/drawing/2014/main" val="10003"/>
                  </a:ext>
                </a:extLst>
              </a:tr>
              <a:tr h="431592">
                <a:tc>
                  <a:txBody>
                    <a:bodyPr/>
                    <a:lstStyle/>
                    <a:p>
                      <a:pPr marL="8255" algn="ctr">
                        <a:lnSpc>
                          <a:spcPct val="100000"/>
                        </a:lnSpc>
                        <a:spcBef>
                          <a:spcPts val="720"/>
                        </a:spcBef>
                      </a:pPr>
                      <a:r>
                        <a:rPr sz="1200" b="0" dirty="0">
                          <a:solidFill>
                            <a:srgbClr val="231F20"/>
                          </a:solidFill>
                          <a:latin typeface="HelveticaNeueLT Pro 45 Lt"/>
                          <a:cs typeface="HelveticaNeueLT Pro 45 Lt"/>
                        </a:rPr>
                        <a:t>3</a:t>
                      </a:r>
                      <a:endParaRPr sz="1200">
                        <a:latin typeface="HelveticaNeueLT Pro 45 Lt"/>
                        <a:cs typeface="HelveticaNeueLT Pro 45 Lt"/>
                      </a:endParaRPr>
                    </a:p>
                  </a:txBody>
                  <a:tcPr marL="0" marR="0" marT="91440" marB="0">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54610">
                        <a:lnSpc>
                          <a:spcPct val="100000"/>
                        </a:lnSpc>
                        <a:spcBef>
                          <a:spcPts val="720"/>
                        </a:spcBef>
                      </a:pPr>
                      <a:r>
                        <a:rPr sz="1200" b="0" dirty="0">
                          <a:solidFill>
                            <a:srgbClr val="231F20"/>
                          </a:solidFill>
                          <a:latin typeface="HelveticaNeueLT Pro 45 Lt"/>
                          <a:cs typeface="HelveticaNeueLT Pro 45 Lt"/>
                        </a:rPr>
                        <a:t>- </a:t>
                      </a:r>
                      <a:r>
                        <a:rPr sz="1200" b="0" spc="-5" dirty="0">
                          <a:solidFill>
                            <a:srgbClr val="231F20"/>
                          </a:solidFill>
                          <a:latin typeface="HelveticaNeueLT Pro 45 Lt"/>
                          <a:cs typeface="HelveticaNeueLT Pro 45 Lt"/>
                        </a:rPr>
                        <a:t>Teknik/Taktik</a:t>
                      </a:r>
                      <a:r>
                        <a:rPr sz="1200" b="0" spc="55" dirty="0">
                          <a:solidFill>
                            <a:srgbClr val="231F20"/>
                          </a:solidFill>
                          <a:latin typeface="HelveticaNeueLT Pro 45 Lt"/>
                          <a:cs typeface="HelveticaNeueLT Pro 45 Lt"/>
                        </a:rPr>
                        <a:t> </a:t>
                      </a:r>
                      <a:r>
                        <a:rPr sz="1200" b="0" spc="0" dirty="0">
                          <a:solidFill>
                            <a:srgbClr val="231F20"/>
                          </a:solidFill>
                          <a:latin typeface="HelveticaNeueLT Pro 45 Lt"/>
                          <a:cs typeface="HelveticaNeueLT Pro 45 Lt"/>
                        </a:rPr>
                        <a:t>antrenman</a:t>
                      </a:r>
                      <a:endParaRPr sz="1000" dirty="0">
                        <a:latin typeface="HelveticaNeueLT Pro 45 Lt"/>
                        <a:cs typeface="HelveticaNeueLT Pro 45 Lt"/>
                      </a:endParaRPr>
                    </a:p>
                  </a:txBody>
                  <a:tcPr marL="0" marR="0" marT="91440" marB="0">
                    <a:lnL w="9525">
                      <a:solidFill>
                        <a:srgbClr val="4C4D4F"/>
                      </a:solidFill>
                      <a:prstDash val="solid"/>
                    </a:lnL>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125095" indent="-69850">
                        <a:lnSpc>
                          <a:spcPct val="100000"/>
                        </a:lnSpc>
                        <a:spcBef>
                          <a:spcPts val="170"/>
                        </a:spcBef>
                        <a:buChar char="-"/>
                        <a:tabLst>
                          <a:tab pos="125730" algn="l"/>
                        </a:tabLst>
                      </a:pPr>
                      <a:r>
                        <a:rPr sz="1200" b="0" spc="0" dirty="0">
                          <a:solidFill>
                            <a:srgbClr val="231F20"/>
                          </a:solidFill>
                          <a:latin typeface="HelveticaNeueLT Pro 45 Lt"/>
                          <a:cs typeface="HelveticaNeueLT Pro 45 Lt"/>
                        </a:rPr>
                        <a:t>Sürat</a:t>
                      </a:r>
                      <a:r>
                        <a:rPr sz="1200" b="0" spc="25" dirty="0">
                          <a:solidFill>
                            <a:srgbClr val="231F20"/>
                          </a:solidFill>
                          <a:latin typeface="HelveticaNeueLT Pro 45 Lt"/>
                          <a:cs typeface="HelveticaNeueLT Pro 45 Lt"/>
                        </a:rPr>
                        <a:t> </a:t>
                      </a:r>
                      <a:r>
                        <a:rPr sz="1200" b="0" spc="0" dirty="0">
                          <a:solidFill>
                            <a:srgbClr val="231F20"/>
                          </a:solidFill>
                          <a:latin typeface="HelveticaNeueLT Pro 45 Lt"/>
                          <a:cs typeface="HelveticaNeueLT Pro 45 Lt"/>
                        </a:rPr>
                        <a:t>antrenmanı</a:t>
                      </a:r>
                      <a:endParaRPr sz="1200">
                        <a:latin typeface="HelveticaNeueLT Pro 45 Lt"/>
                        <a:cs typeface="HelveticaNeueLT Pro 45 Lt"/>
                      </a:endParaRPr>
                    </a:p>
                    <a:p>
                      <a:pPr marL="125095" indent="-69850">
                        <a:lnSpc>
                          <a:spcPct val="100000"/>
                        </a:lnSpc>
                        <a:spcBef>
                          <a:spcPts val="140"/>
                        </a:spcBef>
                        <a:buChar char="-"/>
                        <a:tabLst>
                          <a:tab pos="125730" algn="l"/>
                        </a:tabLst>
                      </a:pPr>
                      <a:r>
                        <a:rPr sz="1200" b="0" dirty="0">
                          <a:solidFill>
                            <a:srgbClr val="231F20"/>
                          </a:solidFill>
                          <a:latin typeface="HelveticaNeueLT Pro 45 Lt"/>
                          <a:cs typeface="HelveticaNeueLT Pro 45 Lt"/>
                        </a:rPr>
                        <a:t>Teknik/taktik</a:t>
                      </a:r>
                      <a:r>
                        <a:rPr sz="1200" b="0" spc="25" dirty="0">
                          <a:solidFill>
                            <a:srgbClr val="231F20"/>
                          </a:solidFill>
                          <a:latin typeface="HelveticaNeueLT Pro 45 Lt"/>
                          <a:cs typeface="HelveticaNeueLT Pro 45 Lt"/>
                        </a:rPr>
                        <a:t> </a:t>
                      </a:r>
                      <a:r>
                        <a:rPr sz="1200" b="0" spc="0" dirty="0">
                          <a:solidFill>
                            <a:srgbClr val="231F20"/>
                          </a:solidFill>
                          <a:latin typeface="HelveticaNeueLT Pro 45 Lt"/>
                          <a:cs typeface="HelveticaNeueLT Pro 45 Lt"/>
                        </a:rPr>
                        <a:t>antrenman</a:t>
                      </a:r>
                      <a:endParaRPr sz="1200">
                        <a:latin typeface="HelveticaNeueLT Pro 45 Lt"/>
                        <a:cs typeface="HelveticaNeueLT Pro 45 Lt"/>
                      </a:endParaRPr>
                    </a:p>
                  </a:txBody>
                  <a:tcPr marL="0" marR="0" marT="21590" marB="0">
                    <a:lnL w="9525">
                      <a:solidFill>
                        <a:srgbClr val="4C4D4F"/>
                      </a:solidFill>
                      <a:prstDash val="solid"/>
                    </a:lnL>
                    <a:lnT w="9525">
                      <a:solidFill>
                        <a:srgbClr val="4C4D4F"/>
                      </a:solidFill>
                      <a:prstDash val="solid"/>
                    </a:lnT>
                    <a:lnB w="9525">
                      <a:solidFill>
                        <a:srgbClr val="4C4D4F"/>
                      </a:solidFill>
                      <a:prstDash val="solid"/>
                    </a:lnB>
                  </a:tcPr>
                </a:tc>
                <a:extLst>
                  <a:ext uri="{0D108BD9-81ED-4DB2-BD59-A6C34878D82A}">
                    <a16:rowId xmlns:a16="http://schemas.microsoft.com/office/drawing/2014/main" val="10004"/>
                  </a:ext>
                </a:extLst>
              </a:tr>
              <a:tr h="425388">
                <a:tc>
                  <a:txBody>
                    <a:bodyPr/>
                    <a:lstStyle/>
                    <a:p>
                      <a:pPr marL="8255" algn="ctr">
                        <a:lnSpc>
                          <a:spcPct val="100000"/>
                        </a:lnSpc>
                        <a:spcBef>
                          <a:spcPts val="360"/>
                        </a:spcBef>
                      </a:pPr>
                      <a:r>
                        <a:rPr sz="1200" b="0" dirty="0">
                          <a:solidFill>
                            <a:srgbClr val="231F20"/>
                          </a:solidFill>
                          <a:latin typeface="HelveticaNeueLT Pro 45 Lt"/>
                          <a:cs typeface="HelveticaNeueLT Pro 45 Lt"/>
                        </a:rPr>
                        <a:t>4</a:t>
                      </a:r>
                      <a:endParaRPr sz="1200">
                        <a:latin typeface="HelveticaNeueLT Pro 45 Lt"/>
                        <a:cs typeface="HelveticaNeueLT Pro 45 Lt"/>
                      </a:endParaRPr>
                    </a:p>
                  </a:txBody>
                  <a:tcPr marL="0" marR="0" marB="0">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54610">
                        <a:lnSpc>
                          <a:spcPct val="100000"/>
                        </a:lnSpc>
                        <a:spcBef>
                          <a:spcPts val="360"/>
                        </a:spcBef>
                      </a:pPr>
                      <a:r>
                        <a:rPr sz="1200" b="0" dirty="0">
                          <a:solidFill>
                            <a:srgbClr val="231F20"/>
                          </a:solidFill>
                          <a:latin typeface="HelveticaNeueLT Pro 45 Lt"/>
                          <a:cs typeface="HelveticaNeueLT Pro 45 Lt"/>
                        </a:rPr>
                        <a:t>- </a:t>
                      </a:r>
                      <a:r>
                        <a:rPr sz="1200" b="0" spc="0" dirty="0">
                          <a:solidFill>
                            <a:srgbClr val="231F20"/>
                          </a:solidFill>
                          <a:latin typeface="HelveticaNeueLT Pro 45 Lt"/>
                          <a:cs typeface="HelveticaNeueLT Pro 45 Lt"/>
                        </a:rPr>
                        <a:t>Grup C: Süratte devamlılık geliştirme</a:t>
                      </a:r>
                      <a:r>
                        <a:rPr sz="1200" b="0" spc="10" dirty="0">
                          <a:solidFill>
                            <a:srgbClr val="231F20"/>
                          </a:solidFill>
                          <a:latin typeface="HelveticaNeueLT Pro 45 Lt"/>
                          <a:cs typeface="HelveticaNeueLT Pro 45 Lt"/>
                        </a:rPr>
                        <a:t> </a:t>
                      </a:r>
                      <a:r>
                        <a:rPr sz="1200" b="0" spc="0" dirty="0">
                          <a:solidFill>
                            <a:srgbClr val="231F20"/>
                          </a:solidFill>
                          <a:latin typeface="HelveticaNeueLT Pro 45 Lt"/>
                          <a:cs typeface="HelveticaNeueLT Pro 45 Lt"/>
                        </a:rPr>
                        <a:t>antrenmanı</a:t>
                      </a:r>
                      <a:endParaRPr sz="1200" dirty="0">
                        <a:latin typeface="HelveticaNeueLT Pro 45 Lt"/>
                        <a:cs typeface="HelveticaNeueLT Pro 45 Lt"/>
                      </a:endParaRPr>
                    </a:p>
                  </a:txBody>
                  <a:tcPr marL="0" marR="0" marB="0">
                    <a:lnL w="9525">
                      <a:solidFill>
                        <a:srgbClr val="4C4D4F"/>
                      </a:solidFill>
                      <a:prstDash val="solid"/>
                    </a:lnL>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55244">
                        <a:lnSpc>
                          <a:spcPct val="100000"/>
                        </a:lnSpc>
                        <a:spcBef>
                          <a:spcPts val="360"/>
                        </a:spcBef>
                      </a:pPr>
                      <a:r>
                        <a:rPr sz="1200" b="0" dirty="0">
                          <a:solidFill>
                            <a:srgbClr val="231F20"/>
                          </a:solidFill>
                          <a:latin typeface="HelveticaNeueLT Pro 45 Lt"/>
                          <a:cs typeface="HelveticaNeueLT Pro 45 Lt"/>
                        </a:rPr>
                        <a:t>- </a:t>
                      </a:r>
                      <a:r>
                        <a:rPr sz="1200" b="0" spc="0" dirty="0">
                          <a:solidFill>
                            <a:srgbClr val="231F20"/>
                          </a:solidFill>
                          <a:latin typeface="HelveticaNeueLT Pro 45 Lt"/>
                          <a:cs typeface="HelveticaNeueLT Pro 45 Lt"/>
                        </a:rPr>
                        <a:t>Antrenman maçı</a:t>
                      </a:r>
                      <a:r>
                        <a:rPr sz="1200" b="0" spc="80" dirty="0">
                          <a:solidFill>
                            <a:srgbClr val="231F20"/>
                          </a:solidFill>
                          <a:latin typeface="HelveticaNeueLT Pro 45 Lt"/>
                          <a:cs typeface="HelveticaNeueLT Pro 45 Lt"/>
                        </a:rPr>
                        <a:t> </a:t>
                      </a:r>
                      <a:r>
                        <a:rPr sz="1200" b="0" spc="5" dirty="0">
                          <a:solidFill>
                            <a:srgbClr val="231F20"/>
                          </a:solidFill>
                          <a:latin typeface="HelveticaNeueLT Pro 45 Lt"/>
                          <a:cs typeface="HelveticaNeueLT Pro 45 Lt"/>
                        </a:rPr>
                        <a:t>(gece)</a:t>
                      </a:r>
                      <a:endParaRPr sz="1200" dirty="0">
                        <a:latin typeface="HelveticaNeueLT Pro 45 Lt"/>
                        <a:cs typeface="HelveticaNeueLT Pro 45 Lt"/>
                      </a:endParaRPr>
                    </a:p>
                  </a:txBody>
                  <a:tcPr marL="0" marR="0" marB="0">
                    <a:lnL w="9525">
                      <a:solidFill>
                        <a:srgbClr val="4C4D4F"/>
                      </a:solidFill>
                      <a:prstDash val="solid"/>
                    </a:lnL>
                    <a:lnT w="9525">
                      <a:solidFill>
                        <a:srgbClr val="4C4D4F"/>
                      </a:solidFill>
                      <a:prstDash val="solid"/>
                    </a:lnT>
                    <a:lnB w="9525">
                      <a:solidFill>
                        <a:srgbClr val="4C4D4F"/>
                      </a:solidFill>
                      <a:prstDash val="solid"/>
                    </a:lnB>
                  </a:tcPr>
                </a:tc>
                <a:extLst>
                  <a:ext uri="{0D108BD9-81ED-4DB2-BD59-A6C34878D82A}">
                    <a16:rowId xmlns:a16="http://schemas.microsoft.com/office/drawing/2014/main" val="10005"/>
                  </a:ext>
                </a:extLst>
              </a:tr>
              <a:tr h="246624">
                <a:tc>
                  <a:txBody>
                    <a:bodyPr/>
                    <a:lstStyle/>
                    <a:p>
                      <a:pPr marL="8255" algn="ctr">
                        <a:lnSpc>
                          <a:spcPct val="100000"/>
                        </a:lnSpc>
                        <a:spcBef>
                          <a:spcPts val="360"/>
                        </a:spcBef>
                      </a:pPr>
                      <a:r>
                        <a:rPr sz="1200" b="0" dirty="0">
                          <a:solidFill>
                            <a:srgbClr val="231F20"/>
                          </a:solidFill>
                          <a:latin typeface="HelveticaNeueLT Pro 45 Lt"/>
                          <a:cs typeface="HelveticaNeueLT Pro 45 Lt"/>
                        </a:rPr>
                        <a:t>5</a:t>
                      </a:r>
                      <a:endParaRPr sz="1200">
                        <a:latin typeface="HelveticaNeueLT Pro 45 Lt"/>
                        <a:cs typeface="HelveticaNeueLT Pro 45 Lt"/>
                      </a:endParaRPr>
                    </a:p>
                  </a:txBody>
                  <a:tcPr marL="0" marR="0" marB="0">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54610">
                        <a:lnSpc>
                          <a:spcPct val="100000"/>
                        </a:lnSpc>
                        <a:spcBef>
                          <a:spcPts val="360"/>
                        </a:spcBef>
                      </a:pPr>
                      <a:r>
                        <a:rPr sz="1200" b="0" dirty="0">
                          <a:solidFill>
                            <a:srgbClr val="231F20"/>
                          </a:solidFill>
                          <a:latin typeface="HelveticaNeueLT Pro 45 Lt"/>
                          <a:cs typeface="HelveticaNeueLT Pro 45 Lt"/>
                        </a:rPr>
                        <a:t>- </a:t>
                      </a:r>
                      <a:r>
                        <a:rPr sz="1200" b="0" spc="0" dirty="0">
                          <a:solidFill>
                            <a:srgbClr val="231F20"/>
                          </a:solidFill>
                          <a:latin typeface="HelveticaNeueLT Pro 45 Lt"/>
                          <a:cs typeface="HelveticaNeueLT Pro 45 Lt"/>
                        </a:rPr>
                        <a:t>Serbest,</a:t>
                      </a:r>
                      <a:r>
                        <a:rPr sz="1200" b="0" spc="50" dirty="0">
                          <a:solidFill>
                            <a:srgbClr val="231F20"/>
                          </a:solidFill>
                          <a:latin typeface="HelveticaNeueLT Pro 45 Lt"/>
                          <a:cs typeface="HelveticaNeueLT Pro 45 Lt"/>
                        </a:rPr>
                        <a:t> </a:t>
                      </a:r>
                      <a:r>
                        <a:rPr sz="1200" b="0" spc="5" dirty="0">
                          <a:solidFill>
                            <a:srgbClr val="231F20"/>
                          </a:solidFill>
                          <a:latin typeface="HelveticaNeueLT Pro 45 Lt"/>
                          <a:cs typeface="HelveticaNeueLT Pro 45 Lt"/>
                        </a:rPr>
                        <a:t>seyahat</a:t>
                      </a:r>
                      <a:endParaRPr sz="1200">
                        <a:latin typeface="HelveticaNeueLT Pro 45 Lt"/>
                        <a:cs typeface="HelveticaNeueLT Pro 45 Lt"/>
                      </a:endParaRPr>
                    </a:p>
                  </a:txBody>
                  <a:tcPr marL="0" marR="0" marB="0">
                    <a:lnL w="9525">
                      <a:solidFill>
                        <a:srgbClr val="4C4D4F"/>
                      </a:solidFill>
                      <a:prstDash val="solid"/>
                    </a:lnL>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55244">
                        <a:lnSpc>
                          <a:spcPct val="100000"/>
                        </a:lnSpc>
                        <a:spcBef>
                          <a:spcPts val="360"/>
                        </a:spcBef>
                      </a:pPr>
                      <a:r>
                        <a:rPr sz="1200" b="0" dirty="0">
                          <a:solidFill>
                            <a:srgbClr val="231F20"/>
                          </a:solidFill>
                          <a:latin typeface="HelveticaNeueLT Pro 45 Lt"/>
                          <a:cs typeface="HelveticaNeueLT Pro 45 Lt"/>
                        </a:rPr>
                        <a:t>- </a:t>
                      </a:r>
                      <a:r>
                        <a:rPr sz="1200" b="0" spc="0" dirty="0">
                          <a:solidFill>
                            <a:srgbClr val="231F20"/>
                          </a:solidFill>
                          <a:latin typeface="HelveticaNeueLT Pro 45 Lt"/>
                          <a:cs typeface="HelveticaNeueLT Pro 45 Lt"/>
                        </a:rPr>
                        <a:t>Serbest,</a:t>
                      </a:r>
                      <a:r>
                        <a:rPr sz="1200" b="0" spc="50" dirty="0">
                          <a:solidFill>
                            <a:srgbClr val="231F20"/>
                          </a:solidFill>
                          <a:latin typeface="HelveticaNeueLT Pro 45 Lt"/>
                          <a:cs typeface="HelveticaNeueLT Pro 45 Lt"/>
                        </a:rPr>
                        <a:t> </a:t>
                      </a:r>
                      <a:r>
                        <a:rPr sz="1200" b="0" spc="5" dirty="0">
                          <a:solidFill>
                            <a:srgbClr val="231F20"/>
                          </a:solidFill>
                          <a:latin typeface="HelveticaNeueLT Pro 45 Lt"/>
                          <a:cs typeface="HelveticaNeueLT Pro 45 Lt"/>
                        </a:rPr>
                        <a:t>seyahat</a:t>
                      </a:r>
                      <a:endParaRPr sz="1200" dirty="0">
                        <a:latin typeface="HelveticaNeueLT Pro 45 Lt"/>
                        <a:cs typeface="HelveticaNeueLT Pro 45 Lt"/>
                      </a:endParaRPr>
                    </a:p>
                  </a:txBody>
                  <a:tcPr marL="0" marR="0" marB="0">
                    <a:lnL w="9525">
                      <a:solidFill>
                        <a:srgbClr val="4C4D4F"/>
                      </a:solidFill>
                      <a:prstDash val="solid"/>
                    </a:lnL>
                    <a:lnT w="9525">
                      <a:solidFill>
                        <a:srgbClr val="4C4D4F"/>
                      </a:solidFill>
                      <a:prstDash val="solid"/>
                    </a:lnT>
                    <a:lnB w="9525">
                      <a:solidFill>
                        <a:srgbClr val="4C4D4F"/>
                      </a:solidFill>
                      <a:prstDash val="solid"/>
                    </a:lnB>
                  </a:tcPr>
                </a:tc>
                <a:extLst>
                  <a:ext uri="{0D108BD9-81ED-4DB2-BD59-A6C34878D82A}">
                    <a16:rowId xmlns:a16="http://schemas.microsoft.com/office/drawing/2014/main" val="10006"/>
                  </a:ext>
                </a:extLst>
              </a:tr>
              <a:tr h="610736">
                <a:tc>
                  <a:txBody>
                    <a:bodyPr/>
                    <a:lstStyle/>
                    <a:p>
                      <a:pPr marL="8255" algn="ctr">
                        <a:lnSpc>
                          <a:spcPct val="100000"/>
                        </a:lnSpc>
                        <a:spcBef>
                          <a:spcPts val="720"/>
                        </a:spcBef>
                      </a:pPr>
                      <a:r>
                        <a:rPr sz="1200" b="0" dirty="0">
                          <a:solidFill>
                            <a:srgbClr val="231F20"/>
                          </a:solidFill>
                          <a:latin typeface="HelveticaNeueLT Pro 45 Lt"/>
                          <a:cs typeface="HelveticaNeueLT Pro 45 Lt"/>
                        </a:rPr>
                        <a:t>6</a:t>
                      </a:r>
                      <a:endParaRPr sz="1200">
                        <a:latin typeface="HelveticaNeueLT Pro 45 Lt"/>
                        <a:cs typeface="HelveticaNeueLT Pro 45 Lt"/>
                      </a:endParaRPr>
                    </a:p>
                  </a:txBody>
                  <a:tcPr marL="0" marR="0" marT="91440" marB="0">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124460" indent="-69850">
                        <a:lnSpc>
                          <a:spcPct val="100000"/>
                        </a:lnSpc>
                        <a:spcBef>
                          <a:spcPts val="170"/>
                        </a:spcBef>
                        <a:buChar char="-"/>
                        <a:tabLst>
                          <a:tab pos="125095" algn="l"/>
                        </a:tabLst>
                      </a:pPr>
                      <a:r>
                        <a:rPr sz="1200" b="0" spc="-5" dirty="0">
                          <a:solidFill>
                            <a:srgbClr val="231F20"/>
                          </a:solidFill>
                          <a:latin typeface="HelveticaNeueLT Pro 45 Lt"/>
                          <a:cs typeface="HelveticaNeueLT Pro 45 Lt"/>
                        </a:rPr>
                        <a:t>Yüksek </a:t>
                      </a:r>
                      <a:r>
                        <a:rPr sz="1200" b="0" spc="0" dirty="0">
                          <a:solidFill>
                            <a:srgbClr val="231F20"/>
                          </a:solidFill>
                          <a:latin typeface="HelveticaNeueLT Pro 45 Lt"/>
                          <a:cs typeface="HelveticaNeueLT Pro 45 Lt"/>
                        </a:rPr>
                        <a:t>şiddetli aerobik antrenman: </a:t>
                      </a:r>
                      <a:r>
                        <a:rPr sz="1200" b="0" dirty="0">
                          <a:solidFill>
                            <a:srgbClr val="231F20"/>
                          </a:solidFill>
                          <a:latin typeface="HelveticaNeueLT Pro 45 Lt"/>
                          <a:cs typeface="HelveticaNeueLT Pro 45 Lt"/>
                        </a:rPr>
                        <a:t>5 </a:t>
                      </a:r>
                      <a:r>
                        <a:rPr sz="1200" b="0" spc="0" dirty="0">
                          <a:solidFill>
                            <a:srgbClr val="231F20"/>
                          </a:solidFill>
                          <a:latin typeface="HelveticaNeueLT Pro 45 Lt"/>
                          <a:cs typeface="HelveticaNeueLT Pro 45 Lt"/>
                        </a:rPr>
                        <a:t>dk </a:t>
                      </a:r>
                      <a:r>
                        <a:rPr sz="1200" b="0" dirty="0">
                          <a:solidFill>
                            <a:srgbClr val="231F20"/>
                          </a:solidFill>
                          <a:latin typeface="HelveticaNeueLT Pro 45 Lt"/>
                          <a:cs typeface="HelveticaNeueLT Pro 45 Lt"/>
                        </a:rPr>
                        <a:t>x 3</a:t>
                      </a:r>
                      <a:r>
                        <a:rPr sz="1200" b="0" spc="75" dirty="0">
                          <a:solidFill>
                            <a:srgbClr val="231F20"/>
                          </a:solidFill>
                          <a:latin typeface="HelveticaNeueLT Pro 45 Lt"/>
                          <a:cs typeface="HelveticaNeueLT Pro 45 Lt"/>
                        </a:rPr>
                        <a:t> </a:t>
                      </a:r>
                      <a:r>
                        <a:rPr sz="1200" b="0" spc="5" dirty="0">
                          <a:solidFill>
                            <a:srgbClr val="231F20"/>
                          </a:solidFill>
                          <a:latin typeface="HelveticaNeueLT Pro 45 Lt"/>
                          <a:cs typeface="HelveticaNeueLT Pro 45 Lt"/>
                        </a:rPr>
                        <a:t>tekrar</a:t>
                      </a:r>
                      <a:endParaRPr sz="1200">
                        <a:latin typeface="HelveticaNeueLT Pro 45 Lt"/>
                        <a:cs typeface="HelveticaNeueLT Pro 45 Lt"/>
                      </a:endParaRPr>
                    </a:p>
                    <a:p>
                      <a:pPr marL="124460" indent="-69850">
                        <a:lnSpc>
                          <a:spcPct val="100000"/>
                        </a:lnSpc>
                        <a:spcBef>
                          <a:spcPts val="140"/>
                        </a:spcBef>
                        <a:buChar char="-"/>
                        <a:tabLst>
                          <a:tab pos="125095" algn="l"/>
                        </a:tabLst>
                      </a:pPr>
                      <a:r>
                        <a:rPr sz="1200" b="0" spc="0" dirty="0">
                          <a:solidFill>
                            <a:srgbClr val="231F20"/>
                          </a:solidFill>
                          <a:latin typeface="HelveticaNeueLT Pro 45 Lt"/>
                          <a:cs typeface="HelveticaNeueLT Pro 45 Lt"/>
                        </a:rPr>
                        <a:t>Oyun: 30</a:t>
                      </a:r>
                      <a:r>
                        <a:rPr sz="1200" b="0" spc="50" dirty="0">
                          <a:solidFill>
                            <a:srgbClr val="231F20"/>
                          </a:solidFill>
                          <a:latin typeface="HelveticaNeueLT Pro 45 Lt"/>
                          <a:cs typeface="HelveticaNeueLT Pro 45 Lt"/>
                        </a:rPr>
                        <a:t> </a:t>
                      </a:r>
                      <a:r>
                        <a:rPr sz="1200" b="0" spc="5" dirty="0">
                          <a:solidFill>
                            <a:srgbClr val="231F20"/>
                          </a:solidFill>
                          <a:latin typeface="HelveticaNeueLT Pro 45 Lt"/>
                          <a:cs typeface="HelveticaNeueLT Pro 45 Lt"/>
                        </a:rPr>
                        <a:t>dk</a:t>
                      </a:r>
                      <a:endParaRPr sz="1200">
                        <a:latin typeface="HelveticaNeueLT Pro 45 Lt"/>
                        <a:cs typeface="HelveticaNeueLT Pro 45 Lt"/>
                      </a:endParaRPr>
                    </a:p>
                  </a:txBody>
                  <a:tcPr marL="0" marR="0" marT="21590" marB="0">
                    <a:lnL w="9525">
                      <a:solidFill>
                        <a:srgbClr val="4C4D4F"/>
                      </a:solidFill>
                      <a:prstDash val="solid"/>
                    </a:lnL>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55244">
                        <a:lnSpc>
                          <a:spcPct val="100000"/>
                        </a:lnSpc>
                        <a:spcBef>
                          <a:spcPts val="720"/>
                        </a:spcBef>
                      </a:pPr>
                      <a:r>
                        <a:rPr sz="1200" b="0" dirty="0">
                          <a:solidFill>
                            <a:srgbClr val="231F20"/>
                          </a:solidFill>
                          <a:latin typeface="HelveticaNeueLT Pro 45 Lt"/>
                          <a:cs typeface="HelveticaNeueLT Pro 45 Lt"/>
                        </a:rPr>
                        <a:t>-</a:t>
                      </a:r>
                      <a:r>
                        <a:rPr sz="1200" b="0" spc="25" dirty="0">
                          <a:solidFill>
                            <a:srgbClr val="231F20"/>
                          </a:solidFill>
                          <a:latin typeface="HelveticaNeueLT Pro 45 Lt"/>
                          <a:cs typeface="HelveticaNeueLT Pro 45 Lt"/>
                        </a:rPr>
                        <a:t> </a:t>
                      </a:r>
                      <a:r>
                        <a:rPr sz="1200" b="0" spc="5" dirty="0">
                          <a:solidFill>
                            <a:srgbClr val="231F20"/>
                          </a:solidFill>
                          <a:latin typeface="HelveticaNeueLT Pro 45 Lt"/>
                          <a:cs typeface="HelveticaNeueLT Pro 45 Lt"/>
                        </a:rPr>
                        <a:t>Serbest</a:t>
                      </a:r>
                      <a:endParaRPr sz="1200">
                        <a:latin typeface="HelveticaNeueLT Pro 45 Lt"/>
                        <a:cs typeface="HelveticaNeueLT Pro 45 Lt"/>
                      </a:endParaRPr>
                    </a:p>
                  </a:txBody>
                  <a:tcPr marL="0" marR="0" marT="91440" marB="0">
                    <a:lnL w="9525">
                      <a:solidFill>
                        <a:srgbClr val="4C4D4F"/>
                      </a:solidFill>
                      <a:prstDash val="solid"/>
                    </a:lnL>
                    <a:lnT w="9525">
                      <a:solidFill>
                        <a:srgbClr val="4C4D4F"/>
                      </a:solidFill>
                      <a:prstDash val="solid"/>
                    </a:lnT>
                    <a:lnB w="9525">
                      <a:solidFill>
                        <a:srgbClr val="4C4D4F"/>
                      </a:solidFill>
                      <a:prstDash val="solid"/>
                    </a:lnB>
                  </a:tcPr>
                </a:tc>
                <a:extLst>
                  <a:ext uri="{0D108BD9-81ED-4DB2-BD59-A6C34878D82A}">
                    <a16:rowId xmlns:a16="http://schemas.microsoft.com/office/drawing/2014/main" val="10007"/>
                  </a:ext>
                </a:extLst>
              </a:tr>
              <a:tr h="642593">
                <a:tc>
                  <a:txBody>
                    <a:bodyPr/>
                    <a:lstStyle/>
                    <a:p>
                      <a:pPr>
                        <a:lnSpc>
                          <a:spcPct val="100000"/>
                        </a:lnSpc>
                        <a:spcBef>
                          <a:spcPts val="5"/>
                        </a:spcBef>
                      </a:pPr>
                      <a:endParaRPr sz="2000">
                        <a:latin typeface="Times New Roman"/>
                        <a:cs typeface="Times New Roman"/>
                      </a:endParaRPr>
                    </a:p>
                    <a:p>
                      <a:pPr marL="8255" algn="ctr">
                        <a:lnSpc>
                          <a:spcPct val="100000"/>
                        </a:lnSpc>
                      </a:pPr>
                      <a:r>
                        <a:rPr sz="1200" b="0" dirty="0">
                          <a:solidFill>
                            <a:srgbClr val="231F20"/>
                          </a:solidFill>
                          <a:latin typeface="HelveticaNeueLT Pro 45 Lt"/>
                          <a:cs typeface="HelveticaNeueLT Pro 45 Lt"/>
                        </a:rPr>
                        <a:t>7</a:t>
                      </a:r>
                      <a:endParaRPr sz="1200">
                        <a:latin typeface="HelveticaNeueLT Pro 45 Lt"/>
                        <a:cs typeface="HelveticaNeueLT Pro 45 Lt"/>
                      </a:endParaRPr>
                    </a:p>
                  </a:txBody>
                  <a:tcPr marL="0" marR="0" marT="635" marB="0">
                    <a:lnR w="9525">
                      <a:solidFill>
                        <a:srgbClr val="4C4D4F"/>
                      </a:solidFill>
                      <a:prstDash val="solid"/>
                    </a:lnR>
                    <a:lnT w="9525">
                      <a:solidFill>
                        <a:srgbClr val="4C4D4F"/>
                      </a:solidFill>
                      <a:prstDash val="solid"/>
                    </a:lnT>
                    <a:lnB w="9525">
                      <a:solidFill>
                        <a:srgbClr val="4C4D4F"/>
                      </a:solidFill>
                      <a:prstDash val="solid"/>
                    </a:lnB>
                  </a:tcPr>
                </a:tc>
                <a:tc>
                  <a:txBody>
                    <a:bodyPr/>
                    <a:lstStyle/>
                    <a:p>
                      <a:pPr>
                        <a:lnSpc>
                          <a:spcPct val="100000"/>
                        </a:lnSpc>
                        <a:spcBef>
                          <a:spcPts val="5"/>
                        </a:spcBef>
                      </a:pPr>
                      <a:endParaRPr sz="2000">
                        <a:latin typeface="Times New Roman"/>
                        <a:cs typeface="Times New Roman"/>
                      </a:endParaRPr>
                    </a:p>
                    <a:p>
                      <a:pPr marL="54610">
                        <a:lnSpc>
                          <a:spcPct val="100000"/>
                        </a:lnSpc>
                      </a:pPr>
                      <a:r>
                        <a:rPr sz="1200" b="0" dirty="0">
                          <a:solidFill>
                            <a:srgbClr val="231F20"/>
                          </a:solidFill>
                          <a:latin typeface="HelveticaNeueLT Pro 45 Lt"/>
                          <a:cs typeface="HelveticaNeueLT Pro 45 Lt"/>
                        </a:rPr>
                        <a:t>- Teknik/taktik</a:t>
                      </a:r>
                      <a:r>
                        <a:rPr sz="1200" b="0" spc="55" dirty="0">
                          <a:solidFill>
                            <a:srgbClr val="231F20"/>
                          </a:solidFill>
                          <a:latin typeface="HelveticaNeueLT Pro 45 Lt"/>
                          <a:cs typeface="HelveticaNeueLT Pro 45 Lt"/>
                        </a:rPr>
                        <a:t> </a:t>
                      </a:r>
                      <a:r>
                        <a:rPr sz="1200" b="0" spc="0" dirty="0">
                          <a:solidFill>
                            <a:srgbClr val="231F20"/>
                          </a:solidFill>
                          <a:latin typeface="HelveticaNeueLT Pro 45 Lt"/>
                          <a:cs typeface="HelveticaNeueLT Pro 45 Lt"/>
                        </a:rPr>
                        <a:t>antrenman</a:t>
                      </a:r>
                      <a:endParaRPr sz="1200">
                        <a:latin typeface="HelveticaNeueLT Pro 45 Lt"/>
                        <a:cs typeface="HelveticaNeueLT Pro 45 Lt"/>
                      </a:endParaRPr>
                    </a:p>
                  </a:txBody>
                  <a:tcPr marL="0" marR="0" marT="635" marB="0">
                    <a:lnL w="9525">
                      <a:solidFill>
                        <a:srgbClr val="4C4D4F"/>
                      </a:solidFill>
                      <a:prstDash val="solid"/>
                    </a:lnL>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125095" indent="-69850">
                        <a:lnSpc>
                          <a:spcPct val="100000"/>
                        </a:lnSpc>
                        <a:spcBef>
                          <a:spcPts val="170"/>
                        </a:spcBef>
                        <a:buChar char="-"/>
                        <a:tabLst>
                          <a:tab pos="125730" algn="l"/>
                        </a:tabLst>
                      </a:pPr>
                      <a:r>
                        <a:rPr sz="1200" b="0" spc="0" dirty="0">
                          <a:solidFill>
                            <a:srgbClr val="231F20"/>
                          </a:solidFill>
                          <a:latin typeface="HelveticaNeueLT Pro 45 Lt"/>
                          <a:cs typeface="HelveticaNeueLT Pro 45 Lt"/>
                        </a:rPr>
                        <a:t>Sürat</a:t>
                      </a:r>
                      <a:r>
                        <a:rPr sz="1200" b="0" spc="25" dirty="0">
                          <a:solidFill>
                            <a:srgbClr val="231F20"/>
                          </a:solidFill>
                          <a:latin typeface="HelveticaNeueLT Pro 45 Lt"/>
                          <a:cs typeface="HelveticaNeueLT Pro 45 Lt"/>
                        </a:rPr>
                        <a:t> </a:t>
                      </a:r>
                      <a:r>
                        <a:rPr sz="1200" b="0" spc="0" dirty="0">
                          <a:solidFill>
                            <a:srgbClr val="231F20"/>
                          </a:solidFill>
                          <a:latin typeface="HelveticaNeueLT Pro 45 Lt"/>
                          <a:cs typeface="HelveticaNeueLT Pro 45 Lt"/>
                        </a:rPr>
                        <a:t>antrenmanı</a:t>
                      </a:r>
                      <a:endParaRPr sz="1200">
                        <a:latin typeface="HelveticaNeueLT Pro 45 Lt"/>
                        <a:cs typeface="HelveticaNeueLT Pro 45 Lt"/>
                      </a:endParaRPr>
                    </a:p>
                    <a:p>
                      <a:pPr marL="125095" indent="-69850">
                        <a:lnSpc>
                          <a:spcPct val="100000"/>
                        </a:lnSpc>
                        <a:spcBef>
                          <a:spcPts val="140"/>
                        </a:spcBef>
                        <a:buChar char="-"/>
                        <a:tabLst>
                          <a:tab pos="125730" algn="l"/>
                        </a:tabLst>
                      </a:pPr>
                      <a:r>
                        <a:rPr sz="1200" b="0" dirty="0">
                          <a:solidFill>
                            <a:srgbClr val="231F20"/>
                          </a:solidFill>
                          <a:latin typeface="HelveticaNeueLT Pro 45 Lt"/>
                          <a:cs typeface="HelveticaNeueLT Pro 45 Lt"/>
                        </a:rPr>
                        <a:t>Teknik/taktik</a:t>
                      </a:r>
                      <a:r>
                        <a:rPr sz="1200" b="0" spc="25" dirty="0">
                          <a:solidFill>
                            <a:srgbClr val="231F20"/>
                          </a:solidFill>
                          <a:latin typeface="HelveticaNeueLT Pro 45 Lt"/>
                          <a:cs typeface="HelveticaNeueLT Pro 45 Lt"/>
                        </a:rPr>
                        <a:t> </a:t>
                      </a:r>
                      <a:r>
                        <a:rPr sz="1200" b="0" spc="0" dirty="0">
                          <a:solidFill>
                            <a:srgbClr val="231F20"/>
                          </a:solidFill>
                          <a:latin typeface="HelveticaNeueLT Pro 45 Lt"/>
                          <a:cs typeface="HelveticaNeueLT Pro 45 Lt"/>
                        </a:rPr>
                        <a:t>antrenman</a:t>
                      </a:r>
                      <a:endParaRPr sz="1200">
                        <a:latin typeface="HelveticaNeueLT Pro 45 Lt"/>
                        <a:cs typeface="HelveticaNeueLT Pro 45 Lt"/>
                      </a:endParaRPr>
                    </a:p>
                    <a:p>
                      <a:pPr marL="125095" indent="-69850">
                        <a:lnSpc>
                          <a:spcPct val="100000"/>
                        </a:lnSpc>
                        <a:spcBef>
                          <a:spcPts val="140"/>
                        </a:spcBef>
                        <a:buChar char="-"/>
                        <a:tabLst>
                          <a:tab pos="125730" algn="l"/>
                        </a:tabLst>
                      </a:pPr>
                      <a:r>
                        <a:rPr sz="1200" b="0" spc="0" dirty="0">
                          <a:solidFill>
                            <a:srgbClr val="231F20"/>
                          </a:solidFill>
                          <a:latin typeface="HelveticaNeueLT Pro 45 Lt"/>
                          <a:cs typeface="HelveticaNeueLT Pro 45 Lt"/>
                        </a:rPr>
                        <a:t>Süratte devamlılık gelişim</a:t>
                      </a:r>
                      <a:r>
                        <a:rPr sz="1200" b="0" spc="85" dirty="0">
                          <a:solidFill>
                            <a:srgbClr val="231F20"/>
                          </a:solidFill>
                          <a:latin typeface="HelveticaNeueLT Pro 45 Lt"/>
                          <a:cs typeface="HelveticaNeueLT Pro 45 Lt"/>
                        </a:rPr>
                        <a:t> </a:t>
                      </a:r>
                      <a:r>
                        <a:rPr sz="1200" b="0" spc="0" dirty="0">
                          <a:solidFill>
                            <a:srgbClr val="231F20"/>
                          </a:solidFill>
                          <a:latin typeface="HelveticaNeueLT Pro 45 Lt"/>
                          <a:cs typeface="HelveticaNeueLT Pro 45 Lt"/>
                        </a:rPr>
                        <a:t>antrenmanı</a:t>
                      </a:r>
                      <a:endParaRPr sz="1200">
                        <a:latin typeface="HelveticaNeueLT Pro 45 Lt"/>
                        <a:cs typeface="HelveticaNeueLT Pro 45 Lt"/>
                      </a:endParaRPr>
                    </a:p>
                  </a:txBody>
                  <a:tcPr marL="0" marR="0" marT="21590" marB="0">
                    <a:lnL w="9525">
                      <a:solidFill>
                        <a:srgbClr val="4C4D4F"/>
                      </a:solidFill>
                      <a:prstDash val="solid"/>
                    </a:lnL>
                    <a:lnT w="9525">
                      <a:solidFill>
                        <a:srgbClr val="4C4D4F"/>
                      </a:solidFill>
                      <a:prstDash val="solid"/>
                    </a:lnT>
                    <a:lnB w="9525">
                      <a:solidFill>
                        <a:srgbClr val="4C4D4F"/>
                      </a:solidFill>
                      <a:prstDash val="solid"/>
                    </a:lnB>
                  </a:tcPr>
                </a:tc>
                <a:extLst>
                  <a:ext uri="{0D108BD9-81ED-4DB2-BD59-A6C34878D82A}">
                    <a16:rowId xmlns:a16="http://schemas.microsoft.com/office/drawing/2014/main" val="10008"/>
                  </a:ext>
                </a:extLst>
              </a:tr>
              <a:tr h="246624">
                <a:tc>
                  <a:txBody>
                    <a:bodyPr/>
                    <a:lstStyle/>
                    <a:p>
                      <a:pPr marL="8255" algn="ctr">
                        <a:lnSpc>
                          <a:spcPct val="100000"/>
                        </a:lnSpc>
                        <a:spcBef>
                          <a:spcPts val="360"/>
                        </a:spcBef>
                      </a:pPr>
                      <a:r>
                        <a:rPr sz="1200" b="0" dirty="0">
                          <a:solidFill>
                            <a:srgbClr val="231F20"/>
                          </a:solidFill>
                          <a:latin typeface="HelveticaNeueLT Pro 45 Lt"/>
                          <a:cs typeface="HelveticaNeueLT Pro 45 Lt"/>
                        </a:rPr>
                        <a:t>8</a:t>
                      </a:r>
                      <a:endParaRPr sz="1200">
                        <a:latin typeface="HelveticaNeueLT Pro 45 Lt"/>
                        <a:cs typeface="HelveticaNeueLT Pro 45 Lt"/>
                      </a:endParaRPr>
                    </a:p>
                  </a:txBody>
                  <a:tcPr marL="0" marR="0" marB="0">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54610">
                        <a:lnSpc>
                          <a:spcPct val="100000"/>
                        </a:lnSpc>
                        <a:spcBef>
                          <a:spcPts val="360"/>
                        </a:spcBef>
                      </a:pPr>
                      <a:r>
                        <a:rPr sz="1200" b="0" dirty="0">
                          <a:solidFill>
                            <a:srgbClr val="231F20"/>
                          </a:solidFill>
                          <a:latin typeface="HelveticaNeueLT Pro 45 Lt"/>
                          <a:cs typeface="HelveticaNeueLT Pro 45 Lt"/>
                        </a:rPr>
                        <a:t>-</a:t>
                      </a:r>
                      <a:r>
                        <a:rPr sz="1200" b="0" spc="25" dirty="0">
                          <a:solidFill>
                            <a:srgbClr val="231F20"/>
                          </a:solidFill>
                          <a:latin typeface="HelveticaNeueLT Pro 45 Lt"/>
                          <a:cs typeface="HelveticaNeueLT Pro 45 Lt"/>
                        </a:rPr>
                        <a:t> </a:t>
                      </a:r>
                      <a:r>
                        <a:rPr sz="1200" b="0" spc="5" dirty="0">
                          <a:solidFill>
                            <a:srgbClr val="231F20"/>
                          </a:solidFill>
                          <a:latin typeface="HelveticaNeueLT Pro 45 Lt"/>
                          <a:cs typeface="HelveticaNeueLT Pro 45 Lt"/>
                        </a:rPr>
                        <a:t>Serbest</a:t>
                      </a:r>
                      <a:endParaRPr sz="1200">
                        <a:latin typeface="HelveticaNeueLT Pro 45 Lt"/>
                        <a:cs typeface="HelveticaNeueLT Pro 45 Lt"/>
                      </a:endParaRPr>
                    </a:p>
                  </a:txBody>
                  <a:tcPr marL="0" marR="0" marB="0">
                    <a:lnL w="9525">
                      <a:solidFill>
                        <a:srgbClr val="4C4D4F"/>
                      </a:solidFill>
                      <a:prstDash val="solid"/>
                    </a:lnL>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55244">
                        <a:lnSpc>
                          <a:spcPct val="100000"/>
                        </a:lnSpc>
                        <a:spcBef>
                          <a:spcPts val="360"/>
                        </a:spcBef>
                      </a:pPr>
                      <a:r>
                        <a:rPr sz="1200" b="0" dirty="0">
                          <a:solidFill>
                            <a:srgbClr val="231F20"/>
                          </a:solidFill>
                          <a:latin typeface="HelveticaNeueLT Pro 45 Lt"/>
                          <a:cs typeface="HelveticaNeueLT Pro 45 Lt"/>
                        </a:rPr>
                        <a:t>- Teknik/taktik</a:t>
                      </a:r>
                      <a:r>
                        <a:rPr sz="1200" b="0" spc="55" dirty="0">
                          <a:solidFill>
                            <a:srgbClr val="231F20"/>
                          </a:solidFill>
                          <a:latin typeface="HelveticaNeueLT Pro 45 Lt"/>
                          <a:cs typeface="HelveticaNeueLT Pro 45 Lt"/>
                        </a:rPr>
                        <a:t> </a:t>
                      </a:r>
                      <a:r>
                        <a:rPr sz="1200" b="0" spc="0" dirty="0">
                          <a:solidFill>
                            <a:srgbClr val="231F20"/>
                          </a:solidFill>
                          <a:latin typeface="HelveticaNeueLT Pro 45 Lt"/>
                          <a:cs typeface="HelveticaNeueLT Pro 45 Lt"/>
                        </a:rPr>
                        <a:t>antrenman</a:t>
                      </a:r>
                      <a:endParaRPr sz="1200">
                        <a:latin typeface="HelveticaNeueLT Pro 45 Lt"/>
                        <a:cs typeface="HelveticaNeueLT Pro 45 Lt"/>
                      </a:endParaRPr>
                    </a:p>
                  </a:txBody>
                  <a:tcPr marL="0" marR="0" marB="0">
                    <a:lnL w="9525">
                      <a:solidFill>
                        <a:srgbClr val="4C4D4F"/>
                      </a:solidFill>
                      <a:prstDash val="solid"/>
                    </a:lnL>
                    <a:lnT w="9525">
                      <a:solidFill>
                        <a:srgbClr val="4C4D4F"/>
                      </a:solidFill>
                      <a:prstDash val="solid"/>
                    </a:lnT>
                    <a:lnB w="9525">
                      <a:solidFill>
                        <a:srgbClr val="4C4D4F"/>
                      </a:solidFill>
                      <a:prstDash val="solid"/>
                    </a:lnB>
                  </a:tcPr>
                </a:tc>
                <a:extLst>
                  <a:ext uri="{0D108BD9-81ED-4DB2-BD59-A6C34878D82A}">
                    <a16:rowId xmlns:a16="http://schemas.microsoft.com/office/drawing/2014/main" val="10009"/>
                  </a:ext>
                </a:extLst>
              </a:tr>
              <a:tr h="642593">
                <a:tc>
                  <a:txBody>
                    <a:bodyPr/>
                    <a:lstStyle/>
                    <a:p>
                      <a:pPr>
                        <a:lnSpc>
                          <a:spcPct val="100000"/>
                        </a:lnSpc>
                        <a:spcBef>
                          <a:spcPts val="5"/>
                        </a:spcBef>
                      </a:pPr>
                      <a:endParaRPr sz="2000">
                        <a:latin typeface="Times New Roman"/>
                        <a:cs typeface="Times New Roman"/>
                      </a:endParaRPr>
                    </a:p>
                    <a:p>
                      <a:pPr marL="8255" algn="ctr">
                        <a:lnSpc>
                          <a:spcPct val="100000"/>
                        </a:lnSpc>
                      </a:pPr>
                      <a:r>
                        <a:rPr sz="1200" b="0" dirty="0">
                          <a:solidFill>
                            <a:srgbClr val="231F20"/>
                          </a:solidFill>
                          <a:latin typeface="HelveticaNeueLT Pro 45 Lt"/>
                          <a:cs typeface="HelveticaNeueLT Pro 45 Lt"/>
                        </a:rPr>
                        <a:t>9</a:t>
                      </a:r>
                      <a:endParaRPr sz="1200">
                        <a:latin typeface="HelveticaNeueLT Pro 45 Lt"/>
                        <a:cs typeface="HelveticaNeueLT Pro 45 Lt"/>
                      </a:endParaRPr>
                    </a:p>
                  </a:txBody>
                  <a:tcPr marL="0" marR="0" marT="635" marB="0">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124460" indent="-69850">
                        <a:lnSpc>
                          <a:spcPct val="100000"/>
                        </a:lnSpc>
                        <a:spcBef>
                          <a:spcPts val="720"/>
                        </a:spcBef>
                        <a:buChar char="-"/>
                        <a:tabLst>
                          <a:tab pos="125095" algn="l"/>
                        </a:tabLst>
                      </a:pPr>
                      <a:r>
                        <a:rPr sz="1200" b="0" spc="-30" dirty="0">
                          <a:solidFill>
                            <a:srgbClr val="231F20"/>
                          </a:solidFill>
                          <a:latin typeface="HelveticaNeueLT Pro 45 Lt"/>
                          <a:cs typeface="HelveticaNeueLT Pro 45 Lt"/>
                        </a:rPr>
                        <a:t>Yo Yo </a:t>
                      </a:r>
                      <a:r>
                        <a:rPr sz="1200" b="0" spc="0" dirty="0">
                          <a:solidFill>
                            <a:srgbClr val="231F20"/>
                          </a:solidFill>
                          <a:latin typeface="HelveticaNeueLT Pro 45 Lt"/>
                          <a:cs typeface="HelveticaNeueLT Pro 45 Lt"/>
                        </a:rPr>
                        <a:t>IE2</a:t>
                      </a:r>
                      <a:r>
                        <a:rPr sz="1200" b="0" spc="140" dirty="0">
                          <a:solidFill>
                            <a:srgbClr val="231F20"/>
                          </a:solidFill>
                          <a:latin typeface="HelveticaNeueLT Pro 45 Lt"/>
                          <a:cs typeface="HelveticaNeueLT Pro 45 Lt"/>
                        </a:rPr>
                        <a:t> </a:t>
                      </a:r>
                      <a:r>
                        <a:rPr sz="1200" b="0" spc="5" dirty="0">
                          <a:solidFill>
                            <a:srgbClr val="231F20"/>
                          </a:solidFill>
                          <a:latin typeface="HelveticaNeueLT Pro 45 Lt"/>
                          <a:cs typeface="HelveticaNeueLT Pro 45 Lt"/>
                        </a:rPr>
                        <a:t>testi</a:t>
                      </a:r>
                      <a:endParaRPr sz="1200">
                        <a:latin typeface="HelveticaNeueLT Pro 45 Lt"/>
                        <a:cs typeface="HelveticaNeueLT Pro 45 Lt"/>
                      </a:endParaRPr>
                    </a:p>
                    <a:p>
                      <a:pPr marL="124460" indent="-69850">
                        <a:lnSpc>
                          <a:spcPct val="100000"/>
                        </a:lnSpc>
                        <a:spcBef>
                          <a:spcPts val="140"/>
                        </a:spcBef>
                        <a:buChar char="-"/>
                        <a:tabLst>
                          <a:tab pos="125095" algn="l"/>
                        </a:tabLst>
                      </a:pPr>
                      <a:r>
                        <a:rPr sz="1200" b="0" dirty="0">
                          <a:solidFill>
                            <a:srgbClr val="231F20"/>
                          </a:solidFill>
                          <a:latin typeface="HelveticaNeueLT Pro 45 Lt"/>
                          <a:cs typeface="HelveticaNeueLT Pro 45 Lt"/>
                        </a:rPr>
                        <a:t>Teknik/taktik</a:t>
                      </a:r>
                      <a:r>
                        <a:rPr sz="1200" b="0" spc="25" dirty="0">
                          <a:solidFill>
                            <a:srgbClr val="231F20"/>
                          </a:solidFill>
                          <a:latin typeface="HelveticaNeueLT Pro 45 Lt"/>
                          <a:cs typeface="HelveticaNeueLT Pro 45 Lt"/>
                        </a:rPr>
                        <a:t> </a:t>
                      </a:r>
                      <a:r>
                        <a:rPr sz="1200" b="0" spc="0" dirty="0">
                          <a:solidFill>
                            <a:srgbClr val="231F20"/>
                          </a:solidFill>
                          <a:latin typeface="HelveticaNeueLT Pro 45 Lt"/>
                          <a:cs typeface="HelveticaNeueLT Pro 45 Lt"/>
                        </a:rPr>
                        <a:t>antrenman</a:t>
                      </a:r>
                      <a:endParaRPr sz="1200">
                        <a:latin typeface="HelveticaNeueLT Pro 45 Lt"/>
                        <a:cs typeface="HelveticaNeueLT Pro 45 Lt"/>
                      </a:endParaRPr>
                    </a:p>
                  </a:txBody>
                  <a:tcPr marL="0" marR="0" marT="91440" marB="0">
                    <a:lnL w="9525">
                      <a:solidFill>
                        <a:srgbClr val="4C4D4F"/>
                      </a:solidFill>
                      <a:prstDash val="solid"/>
                    </a:lnL>
                    <a:lnR w="9525">
                      <a:solidFill>
                        <a:srgbClr val="4C4D4F"/>
                      </a:solidFill>
                      <a:prstDash val="solid"/>
                    </a:lnR>
                    <a:lnT w="9525">
                      <a:solidFill>
                        <a:srgbClr val="4C4D4F"/>
                      </a:solidFill>
                      <a:prstDash val="solid"/>
                    </a:lnT>
                    <a:lnB w="9525">
                      <a:solidFill>
                        <a:srgbClr val="4C4D4F"/>
                      </a:solidFill>
                      <a:prstDash val="solid"/>
                    </a:lnB>
                  </a:tcPr>
                </a:tc>
                <a:tc>
                  <a:txBody>
                    <a:bodyPr/>
                    <a:lstStyle/>
                    <a:p>
                      <a:pPr marL="125095" indent="-69850">
                        <a:lnSpc>
                          <a:spcPct val="100000"/>
                        </a:lnSpc>
                        <a:spcBef>
                          <a:spcPts val="170"/>
                        </a:spcBef>
                        <a:buChar char="-"/>
                        <a:tabLst>
                          <a:tab pos="125730" algn="l"/>
                        </a:tabLst>
                      </a:pPr>
                      <a:r>
                        <a:rPr sz="1200" b="0" spc="0" dirty="0">
                          <a:solidFill>
                            <a:srgbClr val="231F20"/>
                          </a:solidFill>
                          <a:latin typeface="HelveticaNeueLT Pro 45 Lt"/>
                          <a:cs typeface="HelveticaNeueLT Pro 45 Lt"/>
                        </a:rPr>
                        <a:t>Sürat</a:t>
                      </a:r>
                      <a:r>
                        <a:rPr sz="1200" b="0" spc="25" dirty="0">
                          <a:solidFill>
                            <a:srgbClr val="231F20"/>
                          </a:solidFill>
                          <a:latin typeface="HelveticaNeueLT Pro 45 Lt"/>
                          <a:cs typeface="HelveticaNeueLT Pro 45 Lt"/>
                        </a:rPr>
                        <a:t> </a:t>
                      </a:r>
                      <a:r>
                        <a:rPr sz="1200" b="0" spc="0" dirty="0">
                          <a:solidFill>
                            <a:srgbClr val="231F20"/>
                          </a:solidFill>
                          <a:latin typeface="HelveticaNeueLT Pro 45 Lt"/>
                          <a:cs typeface="HelveticaNeueLT Pro 45 Lt"/>
                        </a:rPr>
                        <a:t>antrenmanı</a:t>
                      </a:r>
                      <a:endParaRPr sz="1200" dirty="0">
                        <a:latin typeface="HelveticaNeueLT Pro 45 Lt"/>
                        <a:cs typeface="HelveticaNeueLT Pro 45 Lt"/>
                      </a:endParaRPr>
                    </a:p>
                    <a:p>
                      <a:pPr marL="55244">
                        <a:lnSpc>
                          <a:spcPct val="100000"/>
                        </a:lnSpc>
                        <a:spcBef>
                          <a:spcPts val="140"/>
                        </a:spcBef>
                      </a:pPr>
                      <a:r>
                        <a:rPr sz="1200" b="0" dirty="0">
                          <a:solidFill>
                            <a:srgbClr val="231F20"/>
                          </a:solidFill>
                          <a:latin typeface="HelveticaNeueLT Pro 45 Lt"/>
                          <a:cs typeface="HelveticaNeueLT Pro 45 Lt"/>
                        </a:rPr>
                        <a:t>-Teknik/taktik</a:t>
                      </a:r>
                      <a:r>
                        <a:rPr sz="1200" b="0" spc="25" dirty="0">
                          <a:solidFill>
                            <a:srgbClr val="231F20"/>
                          </a:solidFill>
                          <a:latin typeface="HelveticaNeueLT Pro 45 Lt"/>
                          <a:cs typeface="HelveticaNeueLT Pro 45 Lt"/>
                        </a:rPr>
                        <a:t> </a:t>
                      </a:r>
                      <a:r>
                        <a:rPr sz="1200" b="0" spc="0" dirty="0">
                          <a:solidFill>
                            <a:srgbClr val="231F20"/>
                          </a:solidFill>
                          <a:latin typeface="HelveticaNeueLT Pro 45 Lt"/>
                          <a:cs typeface="HelveticaNeueLT Pro 45 Lt"/>
                        </a:rPr>
                        <a:t>antrenman</a:t>
                      </a:r>
                      <a:endParaRPr sz="1200" dirty="0">
                        <a:latin typeface="HelveticaNeueLT Pro 45 Lt"/>
                        <a:cs typeface="HelveticaNeueLT Pro 45 Lt"/>
                      </a:endParaRPr>
                    </a:p>
                    <a:p>
                      <a:pPr marL="125095" indent="-69850">
                        <a:lnSpc>
                          <a:spcPct val="100000"/>
                        </a:lnSpc>
                        <a:spcBef>
                          <a:spcPts val="140"/>
                        </a:spcBef>
                        <a:buChar char="-"/>
                        <a:tabLst>
                          <a:tab pos="125730" algn="l"/>
                        </a:tabLst>
                      </a:pPr>
                      <a:r>
                        <a:rPr sz="1200" b="0" spc="0" dirty="0">
                          <a:solidFill>
                            <a:srgbClr val="231F20"/>
                          </a:solidFill>
                          <a:latin typeface="HelveticaNeueLT Pro 45 Lt"/>
                          <a:cs typeface="HelveticaNeueLT Pro 45 Lt"/>
                        </a:rPr>
                        <a:t>Oyun: 20</a:t>
                      </a:r>
                      <a:r>
                        <a:rPr sz="1200" b="0" spc="50" dirty="0">
                          <a:solidFill>
                            <a:srgbClr val="231F20"/>
                          </a:solidFill>
                          <a:latin typeface="HelveticaNeueLT Pro 45 Lt"/>
                          <a:cs typeface="HelveticaNeueLT Pro 45 Lt"/>
                        </a:rPr>
                        <a:t> </a:t>
                      </a:r>
                      <a:r>
                        <a:rPr sz="1200" b="0" spc="5" dirty="0">
                          <a:solidFill>
                            <a:srgbClr val="231F20"/>
                          </a:solidFill>
                          <a:latin typeface="HelveticaNeueLT Pro 45 Lt"/>
                          <a:cs typeface="HelveticaNeueLT Pro 45 Lt"/>
                        </a:rPr>
                        <a:t>dk</a:t>
                      </a:r>
                      <a:endParaRPr sz="1200" dirty="0">
                        <a:latin typeface="HelveticaNeueLT Pro 45 Lt"/>
                        <a:cs typeface="HelveticaNeueLT Pro 45 Lt"/>
                      </a:endParaRPr>
                    </a:p>
                  </a:txBody>
                  <a:tcPr marL="0" marR="0" marT="21590" marB="0">
                    <a:lnL w="9525">
                      <a:solidFill>
                        <a:srgbClr val="4C4D4F"/>
                      </a:solidFill>
                      <a:prstDash val="solid"/>
                    </a:lnL>
                    <a:lnT w="9525">
                      <a:solidFill>
                        <a:srgbClr val="4C4D4F"/>
                      </a:solidFill>
                      <a:prstDash val="solid"/>
                    </a:lnT>
                    <a:lnB w="9525">
                      <a:solidFill>
                        <a:srgbClr val="4C4D4F"/>
                      </a:solidFill>
                      <a:prstDash val="solid"/>
                    </a:lnB>
                  </a:tcPr>
                </a:tc>
                <a:extLst>
                  <a:ext uri="{0D108BD9-81ED-4DB2-BD59-A6C34878D82A}">
                    <a16:rowId xmlns:a16="http://schemas.microsoft.com/office/drawing/2014/main" val="10010"/>
                  </a:ext>
                </a:extLst>
              </a:tr>
            </a:tbl>
          </a:graphicData>
        </a:graphic>
      </p:graphicFrame>
      <p:sp>
        <p:nvSpPr>
          <p:cNvPr id="5" name="object 5"/>
          <p:cNvSpPr txBox="1"/>
          <p:nvPr/>
        </p:nvSpPr>
        <p:spPr>
          <a:xfrm>
            <a:off x="1924334" y="5800298"/>
            <a:ext cx="8720920" cy="649922"/>
          </a:xfrm>
          <a:prstGeom prst="rect">
            <a:avLst/>
          </a:prstGeom>
        </p:spPr>
        <p:txBody>
          <a:bodyPr vert="horz" wrap="square" lIns="0" tIns="12700" rIns="0" bIns="0" rtlCol="0">
            <a:spAutoFit/>
          </a:bodyPr>
          <a:lstStyle/>
          <a:p>
            <a:pPr marL="12700" marR="5080" algn="just">
              <a:lnSpc>
                <a:spcPct val="114599"/>
              </a:lnSpc>
              <a:spcBef>
                <a:spcPts val="100"/>
              </a:spcBef>
            </a:pPr>
            <a:r>
              <a:rPr sz="1200" b="0" spc="0" dirty="0" err="1" smtClean="0">
                <a:solidFill>
                  <a:srgbClr val="231F20"/>
                </a:solidFill>
                <a:latin typeface="HelveticaNeueLT Pro 45 Lt"/>
                <a:cs typeface="HelveticaNeueLT Pro 45 Lt"/>
              </a:rPr>
              <a:t>Danimarka</a:t>
            </a:r>
            <a:r>
              <a:rPr sz="1200" b="0" spc="0" dirty="0" smtClean="0">
                <a:solidFill>
                  <a:srgbClr val="231F20"/>
                </a:solidFill>
                <a:latin typeface="HelveticaNeueLT Pro 45 Lt"/>
                <a:cs typeface="HelveticaNeueLT Pro 45 Lt"/>
              </a:rPr>
              <a:t> </a:t>
            </a:r>
            <a:r>
              <a:rPr sz="1200" b="0" spc="0" dirty="0">
                <a:solidFill>
                  <a:srgbClr val="231F20"/>
                </a:solidFill>
                <a:latin typeface="HelveticaNeueLT Pro 45 Lt"/>
                <a:cs typeface="HelveticaNeueLT Pro 45 Lt"/>
              </a:rPr>
              <a:t>Futbol Milli </a:t>
            </a:r>
            <a:r>
              <a:rPr sz="1200" b="0" spc="-5" dirty="0">
                <a:solidFill>
                  <a:srgbClr val="231F20"/>
                </a:solidFill>
                <a:latin typeface="HelveticaNeueLT Pro 45 Lt"/>
                <a:cs typeface="HelveticaNeueLT Pro 45 Lt"/>
              </a:rPr>
              <a:t>Takımının </a:t>
            </a:r>
            <a:r>
              <a:rPr sz="1200" b="0" spc="0" dirty="0">
                <a:solidFill>
                  <a:srgbClr val="231F20"/>
                </a:solidFill>
                <a:latin typeface="HelveticaNeueLT Pro 45 Lt"/>
                <a:cs typeface="HelveticaNeueLT Pro 45 Lt"/>
              </a:rPr>
              <a:t>2004 Avrupa Şampiyonasına (EURO 2004) hazırlık periodu bölüm 2’yi </a:t>
            </a:r>
            <a:r>
              <a:rPr sz="1200" b="0" dirty="0">
                <a:solidFill>
                  <a:srgbClr val="231F20"/>
                </a:solidFill>
                <a:latin typeface="HelveticaNeueLT Pro 45 Lt"/>
                <a:cs typeface="HelveticaNeueLT Pro 45 Lt"/>
              </a:rPr>
              <a:t>göstermektedir.  </a:t>
            </a:r>
            <a:r>
              <a:rPr sz="1200" b="0" spc="0" dirty="0">
                <a:solidFill>
                  <a:srgbClr val="231F20"/>
                </a:solidFill>
                <a:latin typeface="HelveticaNeueLT Pro 45 Lt"/>
                <a:cs typeface="HelveticaNeueLT Pro 45 Lt"/>
              </a:rPr>
              <a:t>Oldukça Kısa olan bu bölümde yapılan çalışmaları göstermesi bakımından literatüre geçmiş olan bu makale önemlidir (Bangsbo </a:t>
            </a:r>
            <a:r>
              <a:rPr sz="1200" b="0" spc="5" dirty="0">
                <a:solidFill>
                  <a:srgbClr val="231F20"/>
                </a:solidFill>
                <a:latin typeface="HelveticaNeueLT Pro 45 Lt"/>
                <a:cs typeface="HelveticaNeueLT Pro 45 Lt"/>
              </a:rPr>
              <a:t>ve  </a:t>
            </a:r>
            <a:r>
              <a:rPr sz="1200" b="0" spc="0" dirty="0">
                <a:solidFill>
                  <a:srgbClr val="231F20"/>
                </a:solidFill>
                <a:latin typeface="HelveticaNeueLT Pro 45 Lt"/>
                <a:cs typeface="HelveticaNeueLT Pro 45 Lt"/>
              </a:rPr>
              <a:t>ark.,</a:t>
            </a:r>
            <a:r>
              <a:rPr sz="1200" b="0" spc="25" dirty="0">
                <a:solidFill>
                  <a:srgbClr val="231F20"/>
                </a:solidFill>
                <a:latin typeface="HelveticaNeueLT Pro 45 Lt"/>
                <a:cs typeface="HelveticaNeueLT Pro 45 Lt"/>
              </a:rPr>
              <a:t> </a:t>
            </a:r>
            <a:r>
              <a:rPr sz="1200" b="0" spc="5" dirty="0">
                <a:solidFill>
                  <a:srgbClr val="231F20"/>
                </a:solidFill>
                <a:latin typeface="HelveticaNeueLT Pro 45 Lt"/>
                <a:cs typeface="HelveticaNeueLT Pro 45 Lt"/>
              </a:rPr>
              <a:t>2006).</a:t>
            </a:r>
            <a:endParaRPr sz="1200" dirty="0">
              <a:latin typeface="HelveticaNeueLT Pro 45 Lt"/>
              <a:cs typeface="HelveticaNeueLT Pro 45 Lt"/>
            </a:endParaRPr>
          </a:p>
        </p:txBody>
      </p:sp>
    </p:spTree>
    <p:extLst>
      <p:ext uri="{BB962C8B-B14F-4D97-AF65-F5344CB8AC3E}">
        <p14:creationId xmlns:p14="http://schemas.microsoft.com/office/powerpoint/2010/main" val="113272510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1119116" y="573207"/>
            <a:ext cx="10890914" cy="5431240"/>
          </a:xfrm>
          <a:prstGeom prst="rect">
            <a:avLst/>
          </a:prstGeom>
        </p:spPr>
      </p:pic>
    </p:spTree>
    <p:extLst>
      <p:ext uri="{BB962C8B-B14F-4D97-AF65-F5344CB8AC3E}">
        <p14:creationId xmlns:p14="http://schemas.microsoft.com/office/powerpoint/2010/main" val="215612048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1091821" y="259308"/>
            <a:ext cx="10631605" cy="6373503"/>
          </a:xfrm>
          <a:prstGeom prst="rect">
            <a:avLst/>
          </a:prstGeom>
        </p:spPr>
      </p:pic>
    </p:spTree>
    <p:extLst>
      <p:ext uri="{BB962C8B-B14F-4D97-AF65-F5344CB8AC3E}">
        <p14:creationId xmlns:p14="http://schemas.microsoft.com/office/powerpoint/2010/main" val="1964974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i="1" dirty="0">
                <a:solidFill>
                  <a:srgbClr val="FF0000"/>
                </a:solidFill>
              </a:rPr>
              <a:t>Performansın Oluşumu ve Öğeleri</a:t>
            </a:r>
            <a:r>
              <a:rPr lang="tr-TR" dirty="0"/>
              <a:t/>
            </a:r>
            <a:br>
              <a:rPr lang="tr-TR" dirty="0"/>
            </a:br>
            <a:endParaRPr lang="tr-TR" dirty="0"/>
          </a:p>
        </p:txBody>
      </p:sp>
      <p:graphicFrame>
        <p:nvGraphicFramePr>
          <p:cNvPr id="4" name="İçerik Yer Tutucusu 3"/>
          <p:cNvGraphicFramePr>
            <a:graphicFrameLocks noGrp="1"/>
          </p:cNvGraphicFramePr>
          <p:nvPr>
            <p:ph idx="1"/>
            <p:extLst/>
          </p:nvPr>
        </p:nvGraphicFramePr>
        <p:xfrm>
          <a:off x="2567608" y="1556792"/>
          <a:ext cx="6912768" cy="3816422"/>
        </p:xfrm>
        <a:graphic>
          <a:graphicData uri="http://schemas.openxmlformats.org/drawingml/2006/table">
            <a:tbl>
              <a:tblPr/>
              <a:tblGrid>
                <a:gridCol w="2395199">
                  <a:extLst>
                    <a:ext uri="{9D8B030D-6E8A-4147-A177-3AD203B41FA5}">
                      <a16:colId xmlns:a16="http://schemas.microsoft.com/office/drawing/2014/main" val="20000"/>
                    </a:ext>
                  </a:extLst>
                </a:gridCol>
                <a:gridCol w="341858">
                  <a:extLst>
                    <a:ext uri="{9D8B030D-6E8A-4147-A177-3AD203B41FA5}">
                      <a16:colId xmlns:a16="http://schemas.microsoft.com/office/drawing/2014/main" val="20001"/>
                    </a:ext>
                  </a:extLst>
                </a:gridCol>
                <a:gridCol w="43828">
                  <a:extLst>
                    <a:ext uri="{9D8B030D-6E8A-4147-A177-3AD203B41FA5}">
                      <a16:colId xmlns:a16="http://schemas.microsoft.com/office/drawing/2014/main" val="20002"/>
                    </a:ext>
                  </a:extLst>
                </a:gridCol>
                <a:gridCol w="1398113">
                  <a:extLst>
                    <a:ext uri="{9D8B030D-6E8A-4147-A177-3AD203B41FA5}">
                      <a16:colId xmlns:a16="http://schemas.microsoft.com/office/drawing/2014/main" val="20003"/>
                    </a:ext>
                  </a:extLst>
                </a:gridCol>
                <a:gridCol w="341858">
                  <a:extLst>
                    <a:ext uri="{9D8B030D-6E8A-4147-A177-3AD203B41FA5}">
                      <a16:colId xmlns:a16="http://schemas.microsoft.com/office/drawing/2014/main" val="20004"/>
                    </a:ext>
                  </a:extLst>
                </a:gridCol>
                <a:gridCol w="2391912">
                  <a:extLst>
                    <a:ext uri="{9D8B030D-6E8A-4147-A177-3AD203B41FA5}">
                      <a16:colId xmlns:a16="http://schemas.microsoft.com/office/drawing/2014/main" val="20005"/>
                    </a:ext>
                  </a:extLst>
                </a:gridCol>
              </a:tblGrid>
              <a:tr h="1090407">
                <a:tc gridSpan="2">
                  <a:txBody>
                    <a:bodyPr/>
                    <a:lstStyle/>
                    <a:p>
                      <a:pPr algn="ctr">
                        <a:lnSpc>
                          <a:spcPts val="1400"/>
                        </a:lnSpc>
                        <a:spcBef>
                          <a:spcPts val="300"/>
                        </a:spcBef>
                        <a:spcAft>
                          <a:spcPts val="30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gridSpan="2">
                  <a:txBody>
                    <a:bodyPr/>
                    <a:lstStyle/>
                    <a:p>
                      <a:pPr algn="ctr">
                        <a:lnSpc>
                          <a:spcPts val="1400"/>
                        </a:lnSpc>
                        <a:spcBef>
                          <a:spcPts val="300"/>
                        </a:spcBef>
                        <a:spcAft>
                          <a:spcPts val="300"/>
                        </a:spcAft>
                      </a:pPr>
                      <a:endParaRPr lang="tr-TR" sz="1600" dirty="0" smtClean="0">
                        <a:effectLst/>
                        <a:latin typeface="Times New Roman"/>
                        <a:ea typeface="Times New Roman"/>
                      </a:endParaRPr>
                    </a:p>
                    <a:p>
                      <a:pPr algn="ctr">
                        <a:lnSpc>
                          <a:spcPts val="1400"/>
                        </a:lnSpc>
                        <a:spcBef>
                          <a:spcPts val="300"/>
                        </a:spcBef>
                        <a:spcAft>
                          <a:spcPts val="300"/>
                        </a:spcAft>
                      </a:pPr>
                      <a:r>
                        <a:rPr lang="tr-TR" sz="1600" dirty="0" err="1" smtClean="0">
                          <a:effectLst/>
                          <a:latin typeface="Times New Roman"/>
                          <a:ea typeface="Times New Roman"/>
                        </a:rPr>
                        <a:t>Kondisyonel</a:t>
                      </a:r>
                      <a:r>
                        <a:rPr lang="tr-TR" sz="1600" dirty="0" smtClean="0">
                          <a:effectLst/>
                          <a:latin typeface="Times New Roman"/>
                          <a:ea typeface="Times New Roman"/>
                        </a:rPr>
                        <a:t> </a:t>
                      </a:r>
                      <a:r>
                        <a:rPr lang="tr-TR" sz="1600" dirty="0">
                          <a:effectLst/>
                          <a:latin typeface="Times New Roman"/>
                          <a:ea typeface="Times New Roman"/>
                        </a:rPr>
                        <a:t>Özellikler</a:t>
                      </a:r>
                      <a:endParaRPr lang="tr-TR" sz="18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extLst>
                  <a:ext uri="{0D108BD9-81ED-4DB2-BD59-A6C34878D82A}">
                    <a16:rowId xmlns:a16="http://schemas.microsoft.com/office/drawing/2014/main" val="10000"/>
                  </a:ext>
                </a:extLst>
              </a:tr>
              <a:tr h="545203">
                <a:tc gridSpan="3">
                  <a:txBody>
                    <a:bodyPr/>
                    <a:lstStyle/>
                    <a:p>
                      <a:pPr algn="ctr">
                        <a:lnSpc>
                          <a:spcPts val="1400"/>
                        </a:lnSpc>
                        <a:spcBef>
                          <a:spcPts val="300"/>
                        </a:spcBef>
                        <a:spcAft>
                          <a:spcPts val="30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lgn="ctr">
                        <a:lnSpc>
                          <a:spcPts val="1400"/>
                        </a:lnSpc>
                        <a:spcBef>
                          <a:spcPts val="300"/>
                        </a:spcBef>
                        <a:spcAft>
                          <a:spcPts val="30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10001"/>
                  </a:ext>
                </a:extLst>
              </a:tr>
              <a:tr h="545203">
                <a:tc rowSpan="2">
                  <a:txBody>
                    <a:bodyPr/>
                    <a:lstStyle/>
                    <a:p>
                      <a:pPr algn="ctr">
                        <a:lnSpc>
                          <a:spcPts val="1400"/>
                        </a:lnSpc>
                        <a:spcBef>
                          <a:spcPts val="300"/>
                        </a:spcBef>
                        <a:spcAft>
                          <a:spcPts val="300"/>
                        </a:spcAft>
                      </a:pPr>
                      <a:endParaRPr lang="tr-TR" sz="2000" dirty="0" smtClean="0">
                        <a:effectLst/>
                        <a:latin typeface="Times New Roman"/>
                        <a:ea typeface="Times New Roman"/>
                      </a:endParaRPr>
                    </a:p>
                    <a:p>
                      <a:pPr algn="ctr">
                        <a:lnSpc>
                          <a:spcPts val="1400"/>
                        </a:lnSpc>
                        <a:spcBef>
                          <a:spcPts val="300"/>
                        </a:spcBef>
                        <a:spcAft>
                          <a:spcPts val="300"/>
                        </a:spcAft>
                      </a:pPr>
                      <a:endParaRPr lang="tr-TR" sz="2000" dirty="0" smtClean="0">
                        <a:effectLst/>
                        <a:latin typeface="Times New Roman"/>
                        <a:ea typeface="Times New Roman"/>
                      </a:endParaRPr>
                    </a:p>
                    <a:p>
                      <a:pPr algn="ctr">
                        <a:lnSpc>
                          <a:spcPts val="1400"/>
                        </a:lnSpc>
                        <a:spcBef>
                          <a:spcPts val="300"/>
                        </a:spcBef>
                        <a:spcAft>
                          <a:spcPts val="300"/>
                        </a:spcAft>
                      </a:pPr>
                      <a:r>
                        <a:rPr lang="tr-TR" sz="2000" dirty="0" err="1" smtClean="0">
                          <a:effectLst/>
                          <a:latin typeface="Times New Roman"/>
                          <a:ea typeface="Times New Roman"/>
                        </a:rPr>
                        <a:t>Psiko</a:t>
                      </a:r>
                      <a:r>
                        <a:rPr lang="tr-TR" sz="2000" dirty="0" smtClean="0">
                          <a:effectLst/>
                          <a:latin typeface="Times New Roman"/>
                          <a:ea typeface="Times New Roman"/>
                        </a:rPr>
                        <a:t>-Sosyal </a:t>
                      </a:r>
                      <a:r>
                        <a:rPr lang="tr-TR" sz="2000" dirty="0">
                          <a:effectLst/>
                          <a:latin typeface="Times New Roman"/>
                          <a:ea typeface="Times New Roman"/>
                        </a:rPr>
                        <a:t>Faktörler</a:t>
                      </a:r>
                      <a:endParaRPr lang="tr-TR" sz="24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gridSpan="2">
                  <a:txBody>
                    <a:bodyPr/>
                    <a:lstStyle/>
                    <a:p>
                      <a:pPr algn="ctr">
                        <a:lnSpc>
                          <a:spcPts val="1400"/>
                        </a:lnSpc>
                        <a:spcBef>
                          <a:spcPts val="300"/>
                        </a:spcBef>
                        <a:spcAft>
                          <a:spcPts val="300"/>
                        </a:spcAft>
                      </a:pPr>
                      <a:endParaRPr lang="tr-TR" sz="2000" dirty="0" smtClean="0">
                        <a:effectLst/>
                        <a:latin typeface="Times New Roman"/>
                        <a:ea typeface="Times New Roman"/>
                      </a:endParaRPr>
                    </a:p>
                    <a:p>
                      <a:pPr algn="ctr">
                        <a:lnSpc>
                          <a:spcPts val="1400"/>
                        </a:lnSpc>
                        <a:spcBef>
                          <a:spcPts val="300"/>
                        </a:spcBef>
                        <a:spcAft>
                          <a:spcPts val="300"/>
                        </a:spcAft>
                      </a:pPr>
                      <a:endParaRPr lang="tr-TR" sz="2000" dirty="0" smtClean="0">
                        <a:effectLst/>
                        <a:latin typeface="Times New Roman"/>
                        <a:ea typeface="Times New Roman"/>
                      </a:endParaRPr>
                    </a:p>
                    <a:p>
                      <a:pPr algn="ctr">
                        <a:lnSpc>
                          <a:spcPts val="1400"/>
                        </a:lnSpc>
                        <a:spcBef>
                          <a:spcPts val="300"/>
                        </a:spcBef>
                        <a:spcAft>
                          <a:spcPts val="300"/>
                        </a:spcAft>
                      </a:pPr>
                      <a:r>
                        <a:rPr lang="tr-TR" sz="2000" dirty="0" smtClean="0">
                          <a:effectLst/>
                          <a:latin typeface="Times New Roman"/>
                          <a:ea typeface="Times New Roman"/>
                        </a:rPr>
                        <a:t>Performans</a:t>
                      </a:r>
                      <a:endParaRPr lang="tr-TR" sz="11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tr-TR"/>
                    </a:p>
                  </a:txBody>
                  <a:tcPr/>
                </a:tc>
                <a:tc>
                  <a:txBody>
                    <a:bodyPr/>
                    <a:lstStyle/>
                    <a:p>
                      <a:pPr algn="ctr">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a:txBody>
                    <a:bodyPr/>
                    <a:lstStyle/>
                    <a:p>
                      <a:pPr algn="ctr">
                        <a:lnSpc>
                          <a:spcPts val="1400"/>
                        </a:lnSpc>
                        <a:spcBef>
                          <a:spcPts val="300"/>
                        </a:spcBef>
                        <a:spcAft>
                          <a:spcPts val="300"/>
                        </a:spcAft>
                      </a:pPr>
                      <a:endParaRPr lang="tr-TR" sz="2400" dirty="0" smtClean="0">
                        <a:effectLst/>
                        <a:latin typeface="Times New Roman"/>
                        <a:ea typeface="Times New Roman"/>
                      </a:endParaRPr>
                    </a:p>
                    <a:p>
                      <a:pPr algn="ctr">
                        <a:lnSpc>
                          <a:spcPts val="1400"/>
                        </a:lnSpc>
                        <a:spcBef>
                          <a:spcPts val="300"/>
                        </a:spcBef>
                        <a:spcAft>
                          <a:spcPts val="300"/>
                        </a:spcAft>
                      </a:pPr>
                      <a:endParaRPr lang="tr-TR" sz="2400" dirty="0" smtClean="0">
                        <a:effectLst/>
                        <a:latin typeface="Times New Roman"/>
                        <a:ea typeface="Times New Roman"/>
                      </a:endParaRPr>
                    </a:p>
                    <a:p>
                      <a:pPr algn="ctr">
                        <a:lnSpc>
                          <a:spcPts val="1400"/>
                        </a:lnSpc>
                        <a:spcBef>
                          <a:spcPts val="300"/>
                        </a:spcBef>
                        <a:spcAft>
                          <a:spcPts val="300"/>
                        </a:spcAft>
                      </a:pPr>
                      <a:r>
                        <a:rPr lang="tr-TR" sz="2000" dirty="0" smtClean="0">
                          <a:effectLst/>
                          <a:latin typeface="Times New Roman"/>
                          <a:ea typeface="Times New Roman"/>
                        </a:rPr>
                        <a:t>Teknik-Taktik</a:t>
                      </a:r>
                      <a:endParaRPr lang="tr-TR" sz="105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45203">
                <a:tc vMerge="1">
                  <a:txBody>
                    <a:bodyPr/>
                    <a:lstStyle/>
                    <a:p>
                      <a:endParaRPr lang="tr-TR"/>
                    </a:p>
                  </a:txBody>
                  <a:tcPr/>
                </a:tc>
                <a:tc>
                  <a:txBody>
                    <a:bodyPr/>
                    <a:lstStyle/>
                    <a:p>
                      <a:pPr algn="ctr">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vMerge="1">
                  <a:txBody>
                    <a:bodyPr/>
                    <a:lstStyle/>
                    <a:p>
                      <a:endParaRPr lang="tr-TR"/>
                    </a:p>
                  </a:txBody>
                  <a:tcPr/>
                </a:tc>
                <a:tc hMerge="1" vMerge="1">
                  <a:txBody>
                    <a:bodyPr/>
                    <a:lstStyle/>
                    <a:p>
                      <a:endParaRPr lang="tr-TR"/>
                    </a:p>
                  </a:txBody>
                  <a:tcPr/>
                </a:tc>
                <a:tc>
                  <a:txBody>
                    <a:bodyPr/>
                    <a:lstStyle/>
                    <a:p>
                      <a:pPr algn="ctr">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vMerge="1">
                  <a:txBody>
                    <a:bodyPr/>
                    <a:lstStyle/>
                    <a:p>
                      <a:endParaRPr lang="tr-TR"/>
                    </a:p>
                  </a:txBody>
                  <a:tcPr/>
                </a:tc>
                <a:extLst>
                  <a:ext uri="{0D108BD9-81ED-4DB2-BD59-A6C34878D82A}">
                    <a16:rowId xmlns:a16="http://schemas.microsoft.com/office/drawing/2014/main" val="10003"/>
                  </a:ext>
                </a:extLst>
              </a:tr>
              <a:tr h="545203">
                <a:tc gridSpan="3">
                  <a:txBody>
                    <a:bodyPr/>
                    <a:lstStyle/>
                    <a:p>
                      <a:pPr algn="ctr">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tr-TR"/>
                    </a:p>
                  </a:txBody>
                  <a:tcPr/>
                </a:tc>
                <a:tc hMerge="1">
                  <a:txBody>
                    <a:bodyPr/>
                    <a:lstStyle/>
                    <a:p>
                      <a:endParaRPr lang="tr-TR"/>
                    </a:p>
                  </a:txBody>
                  <a:tcPr/>
                </a:tc>
                <a:tc>
                  <a:txBody>
                    <a:bodyPr/>
                    <a:lstStyle/>
                    <a:p>
                      <a:pPr algn="ctr">
                        <a:lnSpc>
                          <a:spcPts val="1400"/>
                        </a:lnSpc>
                        <a:spcBef>
                          <a:spcPts val="300"/>
                        </a:spcBef>
                        <a:spcAft>
                          <a:spcPts val="30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a:noFill/>
                    </a:lnR>
                    <a:lnT>
                      <a:noFill/>
                    </a:lnT>
                    <a:lnB>
                      <a:noFill/>
                    </a:lnB>
                  </a:tcPr>
                </a:tc>
                <a:tc hMerge="1">
                  <a:txBody>
                    <a:bodyPr/>
                    <a:lstStyle/>
                    <a:p>
                      <a:endParaRPr lang="tr-TR"/>
                    </a:p>
                  </a:txBody>
                  <a:tcPr/>
                </a:tc>
                <a:extLst>
                  <a:ext uri="{0D108BD9-81ED-4DB2-BD59-A6C34878D82A}">
                    <a16:rowId xmlns:a16="http://schemas.microsoft.com/office/drawing/2014/main" val="10004"/>
                  </a:ext>
                </a:extLst>
              </a:tr>
              <a:tr h="545203">
                <a:tc gridSpan="2">
                  <a:txBody>
                    <a:bodyPr/>
                    <a:lstStyle/>
                    <a:p>
                      <a:pPr algn="ctr">
                        <a:lnSpc>
                          <a:spcPts val="1400"/>
                        </a:lnSpc>
                        <a:spcBef>
                          <a:spcPts val="300"/>
                        </a:spcBef>
                        <a:spcAft>
                          <a:spcPts val="300"/>
                        </a:spcAft>
                      </a:pPr>
                      <a:r>
                        <a:rPr lang="tr-TR" sz="1050">
                          <a:effectLst/>
                          <a:latin typeface="Times New Roman"/>
                          <a:ea typeface="Times New Roman"/>
                        </a:rPr>
                        <a:t> </a:t>
                      </a:r>
                      <a:endParaRPr lang="tr-TR" sz="1100">
                        <a:effectLst/>
                        <a:latin typeface="Times New Roman"/>
                        <a:ea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gridSpan="2">
                  <a:txBody>
                    <a:bodyPr/>
                    <a:lstStyle/>
                    <a:p>
                      <a:pPr algn="ctr">
                        <a:lnSpc>
                          <a:spcPts val="1400"/>
                        </a:lnSpc>
                        <a:spcBef>
                          <a:spcPts val="300"/>
                        </a:spcBef>
                        <a:spcAft>
                          <a:spcPts val="300"/>
                        </a:spcAft>
                      </a:pPr>
                      <a:endParaRPr lang="tr-TR" sz="1800" dirty="0" smtClean="0">
                        <a:effectLst/>
                        <a:latin typeface="Times New Roman"/>
                        <a:ea typeface="Times New Roman"/>
                      </a:endParaRPr>
                    </a:p>
                    <a:p>
                      <a:pPr algn="ctr">
                        <a:lnSpc>
                          <a:spcPts val="1400"/>
                        </a:lnSpc>
                        <a:spcBef>
                          <a:spcPts val="300"/>
                        </a:spcBef>
                        <a:spcAft>
                          <a:spcPts val="300"/>
                        </a:spcAft>
                      </a:pPr>
                      <a:r>
                        <a:rPr lang="tr-TR" sz="1800" dirty="0" smtClean="0">
                          <a:effectLst/>
                          <a:latin typeface="Times New Roman"/>
                          <a:ea typeface="Times New Roman"/>
                        </a:rPr>
                        <a:t>Sağlık</a:t>
                      </a:r>
                      <a:endParaRPr lang="tr-TR" sz="11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ts val="1400"/>
                        </a:lnSpc>
                        <a:spcBef>
                          <a:spcPts val="300"/>
                        </a:spcBef>
                        <a:spcAft>
                          <a:spcPts val="300"/>
                        </a:spcAft>
                      </a:pPr>
                      <a:r>
                        <a:rPr lang="tr-TR" sz="1050" dirty="0">
                          <a:effectLst/>
                          <a:latin typeface="Times New Roman"/>
                          <a:ea typeface="Times New Roman"/>
                        </a:rPr>
                        <a:t> </a:t>
                      </a:r>
                      <a:endParaRPr lang="tr-TR" sz="11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97881978"/>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1_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3.xml><?xml version="1.0" encoding="utf-8"?>
<a:theme xmlns:a="http://schemas.openxmlformats.org/drawingml/2006/main" name="2_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4.xml><?xml version="1.0" encoding="utf-8"?>
<a:theme xmlns:a="http://schemas.openxmlformats.org/drawingml/2006/main" name="3_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5.xml><?xml version="1.0" encoding="utf-8"?>
<a:theme xmlns:a="http://schemas.openxmlformats.org/drawingml/2006/main" name="4_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6.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1147</TotalTime>
  <Words>4430</Words>
  <Application>Microsoft Office PowerPoint</Application>
  <PresentationFormat>Geniş ekran</PresentationFormat>
  <Paragraphs>1178</Paragraphs>
  <Slides>89</Slides>
  <Notes>1</Notes>
  <HiddenSlides>0</HiddenSlides>
  <MMClips>0</MMClips>
  <ScaleCrop>false</ScaleCrop>
  <HeadingPairs>
    <vt:vector size="8" baseType="variant">
      <vt:variant>
        <vt:lpstr>Kullanılan Yazı Tipleri</vt:lpstr>
      </vt:variant>
      <vt:variant>
        <vt:i4>10</vt:i4>
      </vt:variant>
      <vt:variant>
        <vt:lpstr>Tema</vt:lpstr>
      </vt:variant>
      <vt:variant>
        <vt:i4>5</vt:i4>
      </vt:variant>
      <vt:variant>
        <vt:lpstr>Eklenmiş OLE Hizmet Programları</vt:lpstr>
      </vt:variant>
      <vt:variant>
        <vt:i4>1</vt:i4>
      </vt:variant>
      <vt:variant>
        <vt:lpstr>Slayt Başlıkları</vt:lpstr>
      </vt:variant>
      <vt:variant>
        <vt:i4>89</vt:i4>
      </vt:variant>
    </vt:vector>
  </HeadingPairs>
  <TitlesOfParts>
    <vt:vector size="105" baseType="lpstr">
      <vt:lpstr>Arial</vt:lpstr>
      <vt:lpstr>Calibri</vt:lpstr>
      <vt:lpstr>Century Gothic</vt:lpstr>
      <vt:lpstr>Comic Sans MS</vt:lpstr>
      <vt:lpstr>HelveticaNeueLT Pro 45 Lt</vt:lpstr>
      <vt:lpstr>HelveticaNeueLT Pro 55 Roman</vt:lpstr>
      <vt:lpstr>HelveticaNeueLT Pro 65 Md</vt:lpstr>
      <vt:lpstr>Times New Roman</vt:lpstr>
      <vt:lpstr>Wingdings</vt:lpstr>
      <vt:lpstr>Wingdings 3</vt:lpstr>
      <vt:lpstr>Duman</vt:lpstr>
      <vt:lpstr>1_Duman</vt:lpstr>
      <vt:lpstr>2_Duman</vt:lpstr>
      <vt:lpstr>3_Duman</vt:lpstr>
      <vt:lpstr>4_Duman</vt:lpstr>
      <vt:lpstr>Belge</vt:lpstr>
      <vt:lpstr>ANTRENMAN PLANLAMASI</vt:lpstr>
      <vt:lpstr>ANTRENMAN KAVRAMI </vt:lpstr>
      <vt:lpstr>PowerPoint Sunusu</vt:lpstr>
      <vt:lpstr>PowerPoint Sunusu</vt:lpstr>
      <vt:lpstr>PowerPoint Sunusu</vt:lpstr>
      <vt:lpstr>PowerPoint Sunusu</vt:lpstr>
      <vt:lpstr>PowerPoint Sunusu</vt:lpstr>
      <vt:lpstr>PERFORMANS </vt:lpstr>
      <vt:lpstr>Performansın Oluşumu ve Öğeleri </vt:lpstr>
      <vt:lpstr>ANTRENMANIN İÇERİĞİ </vt:lpstr>
      <vt:lpstr>ANTRENMAN ARAÇLARI </vt:lpstr>
      <vt:lpstr>ANTRENMAN METOTLARI </vt:lpstr>
      <vt:lpstr>ANTRENMAN İLKELERİ </vt:lpstr>
      <vt:lpstr>2.Çok Yönlü Gelişim İlkesi </vt:lpstr>
      <vt:lpstr>Çok Yönlü Gelişimin Yaşla İlişkisi </vt:lpstr>
      <vt:lpstr>Branşlaşma İlkesi </vt:lpstr>
      <vt:lpstr>Bireyselleştirme İlkesi </vt:lpstr>
      <vt:lpstr>PowerPoint Sunusu</vt:lpstr>
      <vt:lpstr>PowerPoint Sunusu</vt:lpstr>
      <vt:lpstr> Çeşitlilik İlkesi </vt:lpstr>
      <vt:lpstr> Model Antrenman İlkesi </vt:lpstr>
      <vt:lpstr>PowerPoint Sunusu</vt:lpstr>
      <vt:lpstr>Antrenman Yükünün Sürekli Artırılması İlkesi (Artan yüklenim) </vt:lpstr>
      <vt:lpstr>PowerPoint Sunusu</vt:lpstr>
      <vt:lpstr>PowerPoint Sunusu</vt:lpstr>
      <vt:lpstr>Antrenmanın Özel Olma İlkesi </vt:lpstr>
      <vt:lpstr> Yüklenme İlkesi </vt:lpstr>
      <vt:lpstr>PowerPoint Sunusu</vt:lpstr>
      <vt:lpstr>PowerPoint Sunusu</vt:lpstr>
      <vt:lpstr>Yüklenme ve dinlenme esnasında organizmanın güç yeteneğindeki değişim safhaları</vt:lpstr>
      <vt:lpstr>Yüklenme ve Dinlenme İlişkisi</vt:lpstr>
      <vt:lpstr>Yüklenme Ögeleri</vt:lpstr>
      <vt:lpstr>YÜKLENME ŞİDDETİ </vt:lpstr>
      <vt:lpstr>PowerPoint Sunusu</vt:lpstr>
      <vt:lpstr>Yüklenme Şiddeti</vt:lpstr>
      <vt:lpstr>Yüklenme şiddetinin belirlenmesi</vt:lpstr>
      <vt:lpstr>yüklenme şiddetinin belirlenmesi</vt:lpstr>
      <vt:lpstr>Yüklenme şiddeti</vt:lpstr>
      <vt:lpstr>Yüklenme şiddeti</vt:lpstr>
      <vt:lpstr>Yüklenme şiddeti</vt:lpstr>
      <vt:lpstr>Yüklenme şiddeti</vt:lpstr>
      <vt:lpstr>Yüklenme Şiddeti</vt:lpstr>
      <vt:lpstr>PowerPoint Sunusu</vt:lpstr>
      <vt:lpstr>PowerPoint Sunusu</vt:lpstr>
      <vt:lpstr> YÜKLENME SIKLIĞI </vt:lpstr>
      <vt:lpstr>YÜKLENME SIKLIĞI</vt:lpstr>
      <vt:lpstr>YÜKLENMENİN SÜRESİ </vt:lpstr>
      <vt:lpstr>YÜKLENMENİN SÜRESİ </vt:lpstr>
      <vt:lpstr>YÜKLENMENİN KAPSAMI </vt:lpstr>
      <vt:lpstr>YÜKLENMENİN KAPSAMI </vt:lpstr>
      <vt:lpstr>Geriye Dönüşüm İlkesi </vt:lpstr>
      <vt:lpstr>Genel Yüklenme İlkeleri  </vt:lpstr>
      <vt:lpstr>Genel Yüklenme İlkeleri  </vt:lpstr>
      <vt:lpstr>Antrenman</vt:lpstr>
      <vt:lpstr>PowerPoint Sunusu</vt:lpstr>
      <vt:lpstr>PowerPoint Sunusu</vt:lpstr>
      <vt:lpstr>PowerPoint Sunusu</vt:lpstr>
      <vt:lpstr>PowerPoint Sunusu</vt:lpstr>
      <vt:lpstr>Antrenman Planlaması ve Dönemlemesi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Örnekler</vt:lpstr>
      <vt:lpstr>ELİT DÜZEYDE GÜREŞ HAZIRLIK DÖNEMİ ANTRENMAN PROGRAMI</vt:lpstr>
      <vt:lpstr>HAZIRLIK DÖNEMİ ANTRENMAN PROGRAMI</vt:lpstr>
      <vt:lpstr>HAZIRLIK DÖNEMİ ANTRENMAN PROGRAMI</vt:lpstr>
      <vt:lpstr>1A- PROGRAMI </vt:lpstr>
      <vt:lpstr>2A- PROGRAMI</vt:lpstr>
      <vt:lpstr>3A-PROGRAMI </vt:lpstr>
      <vt:lpstr>4A-PROGRAMI</vt:lpstr>
      <vt:lpstr>PowerPoint Sunusu</vt:lpstr>
      <vt:lpstr>FUTBOL</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ANTRENMAN PLANLAMASI</dc:title>
  <dc:creator>Mehmet SOYAL</dc:creator>
  <cp:lastModifiedBy>msoyal@igu.local</cp:lastModifiedBy>
  <cp:revision>28</cp:revision>
  <dcterms:created xsi:type="dcterms:W3CDTF">2018-11-04T09:43:06Z</dcterms:created>
  <dcterms:modified xsi:type="dcterms:W3CDTF">2020-04-10T15:13:10Z</dcterms:modified>
</cp:coreProperties>
</file>