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267" r:id="rId3"/>
    <p:sldId id="268" r:id="rId4"/>
    <p:sldId id="269" r:id="rId5"/>
    <p:sldId id="289" r:id="rId6"/>
    <p:sldId id="272" r:id="rId7"/>
    <p:sldId id="290" r:id="rId8"/>
    <p:sldId id="302" r:id="rId9"/>
    <p:sldId id="274" r:id="rId10"/>
    <p:sldId id="301" r:id="rId11"/>
    <p:sldId id="291" r:id="rId12"/>
    <p:sldId id="294" r:id="rId13"/>
    <p:sldId id="292" r:id="rId14"/>
    <p:sldId id="280" r:id="rId15"/>
    <p:sldId id="281" r:id="rId16"/>
    <p:sldId id="293" r:id="rId17"/>
    <p:sldId id="285" r:id="rId18"/>
    <p:sldId id="297" r:id="rId19"/>
    <p:sldId id="298" r:id="rId20"/>
    <p:sldId id="288" r:id="rId21"/>
    <p:sldId id="299" r:id="rId22"/>
    <p:sldId id="300"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89" autoAdjust="0"/>
  </p:normalViewPr>
  <p:slideViewPr>
    <p:cSldViewPr>
      <p:cViewPr varScale="1">
        <p:scale>
          <a:sx n="67" d="100"/>
          <a:sy n="67" d="100"/>
        </p:scale>
        <p:origin x="14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8BB4C-A9CA-4F36-BE94-3FF1C3BCF104}" type="datetimeFigureOut">
              <a:rPr lang="tr-TR" smtClean="0"/>
              <a:t>29.04.2019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B156F-97EF-40FC-8476-D15D0CBA3F77}" type="slidenum">
              <a:rPr lang="tr-TR" smtClean="0"/>
              <a:t>‹#›</a:t>
            </a:fld>
            <a:endParaRPr lang="tr-TR"/>
          </a:p>
        </p:txBody>
      </p:sp>
    </p:spTree>
    <p:extLst>
      <p:ext uri="{BB962C8B-B14F-4D97-AF65-F5344CB8AC3E}">
        <p14:creationId xmlns:p14="http://schemas.microsoft.com/office/powerpoint/2010/main" val="361995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A6BC8E2-9D1A-42BC-8C5B-8821566D268F}" type="datetime1">
              <a:rPr lang="tr-TR" smtClean="0"/>
              <a:t>29.04.2019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2154880-DB69-40F6-83D5-CC629F1BC6EC}" type="datetime1">
              <a:rPr lang="tr-TR" smtClean="0"/>
              <a:t>29.04.2019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8690F1A-0BD6-48D5-959A-B097D670839E}" type="datetime1">
              <a:rPr lang="tr-TR" smtClean="0"/>
              <a:t>29.04.2019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7D2ECCC-C044-4DC7-94F1-38B81BC4376D}" type="datetime1">
              <a:rPr lang="tr-TR" smtClean="0"/>
              <a:t>29.04.2019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9BD82CE-1FD4-431D-AD8C-779670390EF7}" type="datetime1">
              <a:rPr lang="tr-TR" smtClean="0"/>
              <a:t>29.04.2019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885A1C4-888D-4DAE-A0B7-C026698903FE}" type="datetime1">
              <a:rPr lang="tr-TR" smtClean="0"/>
              <a:t>29.04.2019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9A7F80D-725E-4DB8-848A-9257E12A486D}" type="datetime1">
              <a:rPr lang="tr-TR" smtClean="0"/>
              <a:t>29.04.2019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76A1D7B-D660-4265-A306-C8A038B2F4CA}" type="datetime1">
              <a:rPr lang="tr-TR" smtClean="0"/>
              <a:t>29.04.2019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EF836FF-BA4F-4444-A6A5-644C99534281}" type="datetime1">
              <a:rPr lang="tr-TR" smtClean="0"/>
              <a:t>29.04.2019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5AFD9AE-0A6A-4F47-97B0-37D6F96A70F3}" type="datetime1">
              <a:rPr lang="tr-TR" smtClean="0"/>
              <a:t>29.04.2019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36586F7-83D5-4049-9355-5400F182FF91}" type="datetime1">
              <a:rPr lang="tr-TR" smtClean="0"/>
              <a:t>29.04.2019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721B770-63F6-4534-BB56-A11E3EE492A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C1D22-FE4E-4456-A671-214420D50C88}" type="datetime1">
              <a:rPr lang="tr-TR" smtClean="0"/>
              <a:t>29.04.2019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1B770-63F6-4534-BB56-A11E3EE492A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a:bodyPr>
          <a:lstStyle/>
          <a:p>
            <a:r>
              <a:rPr lang="tr-TR" sz="2600" b="1" dirty="0" smtClean="0">
                <a:solidFill>
                  <a:srgbClr val="0070C0"/>
                </a:solidFill>
                <a:effectLst>
                  <a:outerShdw blurRad="38100" dist="38100" dir="2700000" algn="tl">
                    <a:srgbClr val="000000">
                      <a:alpha val="43137"/>
                    </a:srgbClr>
                  </a:outerShdw>
                </a:effectLst>
              </a:rPr>
              <a:t>NORMAL DAĞILIM</a:t>
            </a:r>
            <a:endParaRPr lang="tr-TR" sz="2600" b="1" dirty="0">
              <a:solidFill>
                <a:srgbClr val="0070C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908720"/>
                <a:ext cx="7920880" cy="5544616"/>
              </a:xfrm>
            </p:spPr>
            <p:txBody>
              <a:bodyPr>
                <a:noAutofit/>
              </a:bodyPr>
              <a:lstStyle/>
              <a:p>
                <a:pPr marL="0" indent="0" algn="just">
                  <a:buNone/>
                </a:pPr>
                <a:r>
                  <a:rPr lang="tr-TR" sz="2200" dirty="0" smtClean="0"/>
                  <a:t>Uygulamalı çalışmalarda en sık karşılaşılan dağılım normal dağılımdır. Örneğin insanların ağırlıkları, boyları, zekâ düzeyleri ya da bir sınavdan alınan notlar gibi birçok değişken normal dağılıma uygunluk gösterir.</a:t>
                </a:r>
              </a:p>
              <a:p>
                <a:pPr marL="0" indent="0" algn="just">
                  <a:spcBef>
                    <a:spcPts val="1200"/>
                  </a:spcBef>
                  <a:buNone/>
                </a:pPr>
                <a:r>
                  <a:rPr lang="tr-TR" sz="2200" dirty="0"/>
                  <a:t>Normal dağılımın olasılık yoğunluk fonksiyonu aşağıdaki gibidir:</a:t>
                </a:r>
                <a:br>
                  <a:rPr lang="tr-TR" sz="2200" dirty="0"/>
                </a:br>
                <a:r>
                  <a:rPr lang="tr-TR" sz="2200" dirty="0"/>
                  <a:t/>
                </a:r>
                <a:br>
                  <a:rPr lang="tr-TR" sz="2200" dirty="0"/>
                </a:br>
                <a14:m>
                  <m:oMathPara xmlns:m="http://schemas.openxmlformats.org/officeDocument/2006/math">
                    <m:oMathParaPr>
                      <m:jc m:val="centerGroup"/>
                    </m:oMathParaPr>
                    <m:oMath xmlns:m="http://schemas.openxmlformats.org/officeDocument/2006/math">
                      <m:r>
                        <a:rPr lang="tr-TR" sz="2200" i="1">
                          <a:latin typeface="Cambria Math" panose="02040503050406030204" pitchFamily="18" charset="0"/>
                        </a:rPr>
                        <m:t>𝑓</m:t>
                      </m:r>
                      <m:d>
                        <m:dPr>
                          <m:ctrlPr>
                            <a:rPr lang="tr-TR" sz="2200" i="1">
                              <a:latin typeface="Cambria Math" panose="02040503050406030204" pitchFamily="18" charset="0"/>
                            </a:rPr>
                          </m:ctrlPr>
                        </m:dPr>
                        <m:e>
                          <m:r>
                            <a:rPr lang="tr-TR" sz="2200" i="1">
                              <a:latin typeface="Cambria Math" panose="02040503050406030204" pitchFamily="18" charset="0"/>
                            </a:rPr>
                            <m:t>𝑥</m:t>
                          </m:r>
                        </m:e>
                      </m:d>
                      <m:r>
                        <a:rPr lang="tr-TR" sz="2200" i="1">
                          <a:latin typeface="Cambria Math" panose="02040503050406030204" pitchFamily="18" charset="0"/>
                        </a:rPr>
                        <m:t>=</m:t>
                      </m:r>
                      <m:f>
                        <m:fPr>
                          <m:ctrlPr>
                            <a:rPr lang="tr-TR" sz="2200" i="1">
                              <a:latin typeface="Cambria Math" panose="02040503050406030204" pitchFamily="18" charset="0"/>
                            </a:rPr>
                          </m:ctrlPr>
                        </m:fPr>
                        <m:num>
                          <m:r>
                            <a:rPr lang="tr-TR" sz="2200" i="1">
                              <a:latin typeface="Cambria Math" panose="02040503050406030204" pitchFamily="18" charset="0"/>
                            </a:rPr>
                            <m:t>1</m:t>
                          </m:r>
                        </m:num>
                        <m:den>
                          <m:r>
                            <a:rPr lang="tr-TR" sz="2200" i="1">
                              <a:latin typeface="Cambria Math" panose="02040503050406030204" pitchFamily="18" charset="0"/>
                              <a:ea typeface="Cambria Math" panose="02040503050406030204" pitchFamily="18" charset="0"/>
                            </a:rPr>
                            <m:t>𝜎</m:t>
                          </m:r>
                          <m:rad>
                            <m:radPr>
                              <m:degHide m:val="on"/>
                              <m:ctrlPr>
                                <a:rPr lang="tr-TR" sz="2200" i="1">
                                  <a:latin typeface="Cambria Math" panose="02040503050406030204" pitchFamily="18" charset="0"/>
                                  <a:ea typeface="Cambria Math" panose="02040503050406030204" pitchFamily="18" charset="0"/>
                                </a:rPr>
                              </m:ctrlPr>
                            </m:radPr>
                            <m:deg/>
                            <m:e>
                              <m:r>
                                <a:rPr lang="tr-TR" sz="2200" i="1">
                                  <a:latin typeface="Cambria Math" panose="02040503050406030204" pitchFamily="18" charset="0"/>
                                  <a:ea typeface="Cambria Math" panose="02040503050406030204" pitchFamily="18" charset="0"/>
                                </a:rPr>
                                <m:t>2</m:t>
                              </m:r>
                              <m:r>
                                <a:rPr lang="tr-TR" sz="2200" i="1">
                                  <a:latin typeface="Cambria Math" panose="02040503050406030204" pitchFamily="18" charset="0"/>
                                  <a:ea typeface="Cambria Math" panose="02040503050406030204" pitchFamily="18" charset="0"/>
                                </a:rPr>
                                <m:t>𝜋</m:t>
                              </m:r>
                            </m:e>
                          </m:rad>
                        </m:den>
                      </m:f>
                      <m:r>
                        <a:rPr lang="tr-TR" sz="2200" i="1">
                          <a:latin typeface="Cambria Math" panose="02040503050406030204" pitchFamily="18" charset="0"/>
                        </a:rPr>
                        <m:t>𝑒𝑥𝑝</m:t>
                      </m:r>
                      <m:d>
                        <m:dPr>
                          <m:begChr m:val="["/>
                          <m:endChr m:val="]"/>
                          <m:ctrlPr>
                            <a:rPr lang="tr-TR" sz="2200" i="1">
                              <a:latin typeface="Cambria Math" panose="02040503050406030204" pitchFamily="18" charset="0"/>
                            </a:rPr>
                          </m:ctrlPr>
                        </m:dPr>
                        <m:e>
                          <m:r>
                            <a:rPr lang="tr-TR" sz="2200" i="1">
                              <a:latin typeface="Cambria Math" panose="02040503050406030204" pitchFamily="18" charset="0"/>
                            </a:rPr>
                            <m:t>−</m:t>
                          </m:r>
                          <m:f>
                            <m:fPr>
                              <m:ctrlPr>
                                <a:rPr lang="tr-TR" sz="2200" i="1">
                                  <a:latin typeface="Cambria Math" panose="02040503050406030204" pitchFamily="18" charset="0"/>
                                </a:rPr>
                              </m:ctrlPr>
                            </m:fPr>
                            <m:num>
                              <m:r>
                                <a:rPr lang="tr-TR" sz="2200" i="1">
                                  <a:latin typeface="Cambria Math" panose="02040503050406030204" pitchFamily="18" charset="0"/>
                                </a:rPr>
                                <m:t>1</m:t>
                              </m:r>
                            </m:num>
                            <m:den>
                              <m:r>
                                <a:rPr lang="tr-TR" sz="2200" i="1">
                                  <a:latin typeface="Cambria Math" panose="02040503050406030204" pitchFamily="18" charset="0"/>
                                </a:rPr>
                                <m:t>2</m:t>
                              </m:r>
                            </m:den>
                          </m:f>
                          <m:sSup>
                            <m:sSupPr>
                              <m:ctrlPr>
                                <a:rPr lang="tr-TR" sz="2200" i="1">
                                  <a:latin typeface="Cambria Math" panose="02040503050406030204" pitchFamily="18" charset="0"/>
                                </a:rPr>
                              </m:ctrlPr>
                            </m:sSupPr>
                            <m:e>
                              <m:d>
                                <m:dPr>
                                  <m:ctrlPr>
                                    <a:rPr lang="tr-TR" sz="2200" i="1">
                                      <a:latin typeface="Cambria Math" panose="02040503050406030204" pitchFamily="18" charset="0"/>
                                    </a:rPr>
                                  </m:ctrlPr>
                                </m:dPr>
                                <m:e>
                                  <m:f>
                                    <m:fPr>
                                      <m:ctrlPr>
                                        <a:rPr lang="tr-TR" sz="2200" i="1">
                                          <a:latin typeface="Cambria Math" panose="02040503050406030204" pitchFamily="18" charset="0"/>
                                        </a:rPr>
                                      </m:ctrlPr>
                                    </m:fPr>
                                    <m:num>
                                      <m:r>
                                        <a:rPr lang="tr-TR" sz="2200" i="1">
                                          <a:latin typeface="Cambria Math" panose="02040503050406030204" pitchFamily="18" charset="0"/>
                                        </a:rPr>
                                        <m:t>𝑥</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num>
                                    <m:den>
                                      <m:r>
                                        <a:rPr lang="tr-TR" sz="2200" i="1">
                                          <a:latin typeface="Cambria Math" panose="02040503050406030204" pitchFamily="18" charset="0"/>
                                          <a:ea typeface="Cambria Math" panose="02040503050406030204" pitchFamily="18" charset="0"/>
                                        </a:rPr>
                                        <m:t>𝜎</m:t>
                                      </m:r>
                                    </m:den>
                                  </m:f>
                                </m:e>
                              </m:d>
                            </m:e>
                            <m:sup>
                              <m:r>
                                <a:rPr lang="tr-TR" sz="2200" i="1">
                                  <a:latin typeface="Cambria Math" panose="02040503050406030204" pitchFamily="18" charset="0"/>
                                </a:rPr>
                                <m:t>2</m:t>
                              </m:r>
                            </m:sup>
                          </m:sSup>
                        </m:e>
                      </m:d>
                      <m:r>
                        <a:rPr lang="tr-TR" sz="2200" b="0" i="0" smtClean="0">
                          <a:latin typeface="Cambria Math" panose="02040503050406030204" pitchFamily="18" charset="0"/>
                        </a:rPr>
                        <m:t>      </m:t>
                      </m:r>
                      <m:r>
                        <a:rPr lang="tr-TR" sz="2200" i="1" dirty="0">
                          <a:latin typeface="Cambria Math" panose="02040503050406030204" pitchFamily="18" charset="0"/>
                        </a:rPr>
                        <m:t>−</m:t>
                      </m:r>
                      <m:r>
                        <a:rPr lang="tr-TR" sz="2200" i="1" dirty="0">
                          <a:latin typeface="Cambria Math" panose="02040503050406030204" pitchFamily="18" charset="0"/>
                          <a:ea typeface="Cambria Math" panose="02040503050406030204" pitchFamily="18" charset="0"/>
                        </a:rPr>
                        <m:t>∞&lt;</m:t>
                      </m:r>
                      <m:r>
                        <a:rPr lang="tr-TR" sz="2200" i="1" dirty="0">
                          <a:latin typeface="Cambria Math" panose="02040503050406030204" pitchFamily="18" charset="0"/>
                          <a:ea typeface="Cambria Math" panose="02040503050406030204" pitchFamily="18" charset="0"/>
                        </a:rPr>
                        <m:t>𝑥</m:t>
                      </m:r>
                      <m:r>
                        <a:rPr lang="tr-TR" sz="2200" i="1" dirty="0">
                          <a:latin typeface="Cambria Math" panose="02040503050406030204" pitchFamily="18" charset="0"/>
                          <a:ea typeface="Cambria Math" panose="02040503050406030204" pitchFamily="18" charset="0"/>
                        </a:rPr>
                        <m:t>&lt;+∞;−∞&lt;</m:t>
                      </m:r>
                      <m:r>
                        <a:rPr lang="tr-TR" sz="2200" i="1" dirty="0">
                          <a:latin typeface="Cambria Math" panose="02040503050406030204" pitchFamily="18" charset="0"/>
                          <a:ea typeface="Cambria Math" panose="02040503050406030204" pitchFamily="18" charset="0"/>
                        </a:rPr>
                        <m:t>𝜇</m:t>
                      </m:r>
                      <m:r>
                        <a:rPr lang="tr-TR" sz="2200" i="1" dirty="0">
                          <a:latin typeface="Cambria Math" panose="02040503050406030204" pitchFamily="18" charset="0"/>
                          <a:ea typeface="Cambria Math" panose="02040503050406030204" pitchFamily="18" charset="0"/>
                        </a:rPr>
                        <m:t>&lt;+∞; </m:t>
                      </m:r>
                      <m:r>
                        <a:rPr lang="tr-TR" sz="2200" i="1" dirty="0">
                          <a:latin typeface="Cambria Math" panose="02040503050406030204" pitchFamily="18" charset="0"/>
                          <a:ea typeface="Cambria Math" panose="02040503050406030204" pitchFamily="18" charset="0"/>
                        </a:rPr>
                        <m:t>𝜎</m:t>
                      </m:r>
                      <m:r>
                        <a:rPr lang="tr-TR" sz="2200" i="1" dirty="0">
                          <a:latin typeface="Cambria Math" panose="02040503050406030204" pitchFamily="18" charset="0"/>
                          <a:ea typeface="Cambria Math" panose="02040503050406030204" pitchFamily="18" charset="0"/>
                        </a:rPr>
                        <m:t>≥0</m:t>
                      </m:r>
                    </m:oMath>
                  </m:oMathPara>
                </a14:m>
                <a:endParaRPr lang="tr-TR" sz="2200" dirty="0"/>
              </a:p>
              <a:p>
                <a:pPr marL="0" indent="0" algn="just">
                  <a:buNone/>
                </a:pPr>
                <a:r>
                  <a:rPr lang="tr-TR" sz="2200" dirty="0" smtClean="0"/>
                  <a:t>Dağılımın </a:t>
                </a:r>
                <a:r>
                  <a:rPr lang="tr-TR" sz="2200" dirty="0"/>
                  <a:t>bilinmeyen iki parametresi vardır. Bunlar dağılımın ortalaması </a:t>
                </a:r>
                <a14:m>
                  <m:oMath xmlns:m="http://schemas.openxmlformats.org/officeDocument/2006/math">
                    <m:r>
                      <a:rPr lang="tr-TR" sz="2200" i="1">
                        <a:latin typeface="Cambria Math" panose="02040503050406030204" pitchFamily="18" charset="0"/>
                        <a:ea typeface="Cambria Math" panose="02040503050406030204" pitchFamily="18" charset="0"/>
                      </a:rPr>
                      <m:t>𝜇</m:t>
                    </m:r>
                  </m:oMath>
                </a14:m>
                <a:r>
                  <a:rPr lang="tr-TR" sz="2200" dirty="0"/>
                  <a:t> ve </a:t>
                </a:r>
                <a:r>
                  <a:rPr lang="tr-TR" sz="2200" dirty="0" err="1"/>
                  <a:t>varyansı</a:t>
                </a:r>
                <a:r>
                  <a:rPr lang="tr-TR" sz="2200" dirty="0"/>
                  <a:t> </a:t>
                </a:r>
                <a14:m>
                  <m:oMath xmlns:m="http://schemas.openxmlformats.org/officeDocument/2006/math">
                    <m:sSup>
                      <m:sSupPr>
                        <m:ctrlPr>
                          <a:rPr lang="tr-TR" sz="2200" i="1">
                            <a:latin typeface="Cambria Math" panose="02040503050406030204" pitchFamily="18" charset="0"/>
                            <a:ea typeface="Cambria Math" panose="02040503050406030204" pitchFamily="18" charset="0"/>
                          </a:rPr>
                        </m:ctrlPr>
                      </m:sSupPr>
                      <m:e>
                        <m:r>
                          <a:rPr lang="tr-TR" sz="2200" i="1">
                            <a:latin typeface="Cambria Math" panose="02040503050406030204" pitchFamily="18" charset="0"/>
                            <a:ea typeface="Cambria Math" panose="02040503050406030204" pitchFamily="18" charset="0"/>
                          </a:rPr>
                          <m:t>𝜎</m:t>
                        </m:r>
                      </m:e>
                      <m:sup>
                        <m:r>
                          <a:rPr lang="tr-TR" sz="2200" i="1">
                            <a:latin typeface="Cambria Math" panose="02040503050406030204" pitchFamily="18" charset="0"/>
                            <a:ea typeface="Cambria Math" panose="02040503050406030204" pitchFamily="18" charset="0"/>
                          </a:rPr>
                          <m:t>2</m:t>
                        </m:r>
                      </m:sup>
                    </m:sSup>
                  </m:oMath>
                </a14:m>
                <a:r>
                  <a:rPr lang="tr-TR" sz="2200" dirty="0"/>
                  <a:t> </a:t>
                </a:r>
                <a:r>
                  <a:rPr lang="tr-TR" sz="2200" dirty="0" err="1"/>
                  <a:t>dir</a:t>
                </a:r>
                <a:r>
                  <a:rPr lang="tr-TR" sz="2200" dirty="0"/>
                  <a:t>. </a:t>
                </a:r>
                <a14:m>
                  <m:oMath xmlns:m="http://schemas.openxmlformats.org/officeDocument/2006/math">
                    <m:r>
                      <a:rPr lang="tr-TR" sz="2200" i="1">
                        <a:latin typeface="Cambria Math" panose="02040503050406030204" pitchFamily="18" charset="0"/>
                      </a:rPr>
                      <m:t>𝑋</m:t>
                    </m:r>
                  </m:oMath>
                </a14:m>
                <a:r>
                  <a:rPr lang="tr-TR" sz="2200" dirty="0"/>
                  <a:t> rastgele değişkeni normal değişkene sahipse </a:t>
                </a:r>
                <a14:m>
                  <m:oMath xmlns:m="http://schemas.openxmlformats.org/officeDocument/2006/math">
                    <m:r>
                      <a:rPr lang="tr-TR" sz="2200" i="1">
                        <a:latin typeface="Cambria Math" panose="02040503050406030204" pitchFamily="18" charset="0"/>
                      </a:rPr>
                      <m:t>𝑋</m:t>
                    </m:r>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𝜇</m:t>
                        </m:r>
                        <m:r>
                          <a:rPr lang="tr-TR" sz="2200" i="1">
                            <a:latin typeface="Cambria Math" panose="02040503050406030204" pitchFamily="18" charset="0"/>
                            <a:ea typeface="Cambria Math" panose="02040503050406030204" pitchFamily="18" charset="0"/>
                          </a:rPr>
                          <m:t>,</m:t>
                        </m:r>
                        <m:sSup>
                          <m:sSupPr>
                            <m:ctrlPr>
                              <a:rPr lang="tr-TR" sz="2200" i="1">
                                <a:latin typeface="Cambria Math" panose="02040503050406030204" pitchFamily="18" charset="0"/>
                                <a:ea typeface="Cambria Math" panose="02040503050406030204" pitchFamily="18" charset="0"/>
                              </a:rPr>
                            </m:ctrlPr>
                          </m:sSupPr>
                          <m:e>
                            <m:r>
                              <a:rPr lang="tr-TR" sz="2200" i="1">
                                <a:latin typeface="Cambria Math" panose="02040503050406030204" pitchFamily="18" charset="0"/>
                                <a:ea typeface="Cambria Math" panose="02040503050406030204" pitchFamily="18" charset="0"/>
                              </a:rPr>
                              <m:t>𝜎</m:t>
                            </m:r>
                          </m:e>
                          <m:sup>
                            <m:r>
                              <a:rPr lang="tr-TR" sz="2200" i="1">
                                <a:latin typeface="Cambria Math" panose="02040503050406030204" pitchFamily="18" charset="0"/>
                                <a:ea typeface="Cambria Math" panose="02040503050406030204" pitchFamily="18" charset="0"/>
                              </a:rPr>
                              <m:t>2</m:t>
                            </m:r>
                          </m:sup>
                        </m:sSup>
                      </m:e>
                    </m:d>
                  </m:oMath>
                </a14:m>
                <a:r>
                  <a:rPr lang="tr-TR" sz="2200" dirty="0"/>
                  <a:t> şeklinde gösterilir. Örneğin </a:t>
                </a:r>
                <a14:m>
                  <m:oMath xmlns:m="http://schemas.openxmlformats.org/officeDocument/2006/math">
                    <m:r>
                      <a:rPr lang="tr-TR" sz="2200" i="1">
                        <a:latin typeface="Cambria Math" panose="02040503050406030204" pitchFamily="18" charset="0"/>
                      </a:rPr>
                      <m:t>𝑋</m:t>
                    </m:r>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10,81</m:t>
                        </m:r>
                      </m:e>
                    </m:d>
                  </m:oMath>
                </a14:m>
                <a:r>
                  <a:rPr lang="tr-TR" sz="2200" dirty="0"/>
                  <a:t> gösterimi ‘</a:t>
                </a:r>
                <a14:m>
                  <m:oMath xmlns:m="http://schemas.openxmlformats.org/officeDocument/2006/math">
                    <m:r>
                      <a:rPr lang="tr-TR" sz="2200" i="1">
                        <a:effectLst>
                          <a:outerShdw blurRad="38100" dist="38100" dir="2700000" algn="tl">
                            <a:srgbClr val="000000">
                              <a:alpha val="43137"/>
                            </a:srgbClr>
                          </a:outerShdw>
                        </a:effectLst>
                        <a:latin typeface="Cambria Math" panose="02040503050406030204" pitchFamily="18" charset="0"/>
                      </a:rPr>
                      <m:t>𝑋</m:t>
                    </m:r>
                  </m:oMath>
                </a14:m>
                <a:r>
                  <a:rPr lang="tr-TR" sz="2200" dirty="0">
                    <a:effectLst>
                      <a:outerShdw blurRad="38100" dist="38100" dir="2700000" algn="tl">
                        <a:srgbClr val="000000">
                          <a:alpha val="43137"/>
                        </a:srgbClr>
                      </a:outerShdw>
                    </a:effectLst>
                  </a:rPr>
                  <a:t> rastgele değişkeni ortalaması 10 ve </a:t>
                </a:r>
                <a:r>
                  <a:rPr lang="tr-TR" sz="2200" dirty="0" err="1">
                    <a:effectLst>
                      <a:outerShdw blurRad="38100" dist="38100" dir="2700000" algn="tl">
                        <a:srgbClr val="000000">
                          <a:alpha val="43137"/>
                        </a:srgbClr>
                      </a:outerShdw>
                    </a:effectLst>
                  </a:rPr>
                  <a:t>varyansı</a:t>
                </a:r>
                <a:r>
                  <a:rPr lang="tr-TR" sz="2200" dirty="0">
                    <a:effectLst>
                      <a:outerShdw blurRad="38100" dist="38100" dir="2700000" algn="tl">
                        <a:srgbClr val="000000">
                          <a:alpha val="43137"/>
                        </a:srgbClr>
                      </a:outerShdw>
                    </a:effectLst>
                  </a:rPr>
                  <a:t> 81 (standart sapması 9) olan normal dağılıma sahiptir</a:t>
                </a:r>
                <a:r>
                  <a:rPr lang="tr-TR" sz="2200" dirty="0"/>
                  <a:t>’ şeklinde okunur.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908720"/>
                <a:ext cx="7920880" cy="5544616"/>
              </a:xfrm>
              <a:blipFill>
                <a:blip r:embed="rId2"/>
                <a:stretch>
                  <a:fillRect l="-1077" t="-769" r="-1308" b="-659"/>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F721B770-63F6-4534-BB56-A11E3EE492AC}" type="slidenum">
              <a:rPr lang="tr-TR" smtClean="0"/>
              <a:pPr/>
              <a:t>1</a:t>
            </a:fld>
            <a:endParaRPr lang="tr-TR"/>
          </a:p>
        </p:txBody>
      </p:sp>
    </p:spTree>
    <p:extLst>
      <p:ext uri="{BB962C8B-B14F-4D97-AF65-F5344CB8AC3E}">
        <p14:creationId xmlns:p14="http://schemas.microsoft.com/office/powerpoint/2010/main" val="230717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721B770-63F6-4534-BB56-A11E3EE492AC}" type="slidenum">
              <a:rPr lang="tr-TR" smtClean="0"/>
              <a:pPr/>
              <a:t>10</a:t>
            </a:fld>
            <a:endParaRPr lang="tr-TR"/>
          </a:p>
        </p:txBody>
      </p:sp>
      <p:pic>
        <p:nvPicPr>
          <p:cNvPr id="7" name="Resim 6"/>
          <p:cNvPicPr>
            <a:picLocks noChangeAspect="1"/>
          </p:cNvPicPr>
          <p:nvPr/>
        </p:nvPicPr>
        <p:blipFill>
          <a:blip r:embed="rId2"/>
          <a:stretch>
            <a:fillRect/>
          </a:stretch>
        </p:blipFill>
        <p:spPr>
          <a:xfrm>
            <a:off x="467544" y="298450"/>
            <a:ext cx="4857750" cy="6057900"/>
          </a:xfrm>
          <a:prstGeom prst="rect">
            <a:avLst/>
          </a:prstGeom>
        </p:spPr>
      </p:pic>
      <p:pic>
        <p:nvPicPr>
          <p:cNvPr id="9" name="Resim 8"/>
          <p:cNvPicPr>
            <a:picLocks noChangeAspect="1"/>
          </p:cNvPicPr>
          <p:nvPr/>
        </p:nvPicPr>
        <p:blipFill>
          <a:blip r:embed="rId3"/>
          <a:stretch>
            <a:fillRect/>
          </a:stretch>
        </p:blipFill>
        <p:spPr>
          <a:xfrm>
            <a:off x="5220072" y="2135795"/>
            <a:ext cx="3594692" cy="1224000"/>
          </a:xfrm>
          <a:prstGeom prst="rect">
            <a:avLst/>
          </a:prstGeom>
        </p:spPr>
      </p:pic>
    </p:spTree>
    <p:extLst>
      <p:ext uri="{BB962C8B-B14F-4D97-AF65-F5344CB8AC3E}">
        <p14:creationId xmlns:p14="http://schemas.microsoft.com/office/powerpoint/2010/main" val="358186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404664"/>
                <a:ext cx="7920880" cy="5976664"/>
              </a:xfrm>
            </p:spPr>
            <p:txBody>
              <a:bodyPr>
                <a:normAutofit fontScale="25000" lnSpcReduction="20000"/>
              </a:bodyPr>
              <a:lstStyle/>
              <a:p>
                <a:pPr marL="0" indent="0">
                  <a:lnSpc>
                    <a:spcPct val="120000"/>
                  </a:lnSpc>
                  <a:buNone/>
                </a:pPr>
                <a:r>
                  <a:rPr lang="tr-TR" sz="8800" dirty="0" smtClean="0"/>
                  <a:t>Standart normal değişken için birikimli </a:t>
                </a:r>
                <a:r>
                  <a:rPr lang="tr-TR" sz="8800" dirty="0"/>
                  <a:t>olasılıkları gösteren </a:t>
                </a:r>
                <a:r>
                  <a:rPr lang="tr-TR" sz="8800" dirty="0" smtClean="0"/>
                  <a:t>tablo</a:t>
                </a:r>
              </a:p>
              <a:p>
                <a:pPr marL="0" indent="0">
                  <a:lnSpc>
                    <a:spcPct val="120000"/>
                  </a:lnSpc>
                  <a:buNone/>
                </a:pPr>
                <a14:m>
                  <m:oMathPara xmlns:m="http://schemas.openxmlformats.org/officeDocument/2006/math">
                    <m:oMathParaPr>
                      <m:jc m:val="centerGroup"/>
                    </m:oMathParaPr>
                    <m:oMath xmlns:m="http://schemas.openxmlformats.org/officeDocument/2006/math">
                      <m:r>
                        <a:rPr lang="tr-TR" sz="8800" b="0" i="1" smtClean="0">
                          <a:latin typeface="Cambria Math" panose="02040503050406030204" pitchFamily="18" charset="0"/>
                        </a:rPr>
                        <m:t>𝑃</m:t>
                      </m:r>
                      <m:d>
                        <m:dPr>
                          <m:ctrlPr>
                            <a:rPr lang="tr-TR" sz="8800" b="0" i="1" smtClean="0">
                              <a:latin typeface="Cambria Math" panose="02040503050406030204" pitchFamily="18" charset="0"/>
                            </a:rPr>
                          </m:ctrlPr>
                        </m:dPr>
                        <m:e>
                          <m:r>
                            <a:rPr lang="tr-TR" sz="8800" b="0" i="1" smtClean="0">
                              <a:latin typeface="Cambria Math" panose="02040503050406030204" pitchFamily="18" charset="0"/>
                            </a:rPr>
                            <m:t>𝑍</m:t>
                          </m:r>
                          <m:r>
                            <a:rPr lang="tr-TR" sz="8800" b="0" i="1" smtClean="0">
                              <a:latin typeface="Cambria Math" panose="02040503050406030204" pitchFamily="18" charset="0"/>
                              <a:ea typeface="Cambria Math" panose="02040503050406030204" pitchFamily="18" charset="0"/>
                            </a:rPr>
                            <m:t>≤</m:t>
                          </m:r>
                          <m:r>
                            <a:rPr lang="tr-TR" sz="8800" b="0" i="1" smtClean="0">
                              <a:latin typeface="Cambria Math" panose="02040503050406030204" pitchFamily="18" charset="0"/>
                              <a:ea typeface="Cambria Math" panose="02040503050406030204" pitchFamily="18" charset="0"/>
                            </a:rPr>
                            <m:t>𝑎</m:t>
                          </m:r>
                        </m:e>
                      </m:d>
                    </m:oMath>
                  </m:oMathPara>
                </a14:m>
                <a:endParaRPr lang="tr-TR" sz="8800" dirty="0" smtClean="0"/>
              </a:p>
              <a:p>
                <a:pPr marL="0" indent="0" algn="just">
                  <a:lnSpc>
                    <a:spcPct val="120000"/>
                  </a:lnSpc>
                  <a:buNone/>
                </a:pPr>
                <a:r>
                  <a:rPr lang="tr-TR" sz="8800" dirty="0"/>
                  <a:t>şeklinde olup bu tablo </a:t>
                </a:r>
                <a14:m>
                  <m:oMath xmlns:m="http://schemas.openxmlformats.org/officeDocument/2006/math">
                    <m:r>
                      <a:rPr lang="tr-TR" sz="8800" b="0" i="1" smtClean="0">
                        <a:latin typeface="Cambria Math" panose="02040503050406030204" pitchFamily="18" charset="0"/>
                      </a:rPr>
                      <m:t>𝑍</m:t>
                    </m:r>
                  </m:oMath>
                </a14:m>
                <a:r>
                  <a:rPr lang="tr-TR" sz="8800" dirty="0" smtClean="0"/>
                  <a:t>’</a:t>
                </a:r>
                <a:r>
                  <a:rPr lang="tr-TR" sz="8800" dirty="0" err="1" smtClean="0"/>
                  <a:t>nin</a:t>
                </a:r>
                <a:r>
                  <a:rPr lang="tr-TR" sz="8800" dirty="0" smtClean="0"/>
                  <a:t> </a:t>
                </a:r>
                <a:r>
                  <a:rPr lang="tr-TR" sz="8800" dirty="0"/>
                  <a:t>belirli bir değerden daha büyük olma olasılıklarını göstermez. Bu </a:t>
                </a:r>
                <a:r>
                  <a:rPr lang="tr-TR" sz="8800" dirty="0" smtClean="0"/>
                  <a:t>nedenle</a:t>
                </a:r>
              </a:p>
              <a:p>
                <a:pPr marL="0" indent="0" algn="just">
                  <a:lnSpc>
                    <a:spcPct val="120000"/>
                  </a:lnSpc>
                  <a:buNone/>
                </a:pPr>
                <a14:m>
                  <m:oMathPara xmlns:m="http://schemas.openxmlformats.org/officeDocument/2006/math">
                    <m:oMathParaPr>
                      <m:jc m:val="centerGroup"/>
                    </m:oMathParaPr>
                    <m:oMath xmlns:m="http://schemas.openxmlformats.org/officeDocument/2006/math">
                      <m:r>
                        <a:rPr lang="tr-TR" sz="8800" i="1">
                          <a:latin typeface="Cambria Math" panose="02040503050406030204" pitchFamily="18" charset="0"/>
                        </a:rPr>
                        <m:t>𝑃</m:t>
                      </m:r>
                      <m:d>
                        <m:dPr>
                          <m:ctrlPr>
                            <a:rPr lang="tr-TR" sz="8800" i="1">
                              <a:latin typeface="Cambria Math" panose="02040503050406030204" pitchFamily="18" charset="0"/>
                            </a:rPr>
                          </m:ctrlPr>
                        </m:dPr>
                        <m:e>
                          <m:r>
                            <a:rPr lang="tr-TR" sz="8800" i="1">
                              <a:latin typeface="Cambria Math" panose="02040503050406030204" pitchFamily="18" charset="0"/>
                            </a:rPr>
                            <m:t>𝑍</m:t>
                          </m:r>
                          <m:r>
                            <a:rPr lang="tr-TR" sz="8800" i="1" smtClean="0">
                              <a:latin typeface="Cambria Math" panose="02040503050406030204" pitchFamily="18" charset="0"/>
                              <a:ea typeface="Cambria Math" panose="02040503050406030204" pitchFamily="18" charset="0"/>
                            </a:rPr>
                            <m:t>≥</m:t>
                          </m:r>
                          <m:r>
                            <a:rPr lang="tr-TR" sz="8800" i="1">
                              <a:latin typeface="Cambria Math" panose="02040503050406030204" pitchFamily="18" charset="0"/>
                              <a:ea typeface="Cambria Math" panose="02040503050406030204" pitchFamily="18" charset="0"/>
                            </a:rPr>
                            <m:t>𝑎</m:t>
                          </m:r>
                        </m:e>
                      </m:d>
                    </m:oMath>
                  </m:oMathPara>
                </a14:m>
                <a:endParaRPr lang="tr-TR" sz="8800" dirty="0" smtClean="0"/>
              </a:p>
              <a:p>
                <a:pPr marL="0" indent="0" algn="just">
                  <a:lnSpc>
                    <a:spcPct val="120000"/>
                  </a:lnSpc>
                  <a:buNone/>
                </a:pPr>
                <a:r>
                  <a:rPr lang="tr-TR" sz="8800" dirty="0" smtClean="0"/>
                  <a:t>olasılığı </a:t>
                </a:r>
              </a:p>
              <a:p>
                <a:pPr marL="0" indent="0" algn="just">
                  <a:lnSpc>
                    <a:spcPct val="120000"/>
                  </a:lnSpc>
                  <a:buNone/>
                </a:pPr>
                <a14:m>
                  <m:oMathPara xmlns:m="http://schemas.openxmlformats.org/officeDocument/2006/math">
                    <m:oMathParaPr>
                      <m:jc m:val="centerGroup"/>
                    </m:oMathParaPr>
                    <m:oMath xmlns:m="http://schemas.openxmlformats.org/officeDocument/2006/math">
                      <m:r>
                        <a:rPr lang="tr-TR" sz="8800" i="1">
                          <a:latin typeface="Cambria Math" panose="02040503050406030204" pitchFamily="18" charset="0"/>
                        </a:rPr>
                        <m:t>𝑃</m:t>
                      </m:r>
                      <m:d>
                        <m:dPr>
                          <m:ctrlPr>
                            <a:rPr lang="tr-TR" sz="8800" i="1">
                              <a:latin typeface="Cambria Math" panose="02040503050406030204" pitchFamily="18" charset="0"/>
                            </a:rPr>
                          </m:ctrlPr>
                        </m:dPr>
                        <m:e>
                          <m:r>
                            <a:rPr lang="tr-TR" sz="8800" i="1">
                              <a:latin typeface="Cambria Math" panose="02040503050406030204" pitchFamily="18" charset="0"/>
                            </a:rPr>
                            <m:t>𝑍</m:t>
                          </m:r>
                          <m:r>
                            <a:rPr lang="tr-TR" sz="8800" i="1">
                              <a:latin typeface="Cambria Math" panose="02040503050406030204" pitchFamily="18" charset="0"/>
                              <a:ea typeface="Cambria Math" panose="02040503050406030204" pitchFamily="18" charset="0"/>
                            </a:rPr>
                            <m:t>≥</m:t>
                          </m:r>
                          <m:r>
                            <a:rPr lang="tr-TR" sz="8800" i="1">
                              <a:latin typeface="Cambria Math" panose="02040503050406030204" pitchFamily="18" charset="0"/>
                              <a:ea typeface="Cambria Math" panose="02040503050406030204" pitchFamily="18" charset="0"/>
                            </a:rPr>
                            <m:t>𝑎</m:t>
                          </m:r>
                        </m:e>
                      </m:d>
                      <m:r>
                        <a:rPr lang="tr-TR" sz="8800" b="0" i="1" smtClean="0">
                          <a:latin typeface="Cambria Math" panose="02040503050406030204" pitchFamily="18" charset="0"/>
                          <a:ea typeface="Cambria Math" panose="02040503050406030204" pitchFamily="18" charset="0"/>
                        </a:rPr>
                        <m:t>=1−</m:t>
                      </m:r>
                      <m:r>
                        <a:rPr lang="tr-TR" sz="8800" b="0" i="1" smtClean="0">
                          <a:latin typeface="Cambria Math" panose="02040503050406030204" pitchFamily="18" charset="0"/>
                          <a:ea typeface="Cambria Math" panose="02040503050406030204" pitchFamily="18" charset="0"/>
                        </a:rPr>
                        <m:t>𝑃</m:t>
                      </m:r>
                      <m:d>
                        <m:dPr>
                          <m:ctrlPr>
                            <a:rPr lang="tr-TR" sz="8800" b="0" i="1" smtClean="0">
                              <a:latin typeface="Cambria Math" panose="02040503050406030204" pitchFamily="18" charset="0"/>
                              <a:ea typeface="Cambria Math" panose="02040503050406030204" pitchFamily="18" charset="0"/>
                            </a:rPr>
                          </m:ctrlPr>
                        </m:dPr>
                        <m:e>
                          <m:r>
                            <a:rPr lang="tr-TR" sz="8800" b="0" i="1" smtClean="0">
                              <a:latin typeface="Cambria Math" panose="02040503050406030204" pitchFamily="18" charset="0"/>
                              <a:ea typeface="Cambria Math" panose="02040503050406030204" pitchFamily="18" charset="0"/>
                            </a:rPr>
                            <m:t>𝑍</m:t>
                          </m:r>
                          <m:r>
                            <a:rPr lang="tr-TR" sz="8800" b="0" i="1" smtClean="0">
                              <a:latin typeface="Cambria Math" panose="02040503050406030204" pitchFamily="18" charset="0"/>
                              <a:ea typeface="Cambria Math" panose="02040503050406030204" pitchFamily="18" charset="0"/>
                            </a:rPr>
                            <m:t>&lt;</m:t>
                          </m:r>
                          <m:r>
                            <a:rPr lang="tr-TR" sz="8800" b="0" i="1" smtClean="0">
                              <a:latin typeface="Cambria Math" panose="02040503050406030204" pitchFamily="18" charset="0"/>
                              <a:ea typeface="Cambria Math" panose="02040503050406030204" pitchFamily="18" charset="0"/>
                            </a:rPr>
                            <m:t>𝑎</m:t>
                          </m:r>
                        </m:e>
                      </m:d>
                    </m:oMath>
                  </m:oMathPara>
                </a14:m>
                <a:endParaRPr lang="tr-TR" sz="8800" dirty="0" smtClean="0"/>
              </a:p>
              <a:p>
                <a:pPr marL="0" indent="0" algn="just">
                  <a:lnSpc>
                    <a:spcPct val="120000"/>
                  </a:lnSpc>
                  <a:buNone/>
                </a:pPr>
                <a:r>
                  <a:rPr lang="tr-TR" sz="8800" dirty="0"/>
                  <a:t>eşitliği yardımıyla hesaplanabilir. Ayrıca, bu tablo </a:t>
                </a:r>
                <a14:m>
                  <m:oMath xmlns:m="http://schemas.openxmlformats.org/officeDocument/2006/math">
                    <m:r>
                      <a:rPr lang="tr-TR" sz="8800" b="0" i="1" smtClean="0">
                        <a:latin typeface="Cambria Math" panose="02040503050406030204" pitchFamily="18" charset="0"/>
                      </a:rPr>
                      <m:t>𝑍</m:t>
                    </m:r>
                  </m:oMath>
                </a14:m>
                <a:r>
                  <a:rPr lang="tr-TR" sz="8800" dirty="0" smtClean="0"/>
                  <a:t>’</a:t>
                </a:r>
                <a:r>
                  <a:rPr lang="tr-TR" sz="8800" dirty="0" err="1" smtClean="0"/>
                  <a:t>nin</a:t>
                </a:r>
                <a:r>
                  <a:rPr lang="tr-TR" sz="8800" dirty="0" smtClean="0"/>
                  <a:t> </a:t>
                </a:r>
                <a:r>
                  <a:rPr lang="tr-TR" sz="8800" dirty="0"/>
                  <a:t>pozitif değerleri için verilmiştir</a:t>
                </a:r>
                <a:r>
                  <a:rPr lang="tr-TR" sz="8800" dirty="0" smtClean="0"/>
                  <a:t>.</a:t>
                </a:r>
              </a:p>
              <a:p>
                <a:pPr marL="0" indent="0" algn="just">
                  <a:lnSpc>
                    <a:spcPct val="120000"/>
                  </a:lnSpc>
                  <a:buNone/>
                </a:pPr>
                <a14:m>
                  <m:oMathPara xmlns:m="http://schemas.openxmlformats.org/officeDocument/2006/math">
                    <m:oMathParaPr>
                      <m:jc m:val="centerGroup"/>
                    </m:oMathParaPr>
                    <m:oMath xmlns:m="http://schemas.openxmlformats.org/officeDocument/2006/math">
                      <m:r>
                        <a:rPr lang="tr-TR" sz="8800" i="1">
                          <a:latin typeface="Cambria Math" panose="02040503050406030204" pitchFamily="18" charset="0"/>
                        </a:rPr>
                        <m:t>𝑃</m:t>
                      </m:r>
                      <m:d>
                        <m:dPr>
                          <m:ctrlPr>
                            <a:rPr lang="tr-TR" sz="8800" i="1">
                              <a:latin typeface="Cambria Math" panose="02040503050406030204" pitchFamily="18" charset="0"/>
                            </a:rPr>
                          </m:ctrlPr>
                        </m:dPr>
                        <m:e>
                          <m:r>
                            <a:rPr lang="tr-TR" sz="8800" i="1">
                              <a:latin typeface="Cambria Math" panose="02040503050406030204" pitchFamily="18" charset="0"/>
                            </a:rPr>
                            <m:t>𝑍</m:t>
                          </m:r>
                          <m:r>
                            <a:rPr lang="tr-TR" sz="8800" i="1">
                              <a:latin typeface="Cambria Math" panose="02040503050406030204" pitchFamily="18" charset="0"/>
                              <a:ea typeface="Cambria Math" panose="02040503050406030204" pitchFamily="18" charset="0"/>
                            </a:rPr>
                            <m:t>≤</m:t>
                          </m:r>
                          <m:r>
                            <a:rPr lang="tr-TR" sz="8800" b="0" i="1" smtClean="0">
                              <a:latin typeface="Cambria Math" panose="02040503050406030204" pitchFamily="18" charset="0"/>
                              <a:ea typeface="Cambria Math" panose="02040503050406030204" pitchFamily="18" charset="0"/>
                            </a:rPr>
                            <m:t>−</m:t>
                          </m:r>
                          <m:r>
                            <a:rPr lang="tr-TR" sz="8800" i="1">
                              <a:latin typeface="Cambria Math" panose="02040503050406030204" pitchFamily="18" charset="0"/>
                              <a:ea typeface="Cambria Math" panose="02040503050406030204" pitchFamily="18" charset="0"/>
                            </a:rPr>
                            <m:t>𝑎</m:t>
                          </m:r>
                        </m:e>
                      </m:d>
                    </m:oMath>
                  </m:oMathPara>
                </a14:m>
                <a:endParaRPr lang="tr-TR" sz="8800" dirty="0" smtClean="0"/>
              </a:p>
              <a:p>
                <a:pPr marL="0" indent="0" algn="just">
                  <a:lnSpc>
                    <a:spcPct val="120000"/>
                  </a:lnSpc>
                  <a:buNone/>
                </a:pPr>
                <a:r>
                  <a:rPr lang="tr-TR" sz="8800" dirty="0"/>
                  <a:t>durumunda standart normal dağılım ortalamaya göre simetrik bir dağılım </a:t>
                </a:r>
                <a:r>
                  <a:rPr lang="tr-TR" sz="8800" dirty="0" smtClean="0"/>
                  <a:t>olduğundan </a:t>
                </a:r>
                <a14:m>
                  <m:oMath xmlns:m="http://schemas.openxmlformats.org/officeDocument/2006/math">
                    <m:r>
                      <a:rPr lang="tr-TR" sz="8800" i="1">
                        <a:latin typeface="Cambria Math" panose="02040503050406030204" pitchFamily="18" charset="0"/>
                      </a:rPr>
                      <m:t>𝑃</m:t>
                    </m:r>
                    <m:d>
                      <m:dPr>
                        <m:ctrlPr>
                          <a:rPr lang="tr-TR" sz="8800" i="1">
                            <a:latin typeface="Cambria Math" panose="02040503050406030204" pitchFamily="18" charset="0"/>
                          </a:rPr>
                        </m:ctrlPr>
                      </m:dPr>
                      <m:e>
                        <m:r>
                          <a:rPr lang="tr-TR" sz="8800" i="1">
                            <a:latin typeface="Cambria Math" panose="02040503050406030204" pitchFamily="18" charset="0"/>
                          </a:rPr>
                          <m:t>𝑍</m:t>
                        </m:r>
                        <m:r>
                          <a:rPr lang="tr-TR" sz="8800" i="1">
                            <a:latin typeface="Cambria Math" panose="02040503050406030204" pitchFamily="18" charset="0"/>
                            <a:ea typeface="Cambria Math" panose="02040503050406030204" pitchFamily="18" charset="0"/>
                          </a:rPr>
                          <m:t>≥</m:t>
                        </m:r>
                        <m:r>
                          <a:rPr lang="tr-TR" sz="8800" i="1">
                            <a:latin typeface="Cambria Math" panose="02040503050406030204" pitchFamily="18" charset="0"/>
                            <a:ea typeface="Cambria Math" panose="02040503050406030204" pitchFamily="18" charset="0"/>
                          </a:rPr>
                          <m:t>𝑎</m:t>
                        </m:r>
                      </m:e>
                    </m:d>
                    <m:r>
                      <a:rPr lang="tr-TR" sz="8800" i="1">
                        <a:latin typeface="Cambria Math" panose="02040503050406030204" pitchFamily="18" charset="0"/>
                        <a:ea typeface="Cambria Math" panose="02040503050406030204" pitchFamily="18" charset="0"/>
                      </a:rPr>
                      <m:t>=1−</m:t>
                    </m:r>
                    <m:r>
                      <a:rPr lang="tr-TR" sz="8800" i="1">
                        <a:latin typeface="Cambria Math" panose="02040503050406030204" pitchFamily="18" charset="0"/>
                        <a:ea typeface="Cambria Math" panose="02040503050406030204" pitchFamily="18" charset="0"/>
                      </a:rPr>
                      <m:t>𝑃</m:t>
                    </m:r>
                    <m:d>
                      <m:dPr>
                        <m:ctrlPr>
                          <a:rPr lang="tr-TR" sz="8800" i="1">
                            <a:latin typeface="Cambria Math" panose="02040503050406030204" pitchFamily="18" charset="0"/>
                            <a:ea typeface="Cambria Math" panose="02040503050406030204" pitchFamily="18" charset="0"/>
                          </a:rPr>
                        </m:ctrlPr>
                      </m:dPr>
                      <m:e>
                        <m:r>
                          <a:rPr lang="tr-TR" sz="8800" i="1">
                            <a:latin typeface="Cambria Math" panose="02040503050406030204" pitchFamily="18" charset="0"/>
                            <a:ea typeface="Cambria Math" panose="02040503050406030204" pitchFamily="18" charset="0"/>
                          </a:rPr>
                          <m:t>𝑍</m:t>
                        </m:r>
                        <m:r>
                          <a:rPr lang="tr-TR" sz="8800" i="1">
                            <a:latin typeface="Cambria Math" panose="02040503050406030204" pitchFamily="18" charset="0"/>
                            <a:ea typeface="Cambria Math" panose="02040503050406030204" pitchFamily="18" charset="0"/>
                          </a:rPr>
                          <m:t>&lt;</m:t>
                        </m:r>
                        <m:r>
                          <a:rPr lang="tr-TR" sz="8800" i="1">
                            <a:latin typeface="Cambria Math" panose="02040503050406030204" pitchFamily="18" charset="0"/>
                            <a:ea typeface="Cambria Math" panose="02040503050406030204" pitchFamily="18" charset="0"/>
                          </a:rPr>
                          <m:t>𝑎</m:t>
                        </m:r>
                      </m:e>
                    </m:d>
                  </m:oMath>
                </a14:m>
                <a:r>
                  <a:rPr lang="tr-TR" sz="8800" dirty="0" smtClean="0"/>
                  <a:t> </a:t>
                </a:r>
                <a:r>
                  <a:rPr lang="tr-TR" sz="8800" dirty="0"/>
                  <a:t>eşitliğinden </a:t>
                </a:r>
                <a:r>
                  <a:rPr lang="tr-TR" sz="8800" dirty="0" smtClean="0"/>
                  <a:t>hareketle</a:t>
                </a:r>
              </a:p>
              <a:p>
                <a:pPr marL="0" indent="0" algn="just">
                  <a:lnSpc>
                    <a:spcPct val="120000"/>
                  </a:lnSpc>
                  <a:buNone/>
                </a:pPr>
                <a14:m>
                  <m:oMathPara xmlns:m="http://schemas.openxmlformats.org/officeDocument/2006/math">
                    <m:oMathParaPr>
                      <m:jc m:val="centerGroup"/>
                    </m:oMathParaPr>
                    <m:oMath xmlns:m="http://schemas.openxmlformats.org/officeDocument/2006/math">
                      <m:r>
                        <a:rPr lang="tr-TR" sz="8800" i="1">
                          <a:latin typeface="Cambria Math" panose="02040503050406030204" pitchFamily="18" charset="0"/>
                        </a:rPr>
                        <m:t>𝑃</m:t>
                      </m:r>
                      <m:d>
                        <m:dPr>
                          <m:ctrlPr>
                            <a:rPr lang="tr-TR" sz="8800" i="1">
                              <a:latin typeface="Cambria Math" panose="02040503050406030204" pitchFamily="18" charset="0"/>
                            </a:rPr>
                          </m:ctrlPr>
                        </m:dPr>
                        <m:e>
                          <m:r>
                            <a:rPr lang="tr-TR" sz="8800" i="1">
                              <a:latin typeface="Cambria Math" panose="02040503050406030204" pitchFamily="18" charset="0"/>
                            </a:rPr>
                            <m:t>𝑍</m:t>
                          </m:r>
                          <m:r>
                            <a:rPr lang="tr-TR" sz="8800" i="1">
                              <a:latin typeface="Cambria Math" panose="02040503050406030204" pitchFamily="18" charset="0"/>
                              <a:ea typeface="Cambria Math" panose="02040503050406030204" pitchFamily="18" charset="0"/>
                            </a:rPr>
                            <m:t>≤−</m:t>
                          </m:r>
                          <m:r>
                            <a:rPr lang="tr-TR" sz="8800" i="1">
                              <a:latin typeface="Cambria Math" panose="02040503050406030204" pitchFamily="18" charset="0"/>
                              <a:ea typeface="Cambria Math" panose="02040503050406030204" pitchFamily="18" charset="0"/>
                            </a:rPr>
                            <m:t>𝑎</m:t>
                          </m:r>
                        </m:e>
                      </m:d>
                      <m:r>
                        <a:rPr lang="tr-TR" sz="8800" b="0" i="1" smtClean="0">
                          <a:latin typeface="Cambria Math" panose="02040503050406030204" pitchFamily="18" charset="0"/>
                          <a:ea typeface="Cambria Math" panose="02040503050406030204" pitchFamily="18" charset="0"/>
                        </a:rPr>
                        <m:t>=1−</m:t>
                      </m:r>
                      <m:r>
                        <a:rPr lang="tr-TR" sz="8800" b="0" i="1" smtClean="0">
                          <a:latin typeface="Cambria Math" panose="02040503050406030204" pitchFamily="18" charset="0"/>
                          <a:ea typeface="Cambria Math" panose="02040503050406030204" pitchFamily="18" charset="0"/>
                        </a:rPr>
                        <m:t>𝑃</m:t>
                      </m:r>
                      <m:d>
                        <m:dPr>
                          <m:ctrlPr>
                            <a:rPr lang="tr-TR" sz="8800" b="0" i="1" smtClean="0">
                              <a:latin typeface="Cambria Math" panose="02040503050406030204" pitchFamily="18" charset="0"/>
                              <a:ea typeface="Cambria Math" panose="02040503050406030204" pitchFamily="18" charset="0"/>
                            </a:rPr>
                          </m:ctrlPr>
                        </m:dPr>
                        <m:e>
                          <m:r>
                            <a:rPr lang="tr-TR" sz="8800" b="0" i="1" smtClean="0">
                              <a:latin typeface="Cambria Math" panose="02040503050406030204" pitchFamily="18" charset="0"/>
                              <a:ea typeface="Cambria Math" panose="02040503050406030204" pitchFamily="18" charset="0"/>
                            </a:rPr>
                            <m:t>𝑍</m:t>
                          </m:r>
                          <m:r>
                            <a:rPr lang="tr-TR" sz="8800" b="0" i="1" smtClean="0">
                              <a:latin typeface="Cambria Math" panose="02040503050406030204" pitchFamily="18" charset="0"/>
                              <a:ea typeface="Cambria Math" panose="02040503050406030204" pitchFamily="18" charset="0"/>
                            </a:rPr>
                            <m:t>&lt;</m:t>
                          </m:r>
                          <m:r>
                            <a:rPr lang="tr-TR" sz="8800" b="0" i="1" smtClean="0">
                              <a:latin typeface="Cambria Math" panose="02040503050406030204" pitchFamily="18" charset="0"/>
                              <a:ea typeface="Cambria Math" panose="02040503050406030204" pitchFamily="18" charset="0"/>
                            </a:rPr>
                            <m:t>𝑎</m:t>
                          </m:r>
                        </m:e>
                      </m:d>
                    </m:oMath>
                  </m:oMathPara>
                </a14:m>
                <a:endParaRPr lang="tr-TR" sz="8800" dirty="0" smtClean="0"/>
              </a:p>
              <a:p>
                <a:pPr marL="0" indent="0">
                  <a:lnSpc>
                    <a:spcPct val="120000"/>
                  </a:lnSpc>
                  <a:buNone/>
                </a:pPr>
                <a:r>
                  <a:rPr lang="tr-TR" sz="8800" dirty="0" smtClean="0"/>
                  <a:t>yazılabilir. </a:t>
                </a:r>
                <a:r>
                  <a:rPr lang="tr-TR" sz="2000" dirty="0"/>
                  <a:t/>
                </a:r>
                <a:br>
                  <a:rPr lang="tr-TR" sz="2000" dirty="0"/>
                </a:br>
                <a:endParaRPr lang="tr-TR" sz="2000" dirty="0" smtClean="0"/>
              </a:p>
              <a:p>
                <a:pPr marL="0" indent="0">
                  <a:buNone/>
                </a:pPr>
                <a:r>
                  <a:rPr lang="tr-TR" sz="2000" dirty="0"/>
                  <a:t/>
                </a:r>
                <a:br>
                  <a:rPr lang="tr-TR" sz="2000" dirty="0"/>
                </a:br>
                <a:endParaRPr lang="tr-TR" sz="2000" dirty="0" smtClean="0"/>
              </a:p>
              <a:p>
                <a:pPr marL="0" indent="0" algn="just">
                  <a:buNone/>
                </a:pPr>
                <a:r>
                  <a:rPr lang="tr-TR" sz="2000" dirty="0" smtClean="0"/>
                  <a:t>  </a:t>
                </a:r>
                <a:r>
                  <a:rPr lang="tr-TR" sz="2000" dirty="0"/>
                  <a:t/>
                </a:r>
                <a:br>
                  <a:rPr lang="tr-TR" sz="2000" dirty="0"/>
                </a:br>
                <a:r>
                  <a:rPr lang="tr-TR" sz="2000" dirty="0"/>
                  <a:t/>
                </a:r>
                <a:br>
                  <a:rPr lang="tr-TR" sz="2000" dirty="0"/>
                </a:br>
                <a:r>
                  <a:rPr lang="tr-TR" sz="2000" dirty="0" smtClean="0"/>
                  <a:t>  </a:t>
                </a:r>
                <a:endParaRPr lang="tr-TR" sz="20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404664"/>
                <a:ext cx="7920880" cy="5976664"/>
              </a:xfrm>
              <a:blipFill rotWithShape="0">
                <a:blip r:embed="rId2"/>
                <a:stretch>
                  <a:fillRect l="-1000" t="-612" r="-923"/>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11</a:t>
            </a:fld>
            <a:endParaRPr lang="tr-TR"/>
          </a:p>
        </p:txBody>
      </p:sp>
    </p:spTree>
    <p:extLst>
      <p:ext uri="{BB962C8B-B14F-4D97-AF65-F5344CB8AC3E}">
        <p14:creationId xmlns:p14="http://schemas.microsoft.com/office/powerpoint/2010/main" val="51369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39552" y="548680"/>
                <a:ext cx="7992888" cy="4968552"/>
              </a:xfrm>
            </p:spPr>
            <p:txBody>
              <a:bodyPr>
                <a:noAutofit/>
              </a:bodyPr>
              <a:lstStyle/>
              <a:p>
                <a:pPr marL="0" indent="0">
                  <a:lnSpc>
                    <a:spcPct val="120000"/>
                  </a:lnSpc>
                  <a:buNone/>
                </a:pPr>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r>
                            <a:rPr lang="tr-TR" sz="2200" b="0" i="1" smtClean="0">
                              <a:latin typeface="Cambria Math" panose="02040503050406030204" pitchFamily="18" charset="0"/>
                              <a:ea typeface="Cambria Math" panose="02040503050406030204" pitchFamily="18" charset="0"/>
                            </a:rPr>
                            <m:t>≤1.45</m:t>
                          </m:r>
                        </m:e>
                      </m:d>
                      <m:r>
                        <a:rPr lang="tr-TR" sz="2200" b="0" i="1" smtClean="0">
                          <a:latin typeface="Cambria Math" panose="02040503050406030204" pitchFamily="18" charset="0"/>
                          <a:ea typeface="Cambria Math" panose="02040503050406030204" pitchFamily="18" charset="0"/>
                        </a:rPr>
                        <m:t>=0.9262</m:t>
                      </m:r>
                    </m:oMath>
                  </m:oMathPara>
                </a14:m>
                <a:endParaRPr lang="tr-TR" sz="2200" dirty="0" smtClean="0"/>
              </a:p>
              <a:p>
                <a:pPr marL="0" indent="0">
                  <a:lnSpc>
                    <a:spcPct val="120000"/>
                  </a:lnSpc>
                  <a:buNone/>
                </a:pPr>
                <a:endParaRPr lang="tr-TR" sz="2200" dirty="0"/>
              </a:p>
              <a:p>
                <a:pPr marL="0" indent="0">
                  <a:lnSpc>
                    <a:spcPct val="120000"/>
                  </a:lnSpc>
                  <a:buNone/>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smtClean="0">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1.45</m:t>
                          </m:r>
                        </m:e>
                      </m:d>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1−</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b="0" i="1" smtClean="0">
                              <a:latin typeface="Cambria Math" panose="02040503050406030204" pitchFamily="18" charset="0"/>
                            </a:rPr>
                            <m:t>&lt;</m:t>
                          </m:r>
                          <m:r>
                            <a:rPr lang="tr-TR" sz="2200" i="1">
                              <a:latin typeface="Cambria Math" panose="02040503050406030204" pitchFamily="18" charset="0"/>
                              <a:ea typeface="Cambria Math" panose="02040503050406030204" pitchFamily="18" charset="0"/>
                            </a:rPr>
                            <m:t>1.45</m:t>
                          </m:r>
                        </m:e>
                      </m:d>
                      <m:r>
                        <a:rPr lang="tr-TR" sz="2200" i="1">
                          <a:latin typeface="Cambria Math" panose="02040503050406030204" pitchFamily="18" charset="0"/>
                          <a:ea typeface="Cambria Math" panose="02040503050406030204" pitchFamily="18" charset="0"/>
                        </a:rPr>
                        <m:t>=</m:t>
                      </m:r>
                      <m:d>
                        <m:dPr>
                          <m:ctrlPr>
                            <a:rPr lang="tr-TR" sz="2200" i="1" smtClean="0">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1−0.9262</m:t>
                          </m:r>
                        </m:e>
                      </m:d>
                      <m:r>
                        <a:rPr lang="tr-TR" sz="2200" b="0" i="1" smtClean="0">
                          <a:latin typeface="Cambria Math" panose="02040503050406030204" pitchFamily="18" charset="0"/>
                          <a:ea typeface="Cambria Math" panose="02040503050406030204" pitchFamily="18" charset="0"/>
                        </a:rPr>
                        <m:t>=0.0735</m:t>
                      </m:r>
                    </m:oMath>
                  </m:oMathPara>
                </a14:m>
                <a:endParaRPr lang="tr-TR" sz="2200" dirty="0" smtClean="0"/>
              </a:p>
              <a:p>
                <a:pPr marL="0" indent="0">
                  <a:lnSpc>
                    <a:spcPct val="120000"/>
                  </a:lnSpc>
                  <a:buNone/>
                </a:pPr>
                <a:endParaRPr lang="tr-TR" sz="2200" dirty="0"/>
              </a:p>
              <a:p>
                <a:pPr marL="0" indent="0">
                  <a:lnSpc>
                    <a:spcPct val="120000"/>
                  </a:lnSpc>
                  <a:buNone/>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1.45</m:t>
                          </m:r>
                        </m:e>
                      </m:d>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𝑃</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𝑍</m:t>
                          </m:r>
                          <m:r>
                            <a:rPr lang="tr-TR" sz="2200" i="1">
                              <a:latin typeface="Cambria Math" panose="02040503050406030204" pitchFamily="18" charset="0"/>
                              <a:ea typeface="Cambria Math" panose="02040503050406030204" pitchFamily="18" charset="0"/>
                            </a:rPr>
                            <m:t>≥1.45</m:t>
                          </m:r>
                        </m:e>
                      </m:d>
                      <m:r>
                        <a:rPr lang="tr-TR" sz="2200" i="1">
                          <a:latin typeface="Cambria Math" panose="02040503050406030204" pitchFamily="18" charset="0"/>
                          <a:ea typeface="Cambria Math" panose="02040503050406030204" pitchFamily="18" charset="0"/>
                        </a:rPr>
                        <m:t>=1−</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&lt;1.45</m:t>
                          </m:r>
                        </m:e>
                      </m:d>
                      <m:r>
                        <a:rPr lang="tr-TR" sz="2200" b="0" i="1" smtClean="0">
                          <a:latin typeface="Cambria Math" panose="02040503050406030204" pitchFamily="18" charset="0"/>
                          <a:ea typeface="Cambria Math" panose="02040503050406030204" pitchFamily="18" charset="0"/>
                        </a:rPr>
                        <m:t>=0.0735</m:t>
                      </m:r>
                    </m:oMath>
                  </m:oMathPara>
                </a14:m>
                <a:endParaRPr lang="tr-TR" sz="2200" dirty="0" smtClean="0"/>
              </a:p>
              <a:p>
                <a:pPr marL="0" indent="0">
                  <a:lnSpc>
                    <a:spcPct val="120000"/>
                  </a:lnSpc>
                  <a:buNone/>
                </a:pPr>
                <a:endParaRPr lang="tr-TR" sz="2200" dirty="0"/>
              </a:p>
              <a:p>
                <a:pPr marL="0" indent="0">
                  <a:lnSpc>
                    <a:spcPct val="120000"/>
                  </a:lnSpc>
                  <a:buNone/>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≥−1.45</m:t>
                          </m:r>
                        </m:e>
                      </m:d>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𝑃</m:t>
                      </m:r>
                      <m:d>
                        <m:dPr>
                          <m:ctrlPr>
                            <a:rPr lang="tr-TR" sz="2200" i="1">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𝑍</m:t>
                          </m:r>
                          <m:r>
                            <a:rPr lang="tr-TR" sz="2200" i="1">
                              <a:latin typeface="Cambria Math" panose="02040503050406030204" pitchFamily="18" charset="0"/>
                              <a:ea typeface="Cambria Math" panose="02040503050406030204" pitchFamily="18" charset="0"/>
                            </a:rPr>
                            <m:t>≤1.45</m:t>
                          </m:r>
                        </m:e>
                      </m:d>
                      <m:r>
                        <a:rPr lang="tr-TR" sz="2200" i="1">
                          <a:latin typeface="Cambria Math" panose="02040503050406030204" pitchFamily="18" charset="0"/>
                          <a:ea typeface="Cambria Math" panose="02040503050406030204" pitchFamily="18" charset="0"/>
                        </a:rPr>
                        <m:t>=0.9262</m:t>
                      </m:r>
                    </m:oMath>
                  </m:oMathPara>
                </a14:m>
                <a:endParaRPr lang="tr-TR" sz="2200" dirty="0" smtClean="0"/>
              </a:p>
              <a:p>
                <a:pPr marL="0" indent="0">
                  <a:lnSpc>
                    <a:spcPct val="120000"/>
                  </a:lnSpc>
                  <a:buNone/>
                </a:pPr>
                <a:endParaRPr lang="tr-TR" sz="2200" dirty="0"/>
              </a:p>
              <a:p>
                <a:pPr marL="0" indent="0">
                  <a:lnSpc>
                    <a:spcPct val="120000"/>
                  </a:lnSpc>
                  <a:buNone/>
                </a:pPr>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0.90</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𝑍</m:t>
                          </m:r>
                          <m:r>
                            <a:rPr lang="tr-TR" sz="2200" b="0" i="1" smtClean="0">
                              <a:latin typeface="Cambria Math" panose="02040503050406030204" pitchFamily="18" charset="0"/>
                              <a:ea typeface="Cambria Math" panose="02040503050406030204" pitchFamily="18" charset="0"/>
                            </a:rPr>
                            <m:t>≤1.45</m:t>
                          </m:r>
                        </m:e>
                      </m:d>
                      <m:r>
                        <a:rPr lang="tr-TR" sz="2200" b="0" i="1" smtClean="0">
                          <a:latin typeface="Cambria Math" panose="02040503050406030204" pitchFamily="18" charset="0"/>
                        </a:rPr>
                        <m:t>=</m:t>
                      </m:r>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r>
                            <a:rPr lang="tr-TR" sz="2200" b="0" i="1" smtClean="0">
                              <a:latin typeface="Cambria Math" panose="02040503050406030204" pitchFamily="18" charset="0"/>
                              <a:ea typeface="Cambria Math" panose="02040503050406030204" pitchFamily="18" charset="0"/>
                            </a:rPr>
                            <m:t>≤1.45</m:t>
                          </m:r>
                        </m:e>
                      </m:d>
                      <m:r>
                        <a:rPr lang="tr-TR" sz="2200" b="0" i="1" smtClean="0">
                          <a:latin typeface="Cambria Math" panose="02040503050406030204" pitchFamily="18" charset="0"/>
                        </a:rPr>
                        <m:t>−</m:t>
                      </m:r>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r>
                            <a:rPr lang="tr-TR" sz="2200" b="0" i="1" smtClean="0">
                              <a:latin typeface="Cambria Math" panose="02040503050406030204" pitchFamily="18" charset="0"/>
                              <a:ea typeface="Cambria Math" panose="02040503050406030204" pitchFamily="18" charset="0"/>
                            </a:rPr>
                            <m:t>≤0.90</m:t>
                          </m:r>
                        </m:e>
                      </m:d>
                    </m:oMath>
                  </m:oMathPara>
                </a14:m>
                <a:endParaRPr lang="tr-TR" sz="2200" b="0" i="1" dirty="0" smtClean="0">
                  <a:latin typeface="Cambria Math" panose="02040503050406030204" pitchFamily="18" charset="0"/>
                </a:endParaRPr>
              </a:p>
              <a:p>
                <a:pPr marL="0" indent="0">
                  <a:lnSpc>
                    <a:spcPct val="120000"/>
                  </a:lnSpc>
                  <a:buNone/>
                </a:pPr>
                <a:r>
                  <a:rPr lang="tr-TR" sz="2200" b="0" dirty="0" smtClean="0"/>
                  <a:t>                                      </a:t>
                </a:r>
                <a14:m>
                  <m:oMath xmlns:m="http://schemas.openxmlformats.org/officeDocument/2006/math">
                    <m:r>
                      <a:rPr lang="tr-TR" sz="2200" b="0" i="1" smtClean="0">
                        <a:latin typeface="Cambria Math" panose="02040503050406030204" pitchFamily="18" charset="0"/>
                      </a:rPr>
                      <m:t>=0.9265−0.8159=0.1106</m:t>
                    </m:r>
                  </m:oMath>
                </a14:m>
                <a:endParaRPr lang="tr-TR" sz="2200" dirty="0"/>
              </a:p>
              <a:p>
                <a:pPr marL="0" indent="0">
                  <a:lnSpc>
                    <a:spcPct val="120000"/>
                  </a:lnSpc>
                  <a:buNone/>
                </a:pPr>
                <a:endParaRPr lang="tr-TR" sz="2200" dirty="0"/>
              </a:p>
              <a:p>
                <a:pPr marL="0" indent="0">
                  <a:lnSpc>
                    <a:spcPct val="120000"/>
                  </a:lnSpc>
                  <a:buNone/>
                </a:pPr>
                <a:endParaRPr lang="tr-TR" sz="2200" dirty="0" smtClean="0"/>
              </a:p>
              <a:p>
                <a:pPr marL="0" indent="0">
                  <a:lnSpc>
                    <a:spcPct val="120000"/>
                  </a:lnSpc>
                  <a:buNone/>
                </a:pPr>
                <a:endParaRPr lang="tr-TR" sz="2200" dirty="0" smtClean="0"/>
              </a:p>
              <a:p>
                <a:pPr marL="0" indent="0">
                  <a:buNone/>
                </a:pPr>
                <a:r>
                  <a:rPr lang="tr-TR" sz="2200" dirty="0"/>
                  <a:t/>
                </a:r>
                <a:br>
                  <a:rPr lang="tr-TR" sz="2200" dirty="0"/>
                </a:br>
                <a:endParaRPr lang="tr-TR" sz="2200" dirty="0" smtClean="0"/>
              </a:p>
              <a:p>
                <a:pPr marL="0" indent="0" algn="just">
                  <a:buNone/>
                </a:pPr>
                <a:r>
                  <a:rPr lang="tr-TR" sz="2200" dirty="0" smtClean="0"/>
                  <a:t>  </a:t>
                </a:r>
                <a:r>
                  <a:rPr lang="tr-TR" sz="2200" dirty="0"/>
                  <a:t/>
                </a:r>
                <a:br>
                  <a:rPr lang="tr-TR" sz="2200" dirty="0"/>
                </a:br>
                <a:r>
                  <a:rPr lang="tr-TR" sz="2200" dirty="0"/>
                  <a:t/>
                </a:r>
                <a:br>
                  <a:rPr lang="tr-TR" sz="2200" dirty="0"/>
                </a:br>
                <a:r>
                  <a:rPr lang="tr-TR" sz="2200" dirty="0" smtClean="0"/>
                  <a:t>  </a:t>
                </a:r>
                <a:endParaRPr lang="tr-TR" sz="22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39552" y="548680"/>
                <a:ext cx="7992888" cy="4968552"/>
              </a:xfrm>
              <a:blipFill rotWithShape="0">
                <a:blip r:embed="rId2"/>
                <a:stretch>
                  <a:fillRect/>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12</a:t>
            </a:fld>
            <a:endParaRPr lang="tr-TR"/>
          </a:p>
        </p:txBody>
      </p:sp>
    </p:spTree>
    <p:extLst>
      <p:ext uri="{BB962C8B-B14F-4D97-AF65-F5344CB8AC3E}">
        <p14:creationId xmlns:p14="http://schemas.microsoft.com/office/powerpoint/2010/main" val="9793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548680"/>
                <a:ext cx="7920880" cy="5577483"/>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−1.45&lt;</m:t>
                          </m:r>
                          <m:r>
                            <a:rPr lang="tr-TR" sz="2200" b="0" i="1" smtClean="0">
                              <a:latin typeface="Cambria Math" panose="02040503050406030204" pitchFamily="18" charset="0"/>
                            </a:rPr>
                            <m:t>𝑍</m:t>
                          </m:r>
                          <m:r>
                            <a:rPr lang="tr-TR" sz="2200" b="0" i="1" smtClean="0">
                              <a:latin typeface="Cambria Math" panose="02040503050406030204" pitchFamily="18" charset="0"/>
                            </a:rPr>
                            <m:t>&lt;−0.90</m:t>
                          </m:r>
                        </m:e>
                      </m:d>
                      <m:r>
                        <a:rPr lang="tr-TR" sz="2200" b="0" i="1" smtClean="0">
                          <a:latin typeface="Cambria Math" panose="02040503050406030204" pitchFamily="18" charset="0"/>
                        </a:rPr>
                        <m:t>=</m:t>
                      </m:r>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r>
                            <a:rPr lang="tr-TR" sz="2200" b="0" i="1" smtClean="0">
                              <a:latin typeface="Cambria Math" panose="02040503050406030204" pitchFamily="18" charset="0"/>
                            </a:rPr>
                            <m:t>&lt;−0.90</m:t>
                          </m:r>
                        </m:e>
                      </m:d>
                      <m:r>
                        <a:rPr lang="tr-TR" sz="2200" b="0" i="1" smtClean="0">
                          <a:latin typeface="Cambria Math" panose="02040503050406030204" pitchFamily="18" charset="0"/>
                        </a:rPr>
                        <m:t>−</m:t>
                      </m:r>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r>
                            <a:rPr lang="tr-TR" sz="2200" b="0" i="1" smtClean="0">
                              <a:latin typeface="Cambria Math" panose="02040503050406030204" pitchFamily="18" charset="0"/>
                            </a:rPr>
                            <m:t>&lt;−1.45</m:t>
                          </m:r>
                        </m:e>
                      </m:d>
                    </m:oMath>
                  </m:oMathPara>
                </a14:m>
                <a:endParaRPr lang="tr-TR" sz="2200" b="0" dirty="0" smtClean="0"/>
              </a:p>
              <a:p>
                <a:pPr marL="0" indent="0">
                  <a:buNone/>
                </a:pPr>
                <a:r>
                  <a:rPr lang="tr-TR" sz="2200" b="0" dirty="0" smtClean="0"/>
                  <a:t>                                        </a:t>
                </a:r>
                <a14:m>
                  <m:oMath xmlns:m="http://schemas.openxmlformats.org/officeDocument/2006/math">
                    <m:r>
                      <a:rPr lang="tr-TR" sz="2200" b="0" i="1" smtClean="0">
                        <a:latin typeface="Cambria Math" panose="02040503050406030204" pitchFamily="18" charset="0"/>
                      </a:rPr>
                      <m:t>=</m:t>
                    </m:r>
                    <m:d>
                      <m:dPr>
                        <m:begChr m:val="["/>
                        <m:endChr m:val="]"/>
                        <m:ctrlPr>
                          <a:rPr lang="tr-TR" sz="2200" b="0" i="1" smtClean="0">
                            <a:latin typeface="Cambria Math" panose="02040503050406030204" pitchFamily="18" charset="0"/>
                          </a:rPr>
                        </m:ctrlPr>
                      </m:dPr>
                      <m:e>
                        <m:r>
                          <a:rPr lang="tr-TR" sz="2200" i="1">
                            <a:latin typeface="Cambria Math" panose="02040503050406030204" pitchFamily="18" charset="0"/>
                          </a:rPr>
                          <m:t>1−</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&lt;0.90</m:t>
                            </m:r>
                          </m:e>
                        </m:d>
                      </m:e>
                    </m:d>
                    <m:r>
                      <a:rPr lang="tr-TR" sz="2200" b="0" i="1" smtClean="0">
                        <a:latin typeface="Cambria Math" panose="02040503050406030204" pitchFamily="18" charset="0"/>
                      </a:rPr>
                      <m:t>−</m:t>
                    </m:r>
                    <m:d>
                      <m:dPr>
                        <m:begChr m:val="["/>
                        <m:endChr m:val="]"/>
                        <m:ctrlPr>
                          <a:rPr lang="tr-TR" sz="2200" i="1">
                            <a:latin typeface="Cambria Math" panose="02040503050406030204" pitchFamily="18" charset="0"/>
                          </a:rPr>
                        </m:ctrlPr>
                      </m:dPr>
                      <m:e>
                        <m:r>
                          <a:rPr lang="tr-TR" sz="2200" i="1">
                            <a:latin typeface="Cambria Math" panose="02040503050406030204" pitchFamily="18" charset="0"/>
                          </a:rPr>
                          <m:t>1−</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&lt;1.45</m:t>
                            </m:r>
                          </m:e>
                        </m:d>
                      </m:e>
                    </m:d>
                  </m:oMath>
                </a14:m>
                <a:endParaRPr lang="tr-TR" sz="2200" dirty="0" smtClean="0"/>
              </a:p>
              <a:p>
                <a:pPr marL="0" indent="0">
                  <a:buNone/>
                </a:pPr>
                <a:r>
                  <a:rPr lang="tr-TR" sz="2200" b="0" dirty="0" smtClean="0"/>
                  <a:t>                                        </a:t>
                </a:r>
                <a14:m>
                  <m:oMath xmlns:m="http://schemas.openxmlformats.org/officeDocument/2006/math">
                    <m:r>
                      <a:rPr lang="tr-TR" sz="2200" b="0" i="1" smtClean="0">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&lt;1.45</m:t>
                        </m:r>
                      </m:e>
                    </m:d>
                    <m:r>
                      <a:rPr lang="tr-TR" sz="2200" b="0" i="1" smtClean="0">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&lt;0.90</m:t>
                        </m:r>
                      </m:e>
                    </m:d>
                  </m:oMath>
                </a14:m>
                <a:endParaRPr lang="tr-TR" sz="2200" dirty="0" smtClean="0"/>
              </a:p>
              <a:p>
                <a:pPr marL="0" indent="0">
                  <a:buNone/>
                </a:pPr>
                <a:r>
                  <a:rPr lang="tr-TR" sz="2200" b="0" dirty="0" smtClean="0"/>
                  <a:t>                                        </a:t>
                </a:r>
                <a14:m>
                  <m:oMath xmlns:m="http://schemas.openxmlformats.org/officeDocument/2006/math">
                    <m:r>
                      <a:rPr lang="tr-TR" sz="2200" b="0" i="1" smtClean="0">
                        <a:latin typeface="Cambria Math" panose="02040503050406030204" pitchFamily="18" charset="0"/>
                      </a:rPr>
                      <m:t>=0.9265−0.8159=0.1106</m:t>
                    </m:r>
                  </m:oMath>
                </a14:m>
                <a:endParaRPr lang="tr-TR" sz="2200" dirty="0" smtClean="0"/>
              </a:p>
              <a:p>
                <a:pPr marL="0" indent="0">
                  <a:buNone/>
                </a:pPr>
                <a:endParaRPr lang="tr-TR" sz="2200" dirty="0"/>
              </a:p>
              <a:p>
                <a:pPr marL="0" indent="0">
                  <a:buNone/>
                </a:pPr>
                <a:endParaRPr lang="tr-TR" sz="2200" dirty="0" smtClean="0"/>
              </a:p>
              <a:p>
                <a:pPr marL="0" indent="0">
                  <a:buNone/>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m:t>
                          </m:r>
                          <m:r>
                            <a:rPr lang="tr-TR" sz="2200" b="0" i="1" smtClean="0">
                              <a:latin typeface="Cambria Math" panose="02040503050406030204" pitchFamily="18" charset="0"/>
                            </a:rPr>
                            <m:t>0</m:t>
                          </m:r>
                          <m:r>
                            <a:rPr lang="tr-TR" sz="2200" i="1">
                              <a:latin typeface="Cambria Math" panose="02040503050406030204" pitchFamily="18" charset="0"/>
                            </a:rPr>
                            <m:t>.</m:t>
                          </m:r>
                          <m:r>
                            <a:rPr lang="tr-TR" sz="2200" b="0" i="1" smtClean="0">
                              <a:latin typeface="Cambria Math" panose="02040503050406030204" pitchFamily="18" charset="0"/>
                            </a:rPr>
                            <m:t>90</m:t>
                          </m:r>
                          <m:r>
                            <a:rPr lang="tr-TR" sz="2200" i="1">
                              <a:latin typeface="Cambria Math" panose="02040503050406030204" pitchFamily="18" charset="0"/>
                            </a:rPr>
                            <m:t>&lt;</m:t>
                          </m:r>
                          <m:r>
                            <a:rPr lang="tr-TR" sz="2200" i="1">
                              <a:latin typeface="Cambria Math" panose="02040503050406030204" pitchFamily="18" charset="0"/>
                            </a:rPr>
                            <m:t>𝑍</m:t>
                          </m:r>
                          <m:r>
                            <a:rPr lang="tr-TR" sz="2200" i="1">
                              <a:latin typeface="Cambria Math" panose="02040503050406030204" pitchFamily="18" charset="0"/>
                            </a:rPr>
                            <m:t>&lt;1.45</m:t>
                          </m:r>
                        </m:e>
                      </m:d>
                      <m:r>
                        <a:rPr lang="tr-TR" sz="2200" i="1">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&lt;1.45</m:t>
                          </m:r>
                        </m:e>
                      </m:d>
                      <m:r>
                        <a:rPr lang="tr-TR" sz="2200" i="1">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&lt;−0.90</m:t>
                          </m:r>
                        </m:e>
                      </m:d>
                    </m:oMath>
                  </m:oMathPara>
                </a14:m>
                <a:endParaRPr lang="tr-TR" sz="2200" dirty="0" smtClean="0"/>
              </a:p>
              <a:p>
                <a:pPr marL="0" indent="0">
                  <a:buNone/>
                </a:pPr>
                <a:r>
                  <a:rPr lang="tr-TR" sz="2200" dirty="0" smtClean="0"/>
                  <a:t>                                          </a:t>
                </a:r>
                <a14:m>
                  <m:oMath xmlns:m="http://schemas.openxmlformats.org/officeDocument/2006/math">
                    <m:r>
                      <a:rPr lang="tr-TR" sz="2200" i="1">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&lt;1.45</m:t>
                        </m:r>
                      </m:e>
                    </m:d>
                    <m:r>
                      <a:rPr lang="tr-TR" sz="2200" b="0" i="1" smtClean="0">
                        <a:latin typeface="Cambria Math" panose="02040503050406030204" pitchFamily="18" charset="0"/>
                      </a:rPr>
                      <m:t>−</m:t>
                    </m:r>
                    <m:d>
                      <m:dPr>
                        <m:begChr m:val="["/>
                        <m:endChr m:val="]"/>
                        <m:ctrlPr>
                          <a:rPr lang="tr-TR" sz="2200" i="1">
                            <a:latin typeface="Cambria Math" panose="02040503050406030204" pitchFamily="18" charset="0"/>
                          </a:rPr>
                        </m:ctrlPr>
                      </m:dPr>
                      <m:e>
                        <m:r>
                          <a:rPr lang="tr-TR" sz="2200" i="1">
                            <a:latin typeface="Cambria Math" panose="02040503050406030204" pitchFamily="18" charset="0"/>
                          </a:rPr>
                          <m:t>1−</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rPr>
                              <m:t>&lt;0.90</m:t>
                            </m:r>
                          </m:e>
                        </m:d>
                      </m:e>
                    </m:d>
                  </m:oMath>
                </a14:m>
                <a:endParaRPr lang="tr-TR" sz="2200" dirty="0" smtClean="0"/>
              </a:p>
              <a:p>
                <a:pPr marL="0" indent="0">
                  <a:buNone/>
                </a:pPr>
                <a:r>
                  <a:rPr lang="tr-TR" sz="2200" dirty="0" smtClean="0"/>
                  <a:t>                                          </a:t>
                </a:r>
                <a14:m>
                  <m:oMath xmlns:m="http://schemas.openxmlformats.org/officeDocument/2006/math">
                    <m:r>
                      <a:rPr lang="tr-TR" sz="2200" i="1">
                        <a:latin typeface="Cambria Math" panose="02040503050406030204" pitchFamily="18" charset="0"/>
                      </a:rPr>
                      <m:t>=0.9265−</m:t>
                    </m:r>
                    <m:d>
                      <m:dPr>
                        <m:ctrlPr>
                          <a:rPr lang="tr-TR" sz="2200" i="1" smtClean="0">
                            <a:latin typeface="Cambria Math" panose="02040503050406030204" pitchFamily="18" charset="0"/>
                          </a:rPr>
                        </m:ctrlPr>
                      </m:dPr>
                      <m:e>
                        <m:r>
                          <a:rPr lang="tr-TR" sz="2200" b="0" i="1" smtClean="0">
                            <a:latin typeface="Cambria Math" panose="02040503050406030204" pitchFamily="18" charset="0"/>
                          </a:rPr>
                          <m:t>1−</m:t>
                        </m:r>
                        <m:r>
                          <a:rPr lang="tr-TR" sz="2200" i="1">
                            <a:latin typeface="Cambria Math" panose="02040503050406030204" pitchFamily="18" charset="0"/>
                          </a:rPr>
                          <m:t>0.8159</m:t>
                        </m:r>
                      </m:e>
                    </m:d>
                    <m:r>
                      <a:rPr lang="tr-TR" sz="2200" i="1">
                        <a:latin typeface="Cambria Math" panose="02040503050406030204" pitchFamily="18" charset="0"/>
                      </a:rPr>
                      <m:t>=0.</m:t>
                    </m:r>
                    <m:r>
                      <a:rPr lang="tr-TR" sz="2200" b="0" i="1" smtClean="0">
                        <a:latin typeface="Cambria Math" panose="02040503050406030204" pitchFamily="18" charset="0"/>
                      </a:rPr>
                      <m:t>7424</m:t>
                    </m:r>
                  </m:oMath>
                </a14:m>
                <a:endParaRPr lang="tr-TR" sz="2200" dirty="0" smtClean="0"/>
              </a:p>
              <a:p>
                <a:pPr marL="0" indent="0">
                  <a:buNone/>
                </a:pPr>
                <a:endParaRPr lang="tr-TR" sz="2000" dirty="0" smtClean="0"/>
              </a:p>
              <a:p>
                <a:pPr marL="0" indent="0">
                  <a:buNone/>
                </a:pPr>
                <a:endParaRPr lang="tr-TR" sz="20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548680"/>
                <a:ext cx="7920880" cy="5577483"/>
              </a:xfrm>
              <a:blipFill rotWithShape="0">
                <a:blip r:embed="rId2"/>
                <a:stretch>
                  <a:fillRect l="-77"/>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13</a:t>
            </a:fld>
            <a:endParaRPr lang="tr-TR"/>
          </a:p>
        </p:txBody>
      </p:sp>
    </p:spTree>
    <p:extLst>
      <p:ext uri="{BB962C8B-B14F-4D97-AF65-F5344CB8AC3E}">
        <p14:creationId xmlns:p14="http://schemas.microsoft.com/office/powerpoint/2010/main" val="986708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Dikdörtgen 3"/>
              <p:cNvSpPr/>
              <p:nvPr/>
            </p:nvSpPr>
            <p:spPr>
              <a:xfrm>
                <a:off x="539552" y="260648"/>
                <a:ext cx="7920880" cy="5589415"/>
              </a:xfrm>
              <a:prstGeom prst="rect">
                <a:avLst/>
              </a:prstGeom>
            </p:spPr>
            <p:txBody>
              <a:bodyPr wrap="square">
                <a:spAutoFit/>
              </a:bodyPr>
              <a:lstStyle/>
              <a:p>
                <a:pPr>
                  <a:lnSpc>
                    <a:spcPct val="120000"/>
                  </a:lnSpc>
                </a:pPr>
                <a:r>
                  <a:rPr lang="tr-TR" sz="2200" b="1" i="1" dirty="0" smtClean="0"/>
                  <a:t>Örnek 2. </a:t>
                </a:r>
                <a14:m>
                  <m:oMath xmlns:m="http://schemas.openxmlformats.org/officeDocument/2006/math">
                    <m:r>
                      <a:rPr lang="tr-TR" sz="2200" i="1">
                        <a:latin typeface="Cambria Math" panose="02040503050406030204" pitchFamily="18" charset="0"/>
                      </a:rPr>
                      <m:t>𝑋</m:t>
                    </m:r>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20,9</m:t>
                        </m:r>
                      </m:e>
                    </m:d>
                  </m:oMath>
                </a14:m>
                <a:r>
                  <a:rPr lang="tr-TR" sz="2200" i="1" dirty="0"/>
                  <a:t> </a:t>
                </a:r>
                <a:r>
                  <a:rPr lang="tr-TR" sz="2200" i="1" dirty="0" smtClean="0"/>
                  <a:t>olmak üzere</a:t>
                </a:r>
              </a:p>
              <a:p>
                <a:pPr>
                  <a:lnSpc>
                    <a:spcPct val="120000"/>
                  </a:lnSpc>
                </a:pPr>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≤28</m:t>
                          </m:r>
                        </m:e>
                      </m:d>
                      <m:r>
                        <a:rPr lang="tr-TR" sz="2200" b="0" i="1" smtClean="0">
                          <a:latin typeface="Cambria Math" panose="02040503050406030204" pitchFamily="18" charset="0"/>
                        </a:rPr>
                        <m:t>=?</m:t>
                      </m:r>
                    </m:oMath>
                  </m:oMathPara>
                </a14:m>
                <a:endParaRPr lang="tr-TR" sz="2200" i="1" dirty="0" smtClean="0"/>
              </a:p>
              <a:p>
                <a:pPr>
                  <a:lnSpc>
                    <a:spcPct val="120000"/>
                  </a:lnSpc>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𝑋</m:t>
                          </m:r>
                          <m:r>
                            <a:rPr lang="tr-TR" sz="2200" i="1" smtClean="0">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2</m:t>
                          </m:r>
                          <m:r>
                            <a:rPr lang="tr-TR" sz="2200" b="0" i="1" smtClean="0">
                              <a:latin typeface="Cambria Math" panose="02040503050406030204" pitchFamily="18" charset="0"/>
                              <a:ea typeface="Cambria Math" panose="02040503050406030204" pitchFamily="18" charset="0"/>
                            </a:rPr>
                            <m:t>7</m:t>
                          </m:r>
                        </m:e>
                      </m:d>
                      <m:r>
                        <a:rPr lang="tr-TR" sz="2200" i="1">
                          <a:latin typeface="Cambria Math" panose="02040503050406030204" pitchFamily="18" charset="0"/>
                        </a:rPr>
                        <m:t>=?</m:t>
                      </m:r>
                    </m:oMath>
                  </m:oMathPara>
                </a14:m>
                <a:endParaRPr lang="tr-TR" sz="2200" i="1" dirty="0" smtClean="0"/>
              </a:p>
              <a:p>
                <a:pPr>
                  <a:lnSpc>
                    <a:spcPct val="120000"/>
                  </a:lnSpc>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b="0" i="1" smtClean="0">
                              <a:latin typeface="Cambria Math" panose="02040503050406030204" pitchFamily="18" charset="0"/>
                            </a:rPr>
                            <m:t>16</m:t>
                          </m:r>
                          <m:r>
                            <a:rPr lang="tr-TR" sz="2200" b="0" i="1" smtClean="0">
                              <a:latin typeface="Cambria Math" panose="02040503050406030204" pitchFamily="18" charset="0"/>
                              <a:ea typeface="Cambria Math" panose="02040503050406030204" pitchFamily="18" charset="0"/>
                            </a:rPr>
                            <m:t>≤</m:t>
                          </m:r>
                          <m:r>
                            <a:rPr lang="tr-TR" sz="2200" i="1">
                              <a:latin typeface="Cambria Math" panose="02040503050406030204" pitchFamily="18" charset="0"/>
                            </a:rPr>
                            <m:t>𝑋</m:t>
                          </m:r>
                          <m:r>
                            <a:rPr lang="tr-TR" sz="2200" i="1" smtClean="0">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2</m:t>
                          </m:r>
                          <m:r>
                            <a:rPr lang="tr-TR" sz="2200" b="0" i="1" smtClean="0">
                              <a:latin typeface="Cambria Math" panose="02040503050406030204" pitchFamily="18" charset="0"/>
                              <a:ea typeface="Cambria Math" panose="02040503050406030204" pitchFamily="18" charset="0"/>
                            </a:rPr>
                            <m:t>4</m:t>
                          </m:r>
                        </m:e>
                      </m:d>
                      <m:r>
                        <a:rPr lang="tr-TR" sz="2200" i="1">
                          <a:latin typeface="Cambria Math" panose="02040503050406030204" pitchFamily="18" charset="0"/>
                        </a:rPr>
                        <m:t>=?</m:t>
                      </m:r>
                    </m:oMath>
                  </m:oMathPara>
                </a14:m>
                <a:endParaRPr lang="tr-TR" sz="2200" i="1" dirty="0" smtClean="0"/>
              </a:p>
              <a:p>
                <a:pPr>
                  <a:lnSpc>
                    <a:spcPct val="120000"/>
                  </a:lnSpc>
                </a:pPr>
                <a:r>
                  <a:rPr lang="tr-TR" sz="2200" b="1" i="1" dirty="0" smtClean="0"/>
                  <a:t>Çözüm.</a:t>
                </a:r>
              </a:p>
              <a:p>
                <a:pPr/>
                <a14:m>
                  <m:oMathPara xmlns:m="http://schemas.openxmlformats.org/officeDocument/2006/math">
                    <m:oMathParaPr>
                      <m:jc m:val="left"/>
                    </m:oMathParaPr>
                    <m:oMath xmlns:m="http://schemas.openxmlformats.org/officeDocument/2006/math">
                      <m:r>
                        <a:rPr lang="tr-TR" sz="2000" i="1">
                          <a:latin typeface="Cambria Math" panose="02040503050406030204" pitchFamily="18" charset="0"/>
                        </a:rPr>
                        <m:t>𝑃</m:t>
                      </m:r>
                      <m:d>
                        <m:dPr>
                          <m:ctrlPr>
                            <a:rPr lang="tr-TR" sz="2000" i="1">
                              <a:latin typeface="Cambria Math" panose="02040503050406030204" pitchFamily="18" charset="0"/>
                            </a:rPr>
                          </m:ctrlPr>
                        </m:dPr>
                        <m:e>
                          <m:r>
                            <a:rPr lang="tr-TR" sz="2000" i="1">
                              <a:latin typeface="Cambria Math" panose="02040503050406030204" pitchFamily="18" charset="0"/>
                            </a:rPr>
                            <m:t>𝑋</m:t>
                          </m:r>
                          <m:r>
                            <a:rPr lang="tr-TR" sz="2000" i="1">
                              <a:latin typeface="Cambria Math" panose="02040503050406030204" pitchFamily="18" charset="0"/>
                              <a:ea typeface="Cambria Math" panose="02040503050406030204" pitchFamily="18" charset="0"/>
                            </a:rPr>
                            <m:t>≤28</m:t>
                          </m:r>
                        </m:e>
                      </m:d>
                      <m:r>
                        <a:rPr lang="tr-TR" sz="2000" i="1">
                          <a:latin typeface="Cambria Math" panose="02040503050406030204" pitchFamily="18" charset="0"/>
                        </a:rPr>
                        <m:t>=</m:t>
                      </m:r>
                      <m:r>
                        <a:rPr lang="tr-TR" sz="2000" b="0" i="1" smtClean="0">
                          <a:latin typeface="Cambria Math" panose="02040503050406030204" pitchFamily="18" charset="0"/>
                        </a:rPr>
                        <m:t>𝑃</m:t>
                      </m:r>
                      <m:d>
                        <m:dPr>
                          <m:ctrlPr>
                            <a:rPr lang="tr-TR" sz="2000" b="0" i="1" smtClean="0">
                              <a:latin typeface="Cambria Math" panose="02040503050406030204" pitchFamily="18" charset="0"/>
                            </a:rPr>
                          </m:ctrlPr>
                        </m:dPr>
                        <m:e>
                          <m:f>
                            <m:fPr>
                              <m:ctrlPr>
                                <a:rPr lang="tr-TR" sz="2000" b="0" i="1" smtClean="0">
                                  <a:latin typeface="Cambria Math" panose="02040503050406030204" pitchFamily="18" charset="0"/>
                                </a:rPr>
                              </m:ctrlPr>
                            </m:fPr>
                            <m:num>
                              <m:r>
                                <a:rPr lang="tr-TR" sz="2000" i="1">
                                  <a:latin typeface="Cambria Math" panose="02040503050406030204" pitchFamily="18" charset="0"/>
                                </a:rPr>
                                <m:t>𝑋</m:t>
                              </m:r>
                              <m:r>
                                <a:rPr lang="tr-TR" sz="2000" b="0" i="1" smtClean="0">
                                  <a:latin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𝜇</m:t>
                              </m:r>
                            </m:num>
                            <m:den>
                              <m:r>
                                <a:rPr lang="tr-TR" sz="2000" b="0" i="1" smtClean="0">
                                  <a:latin typeface="Cambria Math" panose="02040503050406030204" pitchFamily="18" charset="0"/>
                                  <a:ea typeface="Cambria Math" panose="02040503050406030204" pitchFamily="18" charset="0"/>
                                </a:rPr>
                                <m:t>𝜎</m:t>
                              </m:r>
                            </m:den>
                          </m:f>
                          <m:r>
                            <a:rPr lang="tr-TR" sz="2000" b="0" i="1" smtClean="0">
                              <a:latin typeface="Cambria Math" panose="02040503050406030204" pitchFamily="18" charset="0"/>
                              <a:ea typeface="Cambria Math" panose="02040503050406030204" pitchFamily="18" charset="0"/>
                            </a:rPr>
                            <m:t>≤</m:t>
                          </m:r>
                          <m:f>
                            <m:fPr>
                              <m:ctrlPr>
                                <a:rPr lang="tr-TR" sz="2000" b="0" i="1" smtClean="0">
                                  <a:latin typeface="Cambria Math" panose="02040503050406030204" pitchFamily="18" charset="0"/>
                                  <a:ea typeface="Cambria Math" panose="02040503050406030204" pitchFamily="18" charset="0"/>
                                </a:rPr>
                              </m:ctrlPr>
                            </m:fPr>
                            <m:num>
                              <m:r>
                                <a:rPr lang="tr-TR" sz="2000" b="0" i="1" smtClean="0">
                                  <a:latin typeface="Cambria Math" panose="02040503050406030204" pitchFamily="18" charset="0"/>
                                  <a:ea typeface="Cambria Math" panose="02040503050406030204" pitchFamily="18" charset="0"/>
                                </a:rPr>
                                <m:t>28−20</m:t>
                              </m:r>
                            </m:num>
                            <m:den>
                              <m:r>
                                <a:rPr lang="tr-TR" sz="2000" b="0" i="1" smtClean="0">
                                  <a:latin typeface="Cambria Math" panose="02040503050406030204" pitchFamily="18" charset="0"/>
                                  <a:ea typeface="Cambria Math" panose="02040503050406030204" pitchFamily="18" charset="0"/>
                                </a:rPr>
                                <m:t>3</m:t>
                              </m:r>
                            </m:den>
                          </m:f>
                        </m:e>
                      </m:d>
                      <m:r>
                        <a:rPr lang="tr-TR" sz="2000" b="0" i="1" smtClean="0">
                          <a:latin typeface="Cambria Math" panose="02040503050406030204" pitchFamily="18" charset="0"/>
                        </a:rPr>
                        <m:t>=</m:t>
                      </m:r>
                      <m:r>
                        <a:rPr lang="tr-TR" sz="2000" b="0" i="1" smtClean="0">
                          <a:latin typeface="Cambria Math" panose="02040503050406030204" pitchFamily="18" charset="0"/>
                        </a:rPr>
                        <m:t>𝑃</m:t>
                      </m:r>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𝑍</m:t>
                          </m:r>
                          <m:r>
                            <a:rPr lang="tr-TR" sz="2000" b="0" i="1" smtClean="0">
                              <a:latin typeface="Cambria Math" panose="02040503050406030204" pitchFamily="18" charset="0"/>
                              <a:ea typeface="Cambria Math" panose="02040503050406030204" pitchFamily="18" charset="0"/>
                            </a:rPr>
                            <m:t>≤2.67</m:t>
                          </m:r>
                        </m:e>
                      </m:d>
                      <m:r>
                        <a:rPr lang="tr-TR" sz="2000" b="0" i="1" smtClean="0">
                          <a:latin typeface="Cambria Math" panose="02040503050406030204" pitchFamily="18" charset="0"/>
                        </a:rPr>
                        <m:t>=0.9962</m:t>
                      </m:r>
                    </m:oMath>
                  </m:oMathPara>
                </a14:m>
                <a:endParaRPr lang="tr-TR" sz="2000" dirty="0"/>
              </a:p>
              <a:p>
                <a:pPr/>
                <a14:m>
                  <m:oMathPara xmlns:m="http://schemas.openxmlformats.org/officeDocument/2006/math">
                    <m:oMathParaPr>
                      <m:jc m:val="left"/>
                    </m:oMathParaPr>
                    <m:oMath xmlns:m="http://schemas.openxmlformats.org/officeDocument/2006/math">
                      <m:r>
                        <a:rPr lang="tr-TR" sz="2000" i="1">
                          <a:latin typeface="Cambria Math" panose="02040503050406030204" pitchFamily="18" charset="0"/>
                        </a:rPr>
                        <m:t>𝑃</m:t>
                      </m:r>
                      <m:d>
                        <m:dPr>
                          <m:ctrlPr>
                            <a:rPr lang="tr-TR" sz="2000" i="1">
                              <a:latin typeface="Cambria Math" panose="02040503050406030204" pitchFamily="18" charset="0"/>
                            </a:rPr>
                          </m:ctrlPr>
                        </m:dPr>
                        <m:e>
                          <m:r>
                            <a:rPr lang="tr-TR" sz="2000" i="1">
                              <a:latin typeface="Cambria Math" panose="02040503050406030204" pitchFamily="18" charset="0"/>
                            </a:rPr>
                            <m:t>𝑋</m:t>
                          </m:r>
                          <m:r>
                            <a:rPr lang="tr-TR" sz="2000" i="1">
                              <a:latin typeface="Cambria Math" panose="02040503050406030204" pitchFamily="18" charset="0"/>
                              <a:ea typeface="Cambria Math" panose="02040503050406030204" pitchFamily="18" charset="0"/>
                            </a:rPr>
                            <m:t>≥2</m:t>
                          </m:r>
                          <m:r>
                            <a:rPr lang="tr-TR" sz="2000" b="0" i="1" smtClean="0">
                              <a:latin typeface="Cambria Math" panose="02040503050406030204" pitchFamily="18" charset="0"/>
                              <a:ea typeface="Cambria Math" panose="02040503050406030204" pitchFamily="18" charset="0"/>
                            </a:rPr>
                            <m:t>7</m:t>
                          </m:r>
                        </m:e>
                      </m:d>
                      <m:r>
                        <a:rPr lang="tr-TR" sz="2000" i="1">
                          <a:latin typeface="Cambria Math" panose="02040503050406030204" pitchFamily="18" charset="0"/>
                        </a:rPr>
                        <m:t>=</m:t>
                      </m:r>
                      <m:r>
                        <a:rPr lang="tr-TR" sz="2000" i="1">
                          <a:latin typeface="Cambria Math" panose="02040503050406030204" pitchFamily="18" charset="0"/>
                        </a:rPr>
                        <m:t>𝑃</m:t>
                      </m:r>
                      <m:d>
                        <m:dPr>
                          <m:ctrlPr>
                            <a:rPr lang="tr-TR" sz="2000" i="1">
                              <a:latin typeface="Cambria Math" panose="02040503050406030204" pitchFamily="18" charset="0"/>
                            </a:rPr>
                          </m:ctrlPr>
                        </m:dPr>
                        <m:e>
                          <m:f>
                            <m:fPr>
                              <m:ctrlPr>
                                <a:rPr lang="tr-TR" sz="2000" i="1">
                                  <a:latin typeface="Cambria Math" panose="02040503050406030204" pitchFamily="18" charset="0"/>
                                </a:rPr>
                              </m:ctrlPr>
                            </m:fPr>
                            <m:num>
                              <m:r>
                                <a:rPr lang="tr-TR" sz="2000" i="1">
                                  <a:latin typeface="Cambria Math" panose="02040503050406030204" pitchFamily="18" charset="0"/>
                                </a:rPr>
                                <m:t>𝑋</m:t>
                              </m:r>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𝜇</m:t>
                              </m:r>
                            </m:num>
                            <m:den>
                              <m:r>
                                <a:rPr lang="tr-TR" sz="2000" i="1">
                                  <a:latin typeface="Cambria Math" panose="02040503050406030204" pitchFamily="18" charset="0"/>
                                  <a:ea typeface="Cambria Math" panose="02040503050406030204" pitchFamily="18" charset="0"/>
                                </a:rPr>
                                <m:t>𝜎</m:t>
                              </m:r>
                            </m:den>
                          </m:f>
                          <m:r>
                            <a:rPr lang="tr-TR" sz="2000" i="1" smtClean="0">
                              <a:latin typeface="Cambria Math" panose="02040503050406030204" pitchFamily="18" charset="0"/>
                              <a:ea typeface="Cambria Math" panose="02040503050406030204" pitchFamily="18" charset="0"/>
                            </a:rPr>
                            <m:t>≥</m:t>
                          </m:r>
                          <m:f>
                            <m:fPr>
                              <m:ctrlPr>
                                <a:rPr lang="tr-TR" sz="2000" i="1">
                                  <a:latin typeface="Cambria Math" panose="02040503050406030204" pitchFamily="18" charset="0"/>
                                  <a:ea typeface="Cambria Math" panose="02040503050406030204" pitchFamily="18" charset="0"/>
                                </a:rPr>
                              </m:ctrlPr>
                            </m:fPr>
                            <m:num>
                              <m:r>
                                <a:rPr lang="tr-TR" sz="2000" i="1">
                                  <a:latin typeface="Cambria Math" panose="02040503050406030204" pitchFamily="18" charset="0"/>
                                  <a:ea typeface="Cambria Math" panose="02040503050406030204" pitchFamily="18" charset="0"/>
                                </a:rPr>
                                <m:t>2</m:t>
                              </m:r>
                              <m:r>
                                <a:rPr lang="tr-TR" sz="2000" b="0" i="1" smtClean="0">
                                  <a:latin typeface="Cambria Math" panose="02040503050406030204" pitchFamily="18" charset="0"/>
                                  <a:ea typeface="Cambria Math" panose="02040503050406030204" pitchFamily="18" charset="0"/>
                                </a:rPr>
                                <m:t>7</m:t>
                              </m:r>
                              <m:r>
                                <a:rPr lang="tr-TR" sz="2000" i="1">
                                  <a:latin typeface="Cambria Math" panose="02040503050406030204" pitchFamily="18" charset="0"/>
                                  <a:ea typeface="Cambria Math" panose="02040503050406030204" pitchFamily="18" charset="0"/>
                                </a:rPr>
                                <m:t>−20</m:t>
                              </m:r>
                            </m:num>
                            <m:den>
                              <m:r>
                                <a:rPr lang="tr-TR" sz="2000" i="1">
                                  <a:latin typeface="Cambria Math" panose="02040503050406030204" pitchFamily="18" charset="0"/>
                                  <a:ea typeface="Cambria Math" panose="02040503050406030204" pitchFamily="18" charset="0"/>
                                </a:rPr>
                                <m:t>3</m:t>
                              </m:r>
                            </m:den>
                          </m:f>
                        </m:e>
                      </m:d>
                      <m:r>
                        <a:rPr lang="tr-TR" sz="2000" i="1">
                          <a:latin typeface="Cambria Math" panose="02040503050406030204" pitchFamily="18" charset="0"/>
                        </a:rPr>
                        <m:t>=</m:t>
                      </m:r>
                      <m:r>
                        <a:rPr lang="tr-TR" sz="2000" i="1">
                          <a:latin typeface="Cambria Math" panose="02040503050406030204" pitchFamily="18" charset="0"/>
                        </a:rPr>
                        <m:t>𝑃</m:t>
                      </m:r>
                      <m:d>
                        <m:dPr>
                          <m:ctrlPr>
                            <a:rPr lang="tr-TR" sz="2000" i="1">
                              <a:latin typeface="Cambria Math" panose="02040503050406030204" pitchFamily="18" charset="0"/>
                            </a:rPr>
                          </m:ctrlPr>
                        </m:dPr>
                        <m:e>
                          <m:r>
                            <a:rPr lang="tr-TR" sz="2000" i="1">
                              <a:latin typeface="Cambria Math" panose="02040503050406030204" pitchFamily="18" charset="0"/>
                            </a:rPr>
                            <m:t>𝑍</m:t>
                          </m:r>
                          <m:r>
                            <a:rPr lang="tr-TR" sz="200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2.</m:t>
                          </m:r>
                          <m:r>
                            <a:rPr lang="tr-TR" sz="2000" b="0" i="1" smtClean="0">
                              <a:latin typeface="Cambria Math" panose="02040503050406030204" pitchFamily="18" charset="0"/>
                              <a:ea typeface="Cambria Math" panose="02040503050406030204" pitchFamily="18" charset="0"/>
                            </a:rPr>
                            <m:t>33</m:t>
                          </m:r>
                        </m:e>
                      </m:d>
                    </m:oMath>
                  </m:oMathPara>
                </a14:m>
                <a:endParaRPr lang="tr-TR" sz="2000" dirty="0" smtClean="0"/>
              </a:p>
              <a:p>
                <a:r>
                  <a:rPr lang="tr-TR" sz="2000" b="0" dirty="0" smtClean="0"/>
                  <a:t>                     </a:t>
                </a:r>
                <a14:m>
                  <m:oMath xmlns:m="http://schemas.openxmlformats.org/officeDocument/2006/math">
                    <m:r>
                      <a:rPr lang="tr-TR" sz="2000" b="0" i="1" smtClean="0">
                        <a:latin typeface="Cambria Math" panose="02040503050406030204" pitchFamily="18" charset="0"/>
                      </a:rPr>
                      <m:t>=1−</m:t>
                    </m:r>
                    <m:r>
                      <a:rPr lang="tr-TR" sz="2000" b="0" i="1" smtClean="0">
                        <a:latin typeface="Cambria Math" panose="02040503050406030204" pitchFamily="18" charset="0"/>
                      </a:rPr>
                      <m:t>𝑃</m:t>
                    </m:r>
                    <m:d>
                      <m:dPr>
                        <m:ctrlPr>
                          <a:rPr lang="tr-TR" sz="2000" b="0" i="1" smtClean="0">
                            <a:latin typeface="Cambria Math" panose="02040503050406030204" pitchFamily="18" charset="0"/>
                          </a:rPr>
                        </m:ctrlPr>
                      </m:dPr>
                      <m:e>
                        <m:r>
                          <a:rPr lang="tr-TR" sz="2000" i="1">
                            <a:latin typeface="Cambria Math" panose="02040503050406030204" pitchFamily="18" charset="0"/>
                          </a:rPr>
                          <m:t>𝑍</m:t>
                        </m:r>
                        <m:r>
                          <a:rPr lang="tr-TR" sz="2000" i="1" smtClean="0">
                            <a:latin typeface="Cambria Math" panose="02040503050406030204" pitchFamily="18" charset="0"/>
                            <a:ea typeface="Cambria Math" panose="02040503050406030204" pitchFamily="18" charset="0"/>
                          </a:rPr>
                          <m:t>&lt;</m:t>
                        </m:r>
                        <m:r>
                          <a:rPr lang="tr-TR" sz="2000" i="1">
                            <a:latin typeface="Cambria Math" panose="02040503050406030204" pitchFamily="18" charset="0"/>
                            <a:ea typeface="Cambria Math" panose="02040503050406030204" pitchFamily="18" charset="0"/>
                          </a:rPr>
                          <m:t>2.33</m:t>
                        </m:r>
                      </m:e>
                    </m:d>
                    <m:r>
                      <a:rPr lang="tr-TR" sz="2000" b="0" i="1" smtClean="0">
                        <a:latin typeface="Cambria Math" panose="02040503050406030204" pitchFamily="18" charset="0"/>
                      </a:rPr>
                      <m:t>=1−0.9901=0.0099</m:t>
                    </m:r>
                  </m:oMath>
                </a14:m>
                <a:endParaRPr lang="tr-TR" sz="2000" dirty="0" smtClean="0"/>
              </a:p>
              <a:p>
                <a:pPr/>
                <a14:m>
                  <m:oMathPara xmlns:m="http://schemas.openxmlformats.org/officeDocument/2006/math">
                    <m:oMathParaPr>
                      <m:jc m:val="left"/>
                    </m:oMathParaPr>
                    <m:oMath xmlns:m="http://schemas.openxmlformats.org/officeDocument/2006/math">
                      <m:r>
                        <a:rPr lang="tr-TR" sz="2000" i="1">
                          <a:latin typeface="Cambria Math" panose="02040503050406030204" pitchFamily="18" charset="0"/>
                        </a:rPr>
                        <m:t>𝑃</m:t>
                      </m:r>
                      <m:d>
                        <m:dPr>
                          <m:ctrlPr>
                            <a:rPr lang="tr-TR" sz="2000" i="1">
                              <a:latin typeface="Cambria Math" panose="02040503050406030204" pitchFamily="18" charset="0"/>
                            </a:rPr>
                          </m:ctrlPr>
                        </m:dPr>
                        <m:e>
                          <m:r>
                            <a:rPr lang="tr-TR" sz="2000" i="1">
                              <a:latin typeface="Cambria Math" panose="02040503050406030204" pitchFamily="18" charset="0"/>
                            </a:rPr>
                            <m:t>16</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rPr>
                            <m:t>𝑋</m:t>
                          </m:r>
                          <m:r>
                            <a:rPr lang="tr-TR" sz="2000" i="1">
                              <a:latin typeface="Cambria Math" panose="02040503050406030204" pitchFamily="18" charset="0"/>
                              <a:ea typeface="Cambria Math" panose="02040503050406030204" pitchFamily="18" charset="0"/>
                            </a:rPr>
                            <m:t>≤24</m:t>
                          </m:r>
                        </m:e>
                      </m:d>
                      <m:r>
                        <a:rPr lang="tr-TR" sz="2000" b="0" i="1" smtClean="0">
                          <a:latin typeface="Cambria Math" panose="02040503050406030204" pitchFamily="18" charset="0"/>
                          <a:ea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𝑃</m:t>
                      </m:r>
                      <m:d>
                        <m:dPr>
                          <m:ctrlPr>
                            <a:rPr lang="tr-TR" sz="2000" b="0" i="1" smtClean="0">
                              <a:latin typeface="Cambria Math" panose="02040503050406030204" pitchFamily="18" charset="0"/>
                              <a:ea typeface="Cambria Math" panose="02040503050406030204" pitchFamily="18" charset="0"/>
                            </a:rPr>
                          </m:ctrlPr>
                        </m:dPr>
                        <m:e>
                          <m:f>
                            <m:fPr>
                              <m:ctrlPr>
                                <a:rPr lang="tr-TR" sz="2000" i="1">
                                  <a:latin typeface="Cambria Math" panose="02040503050406030204" pitchFamily="18" charset="0"/>
                                  <a:ea typeface="Cambria Math" panose="02040503050406030204" pitchFamily="18" charset="0"/>
                                </a:rPr>
                              </m:ctrlPr>
                            </m:fPr>
                            <m:num>
                              <m:r>
                                <a:rPr lang="tr-TR" sz="2000" b="0" i="1" smtClean="0">
                                  <a:latin typeface="Cambria Math" panose="02040503050406030204" pitchFamily="18" charset="0"/>
                                  <a:ea typeface="Cambria Math" panose="02040503050406030204" pitchFamily="18" charset="0"/>
                                </a:rPr>
                                <m:t>16</m:t>
                              </m:r>
                              <m:r>
                                <a:rPr lang="tr-TR" sz="2000" i="1">
                                  <a:latin typeface="Cambria Math" panose="02040503050406030204" pitchFamily="18" charset="0"/>
                                  <a:ea typeface="Cambria Math" panose="02040503050406030204" pitchFamily="18" charset="0"/>
                                </a:rPr>
                                <m:t>−20</m:t>
                              </m:r>
                            </m:num>
                            <m:den>
                              <m:r>
                                <a:rPr lang="tr-TR" sz="2000" i="1">
                                  <a:latin typeface="Cambria Math" panose="02040503050406030204" pitchFamily="18" charset="0"/>
                                  <a:ea typeface="Cambria Math" panose="02040503050406030204" pitchFamily="18" charset="0"/>
                                </a:rPr>
                                <m:t>3</m:t>
                              </m:r>
                            </m:den>
                          </m:f>
                          <m:r>
                            <a:rPr lang="tr-TR" sz="2000" i="1" smtClean="0">
                              <a:latin typeface="Cambria Math" panose="02040503050406030204" pitchFamily="18" charset="0"/>
                              <a:ea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𝑋</m:t>
                              </m:r>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𝜇</m:t>
                              </m:r>
                            </m:num>
                            <m:den>
                              <m:r>
                                <a:rPr lang="tr-TR" sz="2000" i="1">
                                  <a:latin typeface="Cambria Math" panose="02040503050406030204" pitchFamily="18" charset="0"/>
                                  <a:ea typeface="Cambria Math" panose="02040503050406030204" pitchFamily="18" charset="0"/>
                                </a:rPr>
                                <m:t>𝜎</m:t>
                              </m:r>
                            </m:den>
                          </m:f>
                          <m:r>
                            <a:rPr lang="tr-TR" sz="2000" i="1" smtClean="0">
                              <a:latin typeface="Cambria Math" panose="02040503050406030204" pitchFamily="18" charset="0"/>
                              <a:ea typeface="Cambria Math" panose="02040503050406030204" pitchFamily="18" charset="0"/>
                            </a:rPr>
                            <m:t>≤</m:t>
                          </m:r>
                          <m:f>
                            <m:fPr>
                              <m:ctrlPr>
                                <a:rPr lang="tr-TR" sz="2000" i="1">
                                  <a:latin typeface="Cambria Math" panose="02040503050406030204" pitchFamily="18" charset="0"/>
                                  <a:ea typeface="Cambria Math" panose="02040503050406030204" pitchFamily="18" charset="0"/>
                                </a:rPr>
                              </m:ctrlPr>
                            </m:fPr>
                            <m:num>
                              <m:r>
                                <a:rPr lang="tr-TR" sz="2000" i="1">
                                  <a:latin typeface="Cambria Math" panose="02040503050406030204" pitchFamily="18" charset="0"/>
                                  <a:ea typeface="Cambria Math" panose="02040503050406030204" pitchFamily="18" charset="0"/>
                                </a:rPr>
                                <m:t>2</m:t>
                              </m:r>
                              <m:r>
                                <a:rPr lang="tr-TR" sz="2000" b="0" i="1" smtClean="0">
                                  <a:latin typeface="Cambria Math" panose="02040503050406030204" pitchFamily="18" charset="0"/>
                                  <a:ea typeface="Cambria Math" panose="02040503050406030204" pitchFamily="18" charset="0"/>
                                </a:rPr>
                                <m:t>4</m:t>
                              </m:r>
                              <m:r>
                                <a:rPr lang="tr-TR" sz="2000" i="1">
                                  <a:latin typeface="Cambria Math" panose="02040503050406030204" pitchFamily="18" charset="0"/>
                                  <a:ea typeface="Cambria Math" panose="02040503050406030204" pitchFamily="18" charset="0"/>
                                </a:rPr>
                                <m:t>−20</m:t>
                              </m:r>
                            </m:num>
                            <m:den>
                              <m:r>
                                <a:rPr lang="tr-TR" sz="2000" i="1">
                                  <a:latin typeface="Cambria Math" panose="02040503050406030204" pitchFamily="18" charset="0"/>
                                  <a:ea typeface="Cambria Math" panose="02040503050406030204" pitchFamily="18" charset="0"/>
                                </a:rPr>
                                <m:t>3</m:t>
                              </m:r>
                            </m:den>
                          </m:f>
                        </m:e>
                      </m:d>
                    </m:oMath>
                  </m:oMathPara>
                </a14:m>
                <a:endParaRPr lang="tr-TR" sz="2000" dirty="0" smtClean="0"/>
              </a:p>
              <a:p>
                <a:pPr>
                  <a:lnSpc>
                    <a:spcPct val="120000"/>
                  </a:lnSpc>
                </a:pPr>
                <a:r>
                  <a:rPr lang="tr-TR" sz="2000" b="0" dirty="0" smtClean="0"/>
                  <a:t>                          </a:t>
                </a:r>
                <a14:m>
                  <m:oMath xmlns:m="http://schemas.openxmlformats.org/officeDocument/2006/math">
                    <m:r>
                      <a:rPr lang="tr-TR" sz="2000" b="0" i="1" smtClean="0">
                        <a:latin typeface="Cambria Math" panose="02040503050406030204" pitchFamily="18" charset="0"/>
                      </a:rPr>
                      <m:t>=</m:t>
                    </m:r>
                    <m:r>
                      <a:rPr lang="tr-TR" sz="2000" b="0" i="1" smtClean="0">
                        <a:latin typeface="Cambria Math" panose="02040503050406030204" pitchFamily="18" charset="0"/>
                      </a:rPr>
                      <m:t>𝑃</m:t>
                    </m:r>
                    <m:d>
                      <m:dPr>
                        <m:ctrlPr>
                          <a:rPr lang="tr-TR" sz="2000" b="0" i="1" smtClean="0">
                            <a:latin typeface="Cambria Math" panose="02040503050406030204" pitchFamily="18" charset="0"/>
                          </a:rPr>
                        </m:ctrlPr>
                      </m:dPr>
                      <m:e>
                        <m:r>
                          <a:rPr lang="tr-TR" sz="2000" b="0" i="1" smtClean="0">
                            <a:latin typeface="Cambria Math" panose="02040503050406030204" pitchFamily="18" charset="0"/>
                          </a:rPr>
                          <m:t>−1.33</m:t>
                        </m:r>
                        <m:r>
                          <a:rPr lang="tr-TR" sz="2000" b="0" i="1" smtClean="0">
                            <a:latin typeface="Cambria Math" panose="02040503050406030204" pitchFamily="18" charset="0"/>
                            <a:ea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𝑍</m:t>
                        </m:r>
                        <m:r>
                          <a:rPr lang="tr-TR" sz="2000" b="0" i="1" smtClean="0">
                            <a:latin typeface="Cambria Math" panose="02040503050406030204" pitchFamily="18" charset="0"/>
                            <a:ea typeface="Cambria Math" panose="02040503050406030204" pitchFamily="18" charset="0"/>
                          </a:rPr>
                          <m:t>≤1.33</m:t>
                        </m:r>
                      </m:e>
                    </m:d>
                    <m:r>
                      <a:rPr lang="tr-TR" sz="2000" b="0" i="1" smtClean="0">
                        <a:latin typeface="Cambria Math" panose="02040503050406030204" pitchFamily="18" charset="0"/>
                      </a:rPr>
                      <m:t>=</m:t>
                    </m:r>
                    <m:r>
                      <a:rPr lang="tr-TR" sz="2000" b="0" i="1" smtClean="0">
                        <a:latin typeface="Cambria Math" panose="02040503050406030204" pitchFamily="18" charset="0"/>
                      </a:rPr>
                      <m:t>𝑃</m:t>
                    </m:r>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𝑍</m:t>
                        </m:r>
                        <m:r>
                          <a:rPr lang="tr-TR" sz="2000" b="0" i="1" smtClean="0">
                            <a:latin typeface="Cambria Math" panose="02040503050406030204" pitchFamily="18" charset="0"/>
                            <a:ea typeface="Cambria Math" panose="02040503050406030204" pitchFamily="18" charset="0"/>
                          </a:rPr>
                          <m:t>≤1.33</m:t>
                        </m:r>
                      </m:e>
                    </m:d>
                    <m:r>
                      <a:rPr lang="tr-TR" sz="2000" i="1">
                        <a:latin typeface="Cambria Math" panose="02040503050406030204" pitchFamily="18" charset="0"/>
                      </a:rPr>
                      <m:t>−</m:t>
                    </m:r>
                    <m:r>
                      <a:rPr lang="tr-TR" sz="2000" i="1">
                        <a:latin typeface="Cambria Math" panose="02040503050406030204" pitchFamily="18" charset="0"/>
                      </a:rPr>
                      <m:t>𝑃</m:t>
                    </m:r>
                    <m:d>
                      <m:dPr>
                        <m:ctrlPr>
                          <a:rPr lang="tr-TR" sz="2000" i="1">
                            <a:latin typeface="Cambria Math" panose="02040503050406030204" pitchFamily="18" charset="0"/>
                          </a:rPr>
                        </m:ctrlPr>
                      </m:dPr>
                      <m:e>
                        <m:r>
                          <a:rPr lang="tr-TR" sz="2000" i="1">
                            <a:latin typeface="Cambria Math" panose="02040503050406030204" pitchFamily="18" charset="0"/>
                          </a:rPr>
                          <m:t>𝑍</m:t>
                        </m:r>
                        <m:r>
                          <a:rPr lang="tr-TR" sz="2000" i="1">
                            <a:latin typeface="Cambria Math" panose="02040503050406030204" pitchFamily="18" charset="0"/>
                            <a:ea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1.33</m:t>
                        </m:r>
                      </m:e>
                    </m:d>
                  </m:oMath>
                </a14:m>
                <a:endParaRPr lang="tr-TR" sz="2000" dirty="0" smtClean="0"/>
              </a:p>
              <a:p>
                <a:pPr>
                  <a:lnSpc>
                    <a:spcPct val="120000"/>
                  </a:lnSpc>
                </a:pPr>
                <a:r>
                  <a:rPr lang="tr-TR" sz="2000" b="0" dirty="0" smtClean="0"/>
                  <a:t>                          </a:t>
                </a:r>
                <a14:m>
                  <m:oMath xmlns:m="http://schemas.openxmlformats.org/officeDocument/2006/math">
                    <m:r>
                      <a:rPr lang="tr-TR" sz="2000" b="0" i="1" smtClean="0">
                        <a:latin typeface="Cambria Math" panose="02040503050406030204" pitchFamily="18" charset="0"/>
                      </a:rPr>
                      <m:t>=</m:t>
                    </m:r>
                    <m:r>
                      <a:rPr lang="tr-TR" sz="2000" i="1">
                        <a:latin typeface="Cambria Math" panose="02040503050406030204" pitchFamily="18" charset="0"/>
                      </a:rPr>
                      <m:t>𝑃</m:t>
                    </m:r>
                    <m:d>
                      <m:dPr>
                        <m:ctrlPr>
                          <a:rPr lang="tr-TR" sz="2000" i="1">
                            <a:latin typeface="Cambria Math" panose="02040503050406030204" pitchFamily="18" charset="0"/>
                          </a:rPr>
                        </m:ctrlPr>
                      </m:dPr>
                      <m:e>
                        <m:r>
                          <a:rPr lang="tr-TR" sz="2000" i="1">
                            <a:latin typeface="Cambria Math" panose="02040503050406030204" pitchFamily="18" charset="0"/>
                          </a:rPr>
                          <m:t>𝑍</m:t>
                        </m:r>
                        <m:r>
                          <a:rPr lang="tr-TR" sz="2000" i="1">
                            <a:latin typeface="Cambria Math" panose="02040503050406030204" pitchFamily="18" charset="0"/>
                            <a:ea typeface="Cambria Math" panose="02040503050406030204" pitchFamily="18" charset="0"/>
                          </a:rPr>
                          <m:t>≤1.33</m:t>
                        </m:r>
                      </m:e>
                    </m:d>
                    <m:r>
                      <a:rPr lang="tr-TR" sz="2000" b="0" i="1" smtClean="0">
                        <a:latin typeface="Cambria Math" panose="02040503050406030204" pitchFamily="18" charset="0"/>
                        <a:ea typeface="Cambria Math" panose="02040503050406030204" pitchFamily="18" charset="0"/>
                      </a:rPr>
                      <m:t>−</m:t>
                    </m:r>
                    <m:d>
                      <m:dPr>
                        <m:begChr m:val="["/>
                        <m:endChr m:val="]"/>
                        <m:ctrlPr>
                          <a:rPr lang="tr-TR" sz="2000" b="0" i="1" smtClean="0">
                            <a:latin typeface="Cambria Math" panose="02040503050406030204" pitchFamily="18" charset="0"/>
                            <a:ea typeface="Cambria Math" panose="02040503050406030204" pitchFamily="18" charset="0"/>
                          </a:rPr>
                        </m:ctrlPr>
                      </m:dPr>
                      <m:e>
                        <m:r>
                          <a:rPr lang="tr-TR" sz="2000" b="0" i="1" smtClean="0">
                            <a:latin typeface="Cambria Math" panose="02040503050406030204" pitchFamily="18" charset="0"/>
                            <a:ea typeface="Cambria Math" panose="02040503050406030204" pitchFamily="18" charset="0"/>
                          </a:rPr>
                          <m:t>1−</m:t>
                        </m:r>
                        <m:r>
                          <a:rPr lang="tr-TR" sz="2000" i="1">
                            <a:latin typeface="Cambria Math" panose="02040503050406030204" pitchFamily="18" charset="0"/>
                          </a:rPr>
                          <m:t>𝑃</m:t>
                        </m:r>
                        <m:d>
                          <m:dPr>
                            <m:ctrlPr>
                              <a:rPr lang="tr-TR" sz="2000" i="1">
                                <a:latin typeface="Cambria Math" panose="02040503050406030204" pitchFamily="18" charset="0"/>
                              </a:rPr>
                            </m:ctrlPr>
                          </m:dPr>
                          <m:e>
                            <m:r>
                              <a:rPr lang="tr-TR" sz="2000" i="1">
                                <a:latin typeface="Cambria Math" panose="02040503050406030204" pitchFamily="18" charset="0"/>
                              </a:rPr>
                              <m:t>𝑍</m:t>
                            </m:r>
                            <m:r>
                              <a:rPr lang="tr-TR" sz="2000" i="1">
                                <a:latin typeface="Cambria Math" panose="02040503050406030204" pitchFamily="18" charset="0"/>
                                <a:ea typeface="Cambria Math" panose="02040503050406030204" pitchFamily="18" charset="0"/>
                              </a:rPr>
                              <m:t>≤1.33</m:t>
                            </m:r>
                          </m:e>
                        </m:d>
                      </m:e>
                    </m:d>
                  </m:oMath>
                </a14:m>
                <a:endParaRPr lang="tr-TR" sz="2000" dirty="0" smtClean="0"/>
              </a:p>
              <a:p>
                <a:pPr>
                  <a:lnSpc>
                    <a:spcPct val="120000"/>
                  </a:lnSpc>
                </a:pPr>
                <a14:m>
                  <m:oMathPara xmlns:m="http://schemas.openxmlformats.org/officeDocument/2006/math">
                    <m:oMathParaPr>
                      <m:jc m:val="left"/>
                    </m:oMathParaPr>
                    <m:oMath xmlns:m="http://schemas.openxmlformats.org/officeDocument/2006/math">
                      <m:r>
                        <a:rPr lang="tr-TR" sz="2000" b="0" i="1" smtClean="0">
                          <a:latin typeface="Cambria Math" panose="02040503050406030204" pitchFamily="18" charset="0"/>
                        </a:rPr>
                        <m:t>                           =0.9082−</m:t>
                      </m:r>
                      <m:d>
                        <m:dPr>
                          <m:begChr m:val="["/>
                          <m:endChr m:val="]"/>
                          <m:ctrlPr>
                            <a:rPr lang="tr-TR" sz="2000" b="0" i="1" smtClean="0">
                              <a:latin typeface="Cambria Math" panose="02040503050406030204" pitchFamily="18" charset="0"/>
                            </a:rPr>
                          </m:ctrlPr>
                        </m:dPr>
                        <m:e>
                          <m:r>
                            <a:rPr lang="tr-TR" sz="2000" b="0" i="1" smtClean="0">
                              <a:latin typeface="Cambria Math" panose="02040503050406030204" pitchFamily="18" charset="0"/>
                            </a:rPr>
                            <m:t>1−0.9082</m:t>
                          </m:r>
                        </m:e>
                      </m:d>
                      <m:r>
                        <a:rPr lang="tr-TR" sz="2000" b="0" i="1" smtClean="0">
                          <a:latin typeface="Cambria Math" panose="02040503050406030204" pitchFamily="18" charset="0"/>
                        </a:rPr>
                        <m:t>=0.8164</m:t>
                      </m:r>
                    </m:oMath>
                  </m:oMathPara>
                </a14:m>
                <a:endParaRPr lang="tr-TR" sz="2000" dirty="0"/>
              </a:p>
            </p:txBody>
          </p:sp>
        </mc:Choice>
        <mc:Fallback xmlns="">
          <p:sp>
            <p:nvSpPr>
              <p:cNvPr id="4" name="Dikdörtgen 3"/>
              <p:cNvSpPr>
                <a:spLocks noRot="1" noChangeAspect="1" noMove="1" noResize="1" noEditPoints="1" noAdjustHandles="1" noChangeArrowheads="1" noChangeShapeType="1" noTextEdit="1"/>
              </p:cNvSpPr>
              <p:nvPr/>
            </p:nvSpPr>
            <p:spPr>
              <a:xfrm>
                <a:off x="539552" y="260648"/>
                <a:ext cx="7920880" cy="5589415"/>
              </a:xfrm>
              <a:prstGeom prst="rect">
                <a:avLst/>
              </a:prstGeom>
              <a:blipFill>
                <a:blip r:embed="rId2"/>
                <a:stretch>
                  <a:fillRect l="-1001"/>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611560" y="404664"/>
                <a:ext cx="7906798" cy="4666086"/>
              </a:xfrm>
              <a:prstGeom prst="rect">
                <a:avLst/>
              </a:prstGeom>
            </p:spPr>
            <p:txBody>
              <a:bodyPr wrap="square">
                <a:spAutoFit/>
              </a:bodyPr>
              <a:lstStyle/>
              <a:p>
                <a:pPr>
                  <a:spcBef>
                    <a:spcPts val="600"/>
                  </a:spcBef>
                  <a:spcAft>
                    <a:spcPts val="600"/>
                  </a:spcAft>
                </a:pPr>
                <a:r>
                  <a:rPr lang="tr-TR" sz="2200" b="1" i="1" dirty="0" smtClean="0"/>
                  <a:t>Örnek 3. </a:t>
                </a:r>
                <a14:m>
                  <m:oMath xmlns:m="http://schemas.openxmlformats.org/officeDocument/2006/math">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𝑁</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50,225</m:t>
                        </m:r>
                      </m:e>
                    </m:d>
                  </m:oMath>
                </a14:m>
                <a:r>
                  <a:rPr lang="tr-TR" sz="2200" i="1" dirty="0" smtClean="0"/>
                  <a:t> olmak üzere </a:t>
                </a:r>
                <a14:m>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𝑎</m:t>
                        </m:r>
                      </m:e>
                    </m:d>
                    <m:r>
                      <a:rPr lang="tr-TR" sz="2200" b="0" i="1" smtClean="0">
                        <a:latin typeface="Cambria Math" panose="02040503050406030204" pitchFamily="18" charset="0"/>
                      </a:rPr>
                      <m:t>=0.975</m:t>
                    </m:r>
                  </m:oMath>
                </a14:m>
                <a:r>
                  <a:rPr lang="tr-TR" sz="2200" i="1" dirty="0" smtClean="0"/>
                  <a:t> ise </a:t>
                </a:r>
                <a14:m>
                  <m:oMath xmlns:m="http://schemas.openxmlformats.org/officeDocument/2006/math">
                    <m:r>
                      <a:rPr lang="tr-TR" sz="2200" b="0" i="1" smtClean="0">
                        <a:latin typeface="Cambria Math" panose="02040503050406030204" pitchFamily="18" charset="0"/>
                      </a:rPr>
                      <m:t>𝑎</m:t>
                    </m:r>
                    <m:r>
                      <a:rPr lang="tr-TR" sz="2200" b="0" i="1" smtClean="0">
                        <a:latin typeface="Cambria Math" panose="02040503050406030204" pitchFamily="18" charset="0"/>
                      </a:rPr>
                      <m:t>=?</m:t>
                    </m:r>
                  </m:oMath>
                </a14:m>
                <a:endParaRPr lang="tr-TR" sz="2200" i="1" dirty="0" smtClean="0"/>
              </a:p>
              <a:p>
                <a:pPr>
                  <a:spcBef>
                    <a:spcPts val="600"/>
                  </a:spcBef>
                  <a:spcAft>
                    <a:spcPts val="600"/>
                  </a:spcAft>
                </a:pPr>
                <a:r>
                  <a:rPr lang="tr-TR" sz="2200" b="1" i="1" dirty="0" smtClean="0"/>
                  <a:t>Çözüm. </a:t>
                </a:r>
              </a:p>
              <a:p>
                <a:pPr>
                  <a:spcBef>
                    <a:spcPts val="600"/>
                  </a:spcBef>
                  <a:spcAft>
                    <a:spcPts val="600"/>
                  </a:spcAft>
                </a:pPr>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r>
                            <a:rPr lang="tr-TR" sz="2200" b="0" i="1" smtClean="0">
                              <a:latin typeface="Cambria Math" panose="02040503050406030204" pitchFamily="18" charset="0"/>
                              <a:ea typeface="Cambria Math" panose="02040503050406030204" pitchFamily="18" charset="0"/>
                            </a:rPr>
                            <m:t>≤</m:t>
                          </m:r>
                          <m:sSub>
                            <m:sSubPr>
                              <m:ctrlPr>
                                <a:rPr lang="tr-TR" sz="2200" b="0" i="1" smtClean="0">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b="0" i="1" smtClean="0">
                                  <a:latin typeface="Cambria Math" panose="02040503050406030204" pitchFamily="18" charset="0"/>
                                  <a:ea typeface="Cambria Math" panose="02040503050406030204" pitchFamily="18" charset="0"/>
                                </a:rPr>
                                <m:t>0</m:t>
                              </m:r>
                            </m:sub>
                          </m:sSub>
                        </m:e>
                      </m:d>
                      <m:r>
                        <a:rPr lang="tr-TR" sz="2200" b="0" i="1" smtClean="0">
                          <a:latin typeface="Cambria Math" panose="02040503050406030204" pitchFamily="18" charset="0"/>
                        </a:rPr>
                        <m:t>=0.975    </m:t>
                      </m:r>
                      <m:r>
                        <a:rPr lang="tr-TR" sz="2200" b="0" i="1" smtClean="0">
                          <a:latin typeface="Cambria Math" panose="02040503050406030204" pitchFamily="18" charset="0"/>
                          <a:ea typeface="Cambria Math" panose="02040503050406030204" pitchFamily="18" charset="0"/>
                        </a:rPr>
                        <m:t>⇒</m:t>
                      </m:r>
                      <m:sSub>
                        <m:sSubPr>
                          <m:ctrlPr>
                            <a:rPr lang="tr-TR" sz="2200" i="1">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i="1">
                              <a:latin typeface="Cambria Math" panose="02040503050406030204" pitchFamily="18" charset="0"/>
                              <a:ea typeface="Cambria Math" panose="02040503050406030204" pitchFamily="18" charset="0"/>
                            </a:rPr>
                            <m:t>0</m:t>
                          </m:r>
                        </m:sub>
                      </m:sSub>
                      <m:r>
                        <a:rPr lang="tr-TR" sz="2200" b="0" i="1" smtClean="0">
                          <a:latin typeface="Cambria Math" panose="02040503050406030204" pitchFamily="18" charset="0"/>
                          <a:ea typeface="Cambria Math" panose="02040503050406030204" pitchFamily="18" charset="0"/>
                        </a:rPr>
                        <m:t>=1.96</m:t>
                      </m:r>
                    </m:oMath>
                  </m:oMathPara>
                </a14:m>
                <a:endParaRPr lang="tr-TR" sz="2200" dirty="0" smtClean="0"/>
              </a:p>
              <a:p>
                <a:pPr>
                  <a:spcBef>
                    <a:spcPts val="600"/>
                  </a:spcBef>
                  <a:spcAft>
                    <a:spcPts val="600"/>
                  </a:spcAft>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f>
                            <m:fPr>
                              <m:ctrlPr>
                                <a:rPr lang="tr-TR" sz="2200" i="1">
                                  <a:latin typeface="Cambria Math" panose="02040503050406030204" pitchFamily="18" charset="0"/>
                                </a:rPr>
                              </m:ctrlPr>
                            </m:fPr>
                            <m:num>
                              <m:r>
                                <a:rPr lang="tr-TR" sz="2200" i="1">
                                  <a:latin typeface="Cambria Math" panose="02040503050406030204" pitchFamily="18" charset="0"/>
                                </a:rPr>
                                <m:t>𝑋</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num>
                            <m:den>
                              <m:r>
                                <a:rPr lang="tr-TR" sz="2200" i="1">
                                  <a:latin typeface="Cambria Math" panose="02040503050406030204" pitchFamily="18" charset="0"/>
                                  <a:ea typeface="Cambria Math" panose="02040503050406030204" pitchFamily="18" charset="0"/>
                                </a:rPr>
                                <m:t>𝜎</m:t>
                              </m:r>
                            </m:den>
                          </m:f>
                          <m:r>
                            <a:rPr lang="tr-TR" sz="2200" i="1">
                              <a:latin typeface="Cambria Math" panose="02040503050406030204" pitchFamily="18" charset="0"/>
                              <a:ea typeface="Cambria Math" panose="02040503050406030204" pitchFamily="18" charset="0"/>
                            </a:rPr>
                            <m:t>≤</m:t>
                          </m:r>
                          <m:f>
                            <m:fPr>
                              <m:ctrlPr>
                                <a:rPr lang="tr-TR" sz="2200" i="1" smtClean="0">
                                  <a:latin typeface="Cambria Math" panose="02040503050406030204" pitchFamily="18" charset="0"/>
                                  <a:ea typeface="Cambria Math" panose="02040503050406030204" pitchFamily="18" charset="0"/>
                                </a:rPr>
                              </m:ctrlPr>
                            </m:fPr>
                            <m:num>
                              <m:r>
                                <a:rPr lang="tr-TR" sz="2200" b="0" i="1" smtClean="0">
                                  <a:latin typeface="Cambria Math" panose="02040503050406030204" pitchFamily="18" charset="0"/>
                                  <a:ea typeface="Cambria Math" panose="02040503050406030204" pitchFamily="18" charset="0"/>
                                </a:rPr>
                                <m:t>𝑎</m:t>
                              </m:r>
                              <m:r>
                                <a:rPr lang="tr-TR" sz="2200" b="0" i="1" smtClean="0">
                                  <a:latin typeface="Cambria Math" panose="02040503050406030204" pitchFamily="18" charset="0"/>
                                  <a:ea typeface="Cambria Math" panose="02040503050406030204" pitchFamily="18" charset="0"/>
                                </a:rPr>
                                <m:t>−50</m:t>
                              </m:r>
                            </m:num>
                            <m:den>
                              <m:r>
                                <a:rPr lang="tr-TR" sz="2200" b="0" i="1" smtClean="0">
                                  <a:latin typeface="Cambria Math" panose="02040503050406030204" pitchFamily="18" charset="0"/>
                                  <a:ea typeface="Cambria Math" panose="02040503050406030204" pitchFamily="18" charset="0"/>
                                </a:rPr>
                                <m:t>15</m:t>
                              </m:r>
                            </m:den>
                          </m:f>
                        </m:e>
                      </m:d>
                      <m:r>
                        <a:rPr lang="tr-TR" sz="2200" b="0" i="1" smtClean="0">
                          <a:latin typeface="Cambria Math" panose="02040503050406030204" pitchFamily="18" charset="0"/>
                          <a:ea typeface="Cambria Math" panose="02040503050406030204" pitchFamily="18" charset="0"/>
                        </a:rPr>
                        <m:t>=</m:t>
                      </m:r>
                      <m:r>
                        <a:rPr lang="tr-TR" sz="2200" i="1">
                          <a:latin typeface="Cambria Math" panose="02040503050406030204" pitchFamily="18" charset="0"/>
                        </a:rPr>
                        <m:t>0.975</m:t>
                      </m:r>
                    </m:oMath>
                  </m:oMathPara>
                </a14:m>
                <a:endParaRPr lang="tr-TR" sz="2200" dirty="0" smtClean="0"/>
              </a:p>
              <a:p>
                <a:pPr>
                  <a:spcBef>
                    <a:spcPts val="600"/>
                  </a:spcBef>
                  <a:spcAft>
                    <a:spcPts val="600"/>
                  </a:spcAft>
                </a:pPr>
                <a14:m>
                  <m:oMathPara xmlns:m="http://schemas.openxmlformats.org/officeDocument/2006/math">
                    <m:oMathParaPr>
                      <m:jc m:val="left"/>
                    </m:oMathParaPr>
                    <m:oMath xmlns:m="http://schemas.openxmlformats.org/officeDocument/2006/math">
                      <m:sSub>
                        <m:sSubPr>
                          <m:ctrlPr>
                            <a:rPr lang="tr-TR" sz="2200" i="1">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i="1">
                              <a:latin typeface="Cambria Math" panose="02040503050406030204" pitchFamily="18" charset="0"/>
                              <a:ea typeface="Cambria Math" panose="02040503050406030204" pitchFamily="18" charset="0"/>
                            </a:rPr>
                            <m:t>0</m:t>
                          </m:r>
                        </m:sub>
                      </m:sSub>
                      <m:r>
                        <a:rPr lang="tr-TR" sz="2200" b="0" i="1" smtClean="0">
                          <a:latin typeface="Cambria Math" panose="02040503050406030204" pitchFamily="18" charset="0"/>
                          <a:ea typeface="Cambria Math" panose="02040503050406030204" pitchFamily="18" charset="0"/>
                        </a:rPr>
                        <m:t>=</m:t>
                      </m:r>
                      <m:f>
                        <m:fPr>
                          <m:ctrlPr>
                            <a:rPr lang="tr-TR" sz="2200" i="1">
                              <a:latin typeface="Cambria Math" panose="02040503050406030204" pitchFamily="18" charset="0"/>
                              <a:ea typeface="Cambria Math" panose="02040503050406030204" pitchFamily="18" charset="0"/>
                            </a:rPr>
                          </m:ctrlPr>
                        </m:fPr>
                        <m:num>
                          <m:r>
                            <a:rPr lang="tr-TR" sz="2200" i="1">
                              <a:latin typeface="Cambria Math" panose="02040503050406030204" pitchFamily="18" charset="0"/>
                              <a:ea typeface="Cambria Math" panose="02040503050406030204" pitchFamily="18" charset="0"/>
                            </a:rPr>
                            <m:t>𝑎</m:t>
                          </m:r>
                          <m:r>
                            <a:rPr lang="tr-TR" sz="2200" i="1">
                              <a:latin typeface="Cambria Math" panose="02040503050406030204" pitchFamily="18" charset="0"/>
                              <a:ea typeface="Cambria Math" panose="02040503050406030204" pitchFamily="18" charset="0"/>
                            </a:rPr>
                            <m:t>−50</m:t>
                          </m:r>
                        </m:num>
                        <m:den>
                          <m:r>
                            <a:rPr lang="tr-TR" sz="2200" i="1">
                              <a:latin typeface="Cambria Math" panose="02040503050406030204" pitchFamily="18" charset="0"/>
                              <a:ea typeface="Cambria Math" panose="02040503050406030204" pitchFamily="18" charset="0"/>
                            </a:rPr>
                            <m:t>15</m:t>
                          </m:r>
                        </m:den>
                      </m:f>
                      <m:r>
                        <a:rPr lang="tr-TR" sz="2200" b="0" i="1" smtClean="0">
                          <a:latin typeface="Cambria Math" panose="02040503050406030204" pitchFamily="18" charset="0"/>
                          <a:ea typeface="Cambria Math" panose="02040503050406030204" pitchFamily="18" charset="0"/>
                        </a:rPr>
                        <m:t>=1.96     ⇒   </m:t>
                      </m:r>
                      <m:r>
                        <a:rPr lang="tr-TR" sz="2200" b="0" i="1" smtClean="0">
                          <a:latin typeface="Cambria Math" panose="02040503050406030204" pitchFamily="18" charset="0"/>
                          <a:ea typeface="Cambria Math" panose="02040503050406030204" pitchFamily="18" charset="0"/>
                        </a:rPr>
                        <m:t>𝑎</m:t>
                      </m:r>
                      <m:r>
                        <a:rPr lang="tr-TR" sz="2200" b="0" i="1" smtClean="0">
                          <a:latin typeface="Cambria Math" panose="02040503050406030204" pitchFamily="18" charset="0"/>
                          <a:ea typeface="Cambria Math" panose="02040503050406030204" pitchFamily="18" charset="0"/>
                        </a:rPr>
                        <m:t>=1.96</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15</m:t>
                          </m:r>
                        </m:e>
                      </m:d>
                      <m:r>
                        <a:rPr lang="tr-TR" sz="2200" b="0" i="1" smtClean="0">
                          <a:latin typeface="Cambria Math" panose="02040503050406030204" pitchFamily="18" charset="0"/>
                          <a:ea typeface="Cambria Math" panose="02040503050406030204" pitchFamily="18" charset="0"/>
                        </a:rPr>
                        <m:t>+50=79.4</m:t>
                      </m:r>
                    </m:oMath>
                  </m:oMathPara>
                </a14:m>
                <a:endParaRPr lang="tr-TR" sz="2200" dirty="0" smtClean="0"/>
              </a:p>
              <a:p>
                <a:endParaRPr lang="tr-TR" sz="2200" dirty="0" smtClean="0"/>
              </a:p>
              <a:p>
                <a:endParaRPr lang="tr-TR" sz="2200" b="1" dirty="0" smtClean="0"/>
              </a:p>
              <a:p>
                <a:endParaRPr lang="tr-TR" sz="2200" dirty="0"/>
              </a:p>
              <a:p>
                <a:endParaRPr lang="tr-TR" sz="2200" dirty="0" smtClean="0"/>
              </a:p>
              <a:p>
                <a:endParaRPr lang="tr-TR" sz="2200" dirty="0"/>
              </a:p>
            </p:txBody>
          </p:sp>
        </mc:Choice>
        <mc:Fallback xmlns="">
          <p:sp>
            <p:nvSpPr>
              <p:cNvPr id="2" name="Dikdörtgen 1"/>
              <p:cNvSpPr>
                <a:spLocks noRot="1" noChangeAspect="1" noMove="1" noResize="1" noEditPoints="1" noAdjustHandles="1" noChangeArrowheads="1" noChangeShapeType="1" noTextEdit="1"/>
              </p:cNvSpPr>
              <p:nvPr/>
            </p:nvSpPr>
            <p:spPr>
              <a:xfrm>
                <a:off x="611560" y="404664"/>
                <a:ext cx="7906798" cy="4666086"/>
              </a:xfrm>
              <a:prstGeom prst="rect">
                <a:avLst/>
              </a:prstGeom>
              <a:blipFill>
                <a:blip r:embed="rId2"/>
                <a:stretch>
                  <a:fillRect l="-1002" t="-783"/>
                </a:stretch>
              </a:blipFill>
            </p:spPr>
            <p:txBody>
              <a:bodyPr/>
              <a:lstStyle/>
              <a:p>
                <a:r>
                  <a:rPr lang="tr-TR">
                    <a:noFill/>
                  </a:rPr>
                  <a:t> </a:t>
                </a:r>
              </a:p>
            </p:txBody>
          </p:sp>
        </mc:Fallback>
      </mc:AlternateContent>
      <p:sp>
        <p:nvSpPr>
          <p:cNvPr id="3" name="Slayt Numarası Yer Tutucusu 2"/>
          <p:cNvSpPr>
            <a:spLocks noGrp="1"/>
          </p:cNvSpPr>
          <p:nvPr>
            <p:ph type="sldNum" sz="quarter" idx="12"/>
          </p:nvPr>
        </p:nvSpPr>
        <p:spPr/>
        <p:txBody>
          <a:bodyPr/>
          <a:lstStyle/>
          <a:p>
            <a:fld id="{F721B770-63F6-4534-BB56-A11E3EE492AC}" type="slidenum">
              <a:rPr lang="tr-TR" smtClean="0"/>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611560" y="404664"/>
                <a:ext cx="7920881" cy="5259581"/>
              </a:xfrm>
              <a:prstGeom prst="rect">
                <a:avLst/>
              </a:prstGeom>
            </p:spPr>
            <p:txBody>
              <a:bodyPr wrap="square">
                <a:spAutoFit/>
              </a:bodyPr>
              <a:lstStyle/>
              <a:p>
                <a:pPr>
                  <a:spcBef>
                    <a:spcPts val="600"/>
                  </a:spcBef>
                  <a:spcAft>
                    <a:spcPts val="600"/>
                  </a:spcAft>
                </a:pPr>
                <a:r>
                  <a:rPr lang="tr-TR" sz="2200" b="1" i="1" dirty="0" smtClean="0"/>
                  <a:t>Örnek 4. </a:t>
                </a:r>
                <a14:m>
                  <m:oMath xmlns:m="http://schemas.openxmlformats.org/officeDocument/2006/math">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𝑁</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30,64</m:t>
                        </m:r>
                      </m:e>
                    </m:d>
                  </m:oMath>
                </a14:m>
                <a:r>
                  <a:rPr lang="tr-TR" sz="2200" i="1" dirty="0" smtClean="0"/>
                  <a:t> olmak üzere </a:t>
                </a:r>
                <a14:m>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𝑎</m:t>
                        </m:r>
                      </m:e>
                    </m:d>
                    <m:r>
                      <a:rPr lang="tr-TR" sz="2200" b="0" i="1" smtClean="0">
                        <a:latin typeface="Cambria Math" panose="02040503050406030204" pitchFamily="18" charset="0"/>
                      </a:rPr>
                      <m:t>=0.063</m:t>
                    </m:r>
                  </m:oMath>
                </a14:m>
                <a:r>
                  <a:rPr lang="tr-TR" sz="2200" i="1" dirty="0" smtClean="0"/>
                  <a:t> ise </a:t>
                </a:r>
                <a14:m>
                  <m:oMath xmlns:m="http://schemas.openxmlformats.org/officeDocument/2006/math">
                    <m:r>
                      <a:rPr lang="tr-TR" sz="2200" b="0" i="1" smtClean="0">
                        <a:latin typeface="Cambria Math" panose="02040503050406030204" pitchFamily="18" charset="0"/>
                      </a:rPr>
                      <m:t>𝑎</m:t>
                    </m:r>
                    <m:r>
                      <a:rPr lang="tr-TR" sz="2200" b="0" i="1" smtClean="0">
                        <a:latin typeface="Cambria Math" panose="02040503050406030204" pitchFamily="18" charset="0"/>
                      </a:rPr>
                      <m:t>=?</m:t>
                    </m:r>
                  </m:oMath>
                </a14:m>
                <a:endParaRPr lang="tr-TR" sz="2200" i="1" dirty="0" smtClean="0"/>
              </a:p>
              <a:p>
                <a:pPr>
                  <a:spcBef>
                    <a:spcPts val="600"/>
                  </a:spcBef>
                  <a:spcAft>
                    <a:spcPts val="600"/>
                  </a:spcAft>
                </a:pPr>
                <a:r>
                  <a:rPr lang="tr-TR" sz="2200" b="1" i="1" dirty="0" smtClean="0"/>
                  <a:t>Çözüm.</a:t>
                </a:r>
                <a:endParaRPr lang="tr-TR" sz="2200" b="1" i="1" dirty="0"/>
              </a:p>
              <a:p>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m:t>
                          </m:r>
                          <m:sSub>
                            <m:sSubPr>
                              <m:ctrlPr>
                                <a:rPr lang="tr-TR" sz="2200" i="1">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i="1">
                                  <a:latin typeface="Cambria Math" panose="02040503050406030204" pitchFamily="18" charset="0"/>
                                  <a:ea typeface="Cambria Math" panose="02040503050406030204" pitchFamily="18" charset="0"/>
                                </a:rPr>
                                <m:t>0</m:t>
                              </m:r>
                            </m:sub>
                          </m:sSub>
                        </m:e>
                      </m:d>
                      <m:r>
                        <a:rPr lang="tr-TR" sz="2200" i="1">
                          <a:latin typeface="Cambria Math" panose="02040503050406030204" pitchFamily="18" charset="0"/>
                        </a:rPr>
                        <m:t>=0.</m:t>
                      </m:r>
                      <m:r>
                        <a:rPr lang="tr-TR" sz="2200" b="0" i="1" smtClean="0">
                          <a:latin typeface="Cambria Math" panose="02040503050406030204" pitchFamily="18" charset="0"/>
                        </a:rPr>
                        <m:t>063</m:t>
                      </m:r>
                    </m:oMath>
                  </m:oMathPara>
                </a14:m>
                <a:endParaRPr lang="tr-TR" sz="2200" dirty="0" smtClean="0"/>
              </a:p>
              <a:p>
                <a:endParaRPr lang="tr-TR" sz="2200" dirty="0"/>
              </a:p>
              <a:p>
                <a:endParaRPr lang="tr-TR" sz="2200" dirty="0" smtClean="0"/>
              </a:p>
              <a:p>
                <a:endParaRPr lang="tr-TR" sz="2200" dirty="0"/>
              </a:p>
              <a:p>
                <a:endParaRPr lang="tr-TR" sz="2200" dirty="0" smtClean="0"/>
              </a:p>
              <a:p>
                <a:endParaRPr lang="tr-TR" sz="2200" dirty="0"/>
              </a:p>
              <a:p>
                <a:pPr>
                  <a:spcBef>
                    <a:spcPts val="600"/>
                  </a:spcBef>
                  <a:spcAft>
                    <a:spcPts val="600"/>
                  </a:spcAft>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m:t>
                          </m:r>
                          <m:sSub>
                            <m:sSubPr>
                              <m:ctrlPr>
                                <a:rPr lang="tr-TR" sz="2200" i="1">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i="1">
                                  <a:latin typeface="Cambria Math" panose="02040503050406030204" pitchFamily="18" charset="0"/>
                                  <a:ea typeface="Cambria Math" panose="02040503050406030204" pitchFamily="18" charset="0"/>
                                </a:rPr>
                                <m:t>0</m:t>
                              </m:r>
                            </m:sub>
                          </m:sSub>
                        </m:e>
                      </m:d>
                      <m:r>
                        <a:rPr lang="tr-TR" sz="2200" i="1">
                          <a:latin typeface="Cambria Math" panose="02040503050406030204" pitchFamily="18" charset="0"/>
                        </a:rPr>
                        <m:t>=</m:t>
                      </m:r>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r>
                            <a:rPr lang="tr-TR" sz="2200" b="0" i="1" smtClean="0">
                              <a:latin typeface="Cambria Math" panose="02040503050406030204" pitchFamily="18" charset="0"/>
                              <a:ea typeface="Cambria Math" panose="02040503050406030204" pitchFamily="18" charset="0"/>
                            </a:rPr>
                            <m:t>≥</m:t>
                          </m:r>
                          <m:sSub>
                            <m:sSubPr>
                              <m:ctrlPr>
                                <a:rPr lang="tr-TR" sz="2200" i="1">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i="1">
                                  <a:latin typeface="Cambria Math" panose="02040503050406030204" pitchFamily="18" charset="0"/>
                                  <a:ea typeface="Cambria Math" panose="02040503050406030204" pitchFamily="18" charset="0"/>
                                </a:rPr>
                                <m:t>0</m:t>
                              </m:r>
                            </m:sub>
                          </m:sSub>
                        </m:e>
                      </m:d>
                      <m:r>
                        <a:rPr lang="tr-TR" sz="2200" b="0" i="1" smtClean="0">
                          <a:latin typeface="Cambria Math" panose="02040503050406030204" pitchFamily="18" charset="0"/>
                        </a:rPr>
                        <m:t>=</m:t>
                      </m:r>
                      <m:r>
                        <a:rPr lang="tr-TR" sz="2200" i="1">
                          <a:latin typeface="Cambria Math" panose="02040503050406030204" pitchFamily="18" charset="0"/>
                        </a:rPr>
                        <m:t>0.063</m:t>
                      </m:r>
                      <m:r>
                        <a:rPr lang="tr-TR" sz="2200" b="0" i="1" smtClean="0">
                          <a:latin typeface="Cambria Math" panose="02040503050406030204" pitchFamily="18" charset="0"/>
                        </a:rPr>
                        <m:t>   </m:t>
                      </m:r>
                      <m:r>
                        <a:rPr lang="tr-TR" sz="2200" b="0" i="1" smtClean="0">
                          <a:latin typeface="Cambria Math" panose="02040503050406030204" pitchFamily="18" charset="0"/>
                          <a:ea typeface="Cambria Math" panose="02040503050406030204" pitchFamily="18" charset="0"/>
                        </a:rPr>
                        <m:t>⇒</m:t>
                      </m:r>
                    </m:oMath>
                  </m:oMathPara>
                </a14:m>
                <a:endParaRPr lang="tr-TR" sz="2200" b="0" i="1" dirty="0" smtClean="0">
                  <a:latin typeface="Cambria Math" panose="02040503050406030204" pitchFamily="18" charset="0"/>
                  <a:ea typeface="Cambria Math" panose="02040503050406030204" pitchFamily="18" charset="0"/>
                </a:endParaRPr>
              </a:p>
              <a:p>
                <a:pPr>
                  <a:spcBef>
                    <a:spcPts val="600"/>
                  </a:spcBef>
                  <a:spcAft>
                    <a:spcPts val="600"/>
                  </a:spcAft>
                </a:pPr>
                <a14:m>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smtClean="0">
                            <a:latin typeface="Cambria Math" panose="02040503050406030204" pitchFamily="18" charset="0"/>
                            <a:ea typeface="Cambria Math" panose="02040503050406030204" pitchFamily="18" charset="0"/>
                          </a:rPr>
                          <m:t>≤</m:t>
                        </m:r>
                        <m:sSub>
                          <m:sSubPr>
                            <m:ctrlPr>
                              <a:rPr lang="tr-TR" sz="2200" i="1">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i="1">
                                <a:latin typeface="Cambria Math" panose="02040503050406030204" pitchFamily="18" charset="0"/>
                                <a:ea typeface="Cambria Math" panose="02040503050406030204" pitchFamily="18" charset="0"/>
                              </a:rPr>
                              <m:t>0</m:t>
                            </m:r>
                          </m:sub>
                        </m:sSub>
                      </m:e>
                    </m:d>
                    <m:r>
                      <a:rPr lang="tr-TR" sz="2200" i="1">
                        <a:latin typeface="Cambria Math" panose="02040503050406030204" pitchFamily="18" charset="0"/>
                      </a:rPr>
                      <m:t>=0.</m:t>
                    </m:r>
                    <m:r>
                      <a:rPr lang="tr-TR" sz="2200" b="0" i="1" smtClean="0">
                        <a:latin typeface="Cambria Math" panose="02040503050406030204" pitchFamily="18" charset="0"/>
                      </a:rPr>
                      <m:t>937   </m:t>
                    </m:r>
                    <m:r>
                      <a:rPr lang="tr-TR" sz="2200" i="1">
                        <a:latin typeface="Cambria Math" panose="02040503050406030204" pitchFamily="18" charset="0"/>
                        <a:ea typeface="Cambria Math" panose="02040503050406030204" pitchFamily="18" charset="0"/>
                      </a:rPr>
                      <m:t>⇒</m:t>
                    </m:r>
                  </m:oMath>
                </a14:m>
                <a:r>
                  <a:rPr lang="tr-TR" sz="2200" dirty="0" smtClean="0"/>
                  <a:t>      </a:t>
                </a:r>
                <a14:m>
                  <m:oMath xmlns:m="http://schemas.openxmlformats.org/officeDocument/2006/math">
                    <m:sSub>
                      <m:sSubPr>
                        <m:ctrlPr>
                          <a:rPr lang="tr-TR" sz="2200" i="1">
                            <a:latin typeface="Cambria Math" panose="02040503050406030204" pitchFamily="18" charset="0"/>
                            <a:ea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𝑧</m:t>
                        </m:r>
                      </m:e>
                      <m:sub>
                        <m:r>
                          <a:rPr lang="tr-TR" sz="2200" i="1">
                            <a:latin typeface="Cambria Math" panose="02040503050406030204" pitchFamily="18" charset="0"/>
                            <a:ea typeface="Cambria Math" panose="02040503050406030204" pitchFamily="18" charset="0"/>
                          </a:rPr>
                          <m:t>0</m:t>
                        </m:r>
                      </m:sub>
                    </m:sSub>
                    <m:r>
                      <a:rPr lang="tr-TR" sz="2200" i="1">
                        <a:latin typeface="Cambria Math" panose="02040503050406030204" pitchFamily="18" charset="0"/>
                        <a:ea typeface="Cambria Math" panose="02040503050406030204" pitchFamily="18" charset="0"/>
                      </a:rPr>
                      <m:t>=1.53</m:t>
                    </m:r>
                  </m:oMath>
                </a14:m>
                <a:endParaRPr lang="tr-TR" sz="2200" dirty="0" smtClean="0"/>
              </a:p>
              <a:p>
                <a:pPr/>
                <a14:m>
                  <m:oMathPara xmlns:m="http://schemas.openxmlformats.org/officeDocument/2006/math">
                    <m:oMathParaPr>
                      <m:jc m:val="left"/>
                    </m:oMathParaPr>
                    <m:oMath xmlns:m="http://schemas.openxmlformats.org/officeDocument/2006/math">
                      <m:f>
                        <m:fPr>
                          <m:ctrlPr>
                            <a:rPr lang="tr-TR" sz="2200" i="1">
                              <a:latin typeface="Cambria Math" panose="02040503050406030204" pitchFamily="18" charset="0"/>
                              <a:ea typeface="Cambria Math" panose="02040503050406030204" pitchFamily="18" charset="0"/>
                            </a:rPr>
                          </m:ctrlPr>
                        </m:fPr>
                        <m:num>
                          <m:r>
                            <a:rPr lang="tr-TR" sz="2200" i="1">
                              <a:latin typeface="Cambria Math" panose="02040503050406030204" pitchFamily="18" charset="0"/>
                              <a:ea typeface="Cambria Math" panose="02040503050406030204" pitchFamily="18" charset="0"/>
                            </a:rPr>
                            <m:t>𝑎</m:t>
                          </m:r>
                          <m:r>
                            <a:rPr lang="tr-TR" sz="2200" i="1">
                              <a:latin typeface="Cambria Math" panose="02040503050406030204" pitchFamily="18" charset="0"/>
                              <a:ea typeface="Cambria Math" panose="02040503050406030204" pitchFamily="18" charset="0"/>
                            </a:rPr>
                            <m:t>−30</m:t>
                          </m:r>
                        </m:num>
                        <m:den>
                          <m:r>
                            <a:rPr lang="tr-TR" sz="2200" b="0" i="1" smtClean="0">
                              <a:latin typeface="Cambria Math" panose="02040503050406030204" pitchFamily="18" charset="0"/>
                              <a:ea typeface="Cambria Math" panose="02040503050406030204" pitchFamily="18" charset="0"/>
                            </a:rPr>
                            <m:t>8</m:t>
                          </m:r>
                        </m:den>
                      </m:f>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1.</m:t>
                      </m:r>
                      <m:r>
                        <a:rPr lang="tr-TR" sz="2200" b="0" i="1" smtClean="0">
                          <a:latin typeface="Cambria Math" panose="02040503050406030204" pitchFamily="18" charset="0"/>
                          <a:ea typeface="Cambria Math" panose="02040503050406030204" pitchFamily="18" charset="0"/>
                        </a:rPr>
                        <m:t>53   </m:t>
                      </m:r>
                      <m:r>
                        <a:rPr lang="tr-TR" sz="2200" i="1">
                          <a:latin typeface="Cambria Math" panose="02040503050406030204" pitchFamily="18" charset="0"/>
                          <a:ea typeface="Cambria Math" panose="02040503050406030204" pitchFamily="18" charset="0"/>
                        </a:rPr>
                        <m:t>⇒   </m:t>
                      </m:r>
                      <m:r>
                        <a:rPr lang="tr-TR" sz="2200" i="1">
                          <a:latin typeface="Cambria Math" panose="02040503050406030204" pitchFamily="18" charset="0"/>
                          <a:ea typeface="Cambria Math" panose="02040503050406030204" pitchFamily="18" charset="0"/>
                        </a:rPr>
                        <m:t>𝑎</m:t>
                      </m:r>
                      <m:r>
                        <a:rPr lang="tr-TR" sz="2200" i="1">
                          <a:latin typeface="Cambria Math" panose="02040503050406030204" pitchFamily="18" charset="0"/>
                          <a:ea typeface="Cambria Math" panose="02040503050406030204" pitchFamily="18" charset="0"/>
                        </a:rPr>
                        <m:t>=−1.53</m:t>
                      </m:r>
                      <m:d>
                        <m:dPr>
                          <m:ctrlPr>
                            <a:rPr lang="tr-TR" sz="2200" i="1">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8</m:t>
                          </m:r>
                        </m:e>
                      </m:d>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3</m:t>
                      </m:r>
                      <m:r>
                        <a:rPr lang="tr-TR" sz="2200" i="1">
                          <a:latin typeface="Cambria Math" panose="02040503050406030204" pitchFamily="18" charset="0"/>
                          <a:ea typeface="Cambria Math" panose="02040503050406030204" pitchFamily="18" charset="0"/>
                        </a:rPr>
                        <m:t>0=</m:t>
                      </m:r>
                      <m:r>
                        <a:rPr lang="tr-TR" sz="2200" b="0" i="1" smtClean="0">
                          <a:latin typeface="Cambria Math" panose="02040503050406030204" pitchFamily="18" charset="0"/>
                          <a:ea typeface="Cambria Math" panose="02040503050406030204" pitchFamily="18" charset="0"/>
                        </a:rPr>
                        <m:t>17.76</m:t>
                      </m:r>
                    </m:oMath>
                  </m:oMathPara>
                </a14:m>
                <a:endParaRPr lang="tr-TR" sz="2200" dirty="0"/>
              </a:p>
              <a:p>
                <a:endParaRPr lang="tr-TR" sz="2200" dirty="0" smtClean="0"/>
              </a:p>
              <a:p>
                <a:endParaRPr lang="tr-TR" sz="2200" dirty="0" smtClean="0"/>
              </a:p>
            </p:txBody>
          </p:sp>
        </mc:Choice>
        <mc:Fallback xmlns="">
          <p:sp>
            <p:nvSpPr>
              <p:cNvPr id="2" name="Dikdörtgen 1"/>
              <p:cNvSpPr>
                <a:spLocks noRot="1" noChangeAspect="1" noMove="1" noResize="1" noEditPoints="1" noAdjustHandles="1" noChangeArrowheads="1" noChangeShapeType="1" noTextEdit="1"/>
              </p:cNvSpPr>
              <p:nvPr/>
            </p:nvSpPr>
            <p:spPr>
              <a:xfrm>
                <a:off x="611560" y="404664"/>
                <a:ext cx="7920881" cy="5259581"/>
              </a:xfrm>
              <a:prstGeom prst="rect">
                <a:avLst/>
              </a:prstGeom>
              <a:blipFill>
                <a:blip r:embed="rId2"/>
                <a:stretch>
                  <a:fillRect l="-1000" t="-695"/>
                </a:stretch>
              </a:blipFill>
            </p:spPr>
            <p:txBody>
              <a:bodyPr/>
              <a:lstStyle/>
              <a:p>
                <a:r>
                  <a:rPr lang="tr-TR">
                    <a:noFill/>
                  </a:rPr>
                  <a:t> </a:t>
                </a:r>
              </a:p>
            </p:txBody>
          </p:sp>
        </mc:Fallback>
      </mc:AlternateContent>
      <p:sp>
        <p:nvSpPr>
          <p:cNvPr id="3" name="Slayt Numarası Yer Tutucusu 2"/>
          <p:cNvSpPr>
            <a:spLocks noGrp="1"/>
          </p:cNvSpPr>
          <p:nvPr>
            <p:ph type="sldNum" sz="quarter" idx="12"/>
          </p:nvPr>
        </p:nvSpPr>
        <p:spPr/>
        <p:txBody>
          <a:bodyPr/>
          <a:lstStyle/>
          <a:p>
            <a:fld id="{F721B770-63F6-4534-BB56-A11E3EE492AC}" type="slidenum">
              <a:rPr lang="tr-TR" smtClean="0"/>
              <a:pPr/>
              <a:t>16</a:t>
            </a:fld>
            <a:endParaRPr lang="tr-TR"/>
          </a:p>
        </p:txBody>
      </p:sp>
      <p:pic>
        <p:nvPicPr>
          <p:cNvPr id="4" name="Resim 3" descr="D:\Google Drive\Ders Notlari\İstatistik2\Hipotez testi grafikler\Kitap için grafikler\tekyonlu_z_kucu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836712"/>
            <a:ext cx="4730936" cy="2484000"/>
          </a:xfrm>
          <a:prstGeom prst="rect">
            <a:avLst/>
          </a:prstGeom>
          <a:noFill/>
          <a:ln>
            <a:noFill/>
          </a:ln>
        </p:spPr>
      </p:pic>
    </p:spTree>
    <p:extLst>
      <p:ext uri="{BB962C8B-B14F-4D97-AF65-F5344CB8AC3E}">
        <p14:creationId xmlns:p14="http://schemas.microsoft.com/office/powerpoint/2010/main" val="2100081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İçerik Yer Tutucusu"/>
              <p:cNvSpPr>
                <a:spLocks noGrp="1"/>
              </p:cNvSpPr>
              <p:nvPr>
                <p:ph idx="1"/>
              </p:nvPr>
            </p:nvSpPr>
            <p:spPr>
              <a:xfrm>
                <a:off x="611560" y="404664"/>
                <a:ext cx="7920880" cy="5577483"/>
              </a:xfrm>
            </p:spPr>
            <p:txBody>
              <a:bodyPr>
                <a:normAutofit/>
              </a:bodyPr>
              <a:lstStyle/>
              <a:p>
                <a:pPr marL="0" indent="0" algn="just">
                  <a:buNone/>
                </a:pPr>
                <a:r>
                  <a:rPr lang="tr-TR" sz="2400" b="1" i="1" dirty="0" smtClean="0"/>
                  <a:t>Örnek 5.</a:t>
                </a:r>
                <a:r>
                  <a:rPr lang="tr-TR" sz="2400" i="1" dirty="0" smtClean="0"/>
                  <a:t> Bir sınavdaki notlar  </a:t>
                </a:r>
                <a14:m>
                  <m:oMath xmlns:m="http://schemas.openxmlformats.org/officeDocument/2006/math">
                    <m:r>
                      <a:rPr lang="tr-TR" sz="2400" i="1" smtClean="0">
                        <a:latin typeface="Cambria Math" panose="02040503050406030204" pitchFamily="18" charset="0"/>
                        <a:ea typeface="Cambria Math" panose="02040503050406030204" pitchFamily="18" charset="0"/>
                      </a:rPr>
                      <m:t>𝜇</m:t>
                    </m:r>
                    <m:r>
                      <a:rPr lang="tr-TR" sz="2400" b="0" i="1" smtClean="0">
                        <a:latin typeface="Cambria Math" panose="02040503050406030204" pitchFamily="18" charset="0"/>
                        <a:ea typeface="Cambria Math" panose="02040503050406030204" pitchFamily="18" charset="0"/>
                      </a:rPr>
                      <m:t>=75</m:t>
                    </m:r>
                  </m:oMath>
                </a14:m>
                <a:r>
                  <a:rPr lang="tr-TR" sz="2400" i="1" dirty="0" smtClean="0"/>
                  <a:t> ortalamalı ve </a:t>
                </a:r>
                <a14:m>
                  <m:oMath xmlns:m="http://schemas.openxmlformats.org/officeDocument/2006/math">
                    <m:r>
                      <a:rPr lang="tr-TR" sz="2400" i="1" smtClean="0">
                        <a:latin typeface="Cambria Math" panose="02040503050406030204" pitchFamily="18" charset="0"/>
                        <a:ea typeface="Cambria Math" panose="02040503050406030204" pitchFamily="18" charset="0"/>
                      </a:rPr>
                      <m:t>𝜎</m:t>
                    </m:r>
                    <m:r>
                      <a:rPr lang="tr-TR" sz="2400" b="0" i="1" smtClean="0">
                        <a:latin typeface="Cambria Math" panose="02040503050406030204" pitchFamily="18" charset="0"/>
                        <a:ea typeface="Cambria Math" panose="02040503050406030204" pitchFamily="18" charset="0"/>
                      </a:rPr>
                      <m:t>=8</m:t>
                    </m:r>
                  </m:oMath>
                </a14:m>
                <a:r>
                  <a:rPr lang="tr-TR" sz="2400" i="1" dirty="0" smtClean="0"/>
                  <a:t> standart sapmalı normal dağılıma sahiptir. Buna göre</a:t>
                </a:r>
              </a:p>
              <a:p>
                <a:pPr marL="360363" lvl="0" indent="-360363" algn="just">
                  <a:buFont typeface="+mj-lt"/>
                  <a:buAutoNum type="alphaLcParenR"/>
                </a:pPr>
                <a:r>
                  <a:rPr lang="tr-TR" sz="2400" i="1" dirty="0" smtClean="0"/>
                  <a:t>Sınava giren öğrencilerin 65 ve yukarı not alması olasılığı nedir?</a:t>
                </a:r>
              </a:p>
              <a:p>
                <a:pPr marL="360363" lvl="0" indent="-360363" algn="just">
                  <a:buFont typeface="+mj-lt"/>
                  <a:buAutoNum type="alphaLcParenR"/>
                </a:pPr>
                <a:r>
                  <a:rPr lang="tr-TR" sz="2400" i="1" dirty="0" smtClean="0"/>
                  <a:t>Sınava giren öğrencilerin 55 ve daha az not alması olasılığı nedir?</a:t>
                </a:r>
              </a:p>
              <a:p>
                <a:pPr marL="360363" lvl="0" indent="-360363" algn="just">
                  <a:buFont typeface="+mj-lt"/>
                  <a:buAutoNum type="alphaLcParenR"/>
                </a:pPr>
                <a:r>
                  <a:rPr lang="tr-TR" sz="2400" i="1" dirty="0" smtClean="0"/>
                  <a:t>Sınava giren öğrencilerin 65 ile 85 arasında not alması olasılığı nedir?</a:t>
                </a:r>
              </a:p>
              <a:p>
                <a:pPr marL="360363" lvl="0" indent="-360363" algn="just">
                  <a:buFont typeface="+mj-lt"/>
                  <a:buAutoNum type="alphaLcParenR"/>
                </a:pPr>
                <a:r>
                  <a:rPr lang="tr-TR" sz="2400" i="1" dirty="0" smtClean="0"/>
                  <a:t>Öğretmen 90 ve yukarısında not alanlara AA veriyor. 12 öğrenci AA aldığına göre sınava giren öğrenci sayısı nedir?</a:t>
                </a:r>
              </a:p>
              <a:p>
                <a:pPr marL="360363" lvl="0" indent="-360363" algn="just">
                  <a:buFont typeface="+mj-lt"/>
                  <a:buAutoNum type="alphaLcParenR"/>
                </a:pPr>
                <a:r>
                  <a:rPr lang="tr-TR" sz="2400" i="1" dirty="0" smtClean="0"/>
                  <a:t>Sınava giren öğrencilerden kaç tanesi 65 ile 85 arasında not almıştır.</a:t>
                </a:r>
              </a:p>
              <a:p>
                <a:pPr marL="0" lvl="0" indent="0">
                  <a:buNone/>
                </a:pPr>
                <a:endParaRPr lang="tr-TR" sz="2000" dirty="0"/>
              </a:p>
              <a:p>
                <a:pPr>
                  <a:buNone/>
                </a:pPr>
                <a:endParaRPr lang="tr-TR" dirty="0"/>
              </a:p>
            </p:txBody>
          </p:sp>
        </mc:Choice>
        <mc:Fallback xmlns="">
          <p:sp>
            <p:nvSpPr>
              <p:cNvPr id="3" name="2 İçerik Yer Tutucusu"/>
              <p:cNvSpPr>
                <a:spLocks noGrp="1" noRot="1" noChangeAspect="1" noMove="1" noResize="1" noEditPoints="1" noAdjustHandles="1" noChangeArrowheads="1" noChangeShapeType="1" noTextEdit="1"/>
              </p:cNvSpPr>
              <p:nvPr>
                <p:ph idx="1"/>
              </p:nvPr>
            </p:nvSpPr>
            <p:spPr>
              <a:xfrm>
                <a:off x="611560" y="404664"/>
                <a:ext cx="7920880" cy="5577483"/>
              </a:xfrm>
              <a:blipFill>
                <a:blip r:embed="rId2"/>
                <a:stretch>
                  <a:fillRect l="-1231" t="-874" r="-1154"/>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İçerik Yer Tutucusu"/>
              <p:cNvSpPr>
                <a:spLocks noGrp="1"/>
              </p:cNvSpPr>
              <p:nvPr>
                <p:ph idx="1"/>
              </p:nvPr>
            </p:nvSpPr>
            <p:spPr>
              <a:xfrm>
                <a:off x="611560" y="404664"/>
                <a:ext cx="7920880" cy="5577483"/>
              </a:xfrm>
            </p:spPr>
            <p:txBody>
              <a:bodyPr>
                <a:normAutofit/>
              </a:bodyPr>
              <a:lstStyle/>
              <a:p>
                <a:pPr marL="0" lvl="0" indent="0">
                  <a:spcBef>
                    <a:spcPts val="600"/>
                  </a:spcBef>
                  <a:spcAft>
                    <a:spcPts val="600"/>
                  </a:spcAft>
                  <a:buNone/>
                </a:pPr>
                <a:r>
                  <a:rPr lang="tr-TR" sz="2200" b="1" i="1" dirty="0" smtClean="0"/>
                  <a:t>Çözüm. </a:t>
                </a:r>
                <a14:m>
                  <m:oMath xmlns:m="http://schemas.openxmlformats.org/officeDocument/2006/math">
                    <m:r>
                      <a:rPr lang="tr-TR" sz="2200" i="1">
                        <a:latin typeface="Cambria Math" panose="02040503050406030204" pitchFamily="18" charset="0"/>
                      </a:rPr>
                      <m:t>𝑋</m:t>
                    </m:r>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75</m:t>
                        </m:r>
                        <m:r>
                          <a:rPr lang="tr-TR" sz="2200" i="1">
                            <a:latin typeface="Cambria Math" panose="02040503050406030204" pitchFamily="18" charset="0"/>
                            <a:ea typeface="Cambria Math" panose="02040503050406030204" pitchFamily="18" charset="0"/>
                          </a:rPr>
                          <m:t>,64</m:t>
                        </m:r>
                      </m:e>
                    </m:d>
                  </m:oMath>
                </a14:m>
                <a:endParaRPr lang="tr-TR" sz="2200" b="1" dirty="0" smtClean="0"/>
              </a:p>
              <a:p>
                <a:pPr marL="0" lvl="0" indent="0">
                  <a:spcBef>
                    <a:spcPts val="600"/>
                  </a:spcBef>
                  <a:buNone/>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𝑋</m:t>
                          </m:r>
                          <m:r>
                            <a:rPr lang="tr-TR" sz="2200" i="1">
                              <a:latin typeface="Cambria Math" panose="02040503050406030204" pitchFamily="18" charset="0"/>
                              <a:ea typeface="Cambria Math" panose="02040503050406030204" pitchFamily="18" charset="0"/>
                            </a:rPr>
                            <m:t>≥65</m:t>
                          </m:r>
                        </m:e>
                      </m:d>
                      <m:r>
                        <a:rPr lang="tr-TR" sz="2200" i="1">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f>
                            <m:fPr>
                              <m:ctrlPr>
                                <a:rPr lang="tr-TR" sz="2200" i="1">
                                  <a:latin typeface="Cambria Math" panose="02040503050406030204" pitchFamily="18" charset="0"/>
                                </a:rPr>
                              </m:ctrlPr>
                            </m:fPr>
                            <m:num>
                              <m:r>
                                <a:rPr lang="tr-TR" sz="2200" i="1">
                                  <a:latin typeface="Cambria Math" panose="02040503050406030204" pitchFamily="18" charset="0"/>
                                </a:rPr>
                                <m:t>𝑋</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num>
                            <m:den>
                              <m:r>
                                <a:rPr lang="tr-TR" sz="2200" i="1">
                                  <a:latin typeface="Cambria Math" panose="02040503050406030204" pitchFamily="18" charset="0"/>
                                  <a:ea typeface="Cambria Math" panose="02040503050406030204" pitchFamily="18" charset="0"/>
                                </a:rPr>
                                <m:t>𝜎</m:t>
                              </m:r>
                            </m:den>
                          </m:f>
                          <m:r>
                            <a:rPr lang="tr-TR" sz="2200">
                              <a:latin typeface="Cambria Math" panose="02040503050406030204" pitchFamily="18" charset="0"/>
                            </a:rPr>
                            <m:t>≥</m:t>
                          </m:r>
                          <m:f>
                            <m:fPr>
                              <m:ctrlPr>
                                <a:rPr lang="tr-TR" sz="2200" i="1">
                                  <a:latin typeface="Cambria Math" panose="02040503050406030204" pitchFamily="18" charset="0"/>
                                </a:rPr>
                              </m:ctrlPr>
                            </m:fPr>
                            <m:num>
                              <m:r>
                                <a:rPr lang="tr-TR" sz="2200">
                                  <a:latin typeface="Cambria Math" panose="02040503050406030204" pitchFamily="18" charset="0"/>
                                </a:rPr>
                                <m:t>65−75</m:t>
                              </m:r>
                            </m:num>
                            <m:den>
                              <m:r>
                                <a:rPr lang="tr-TR" sz="2200">
                                  <a:latin typeface="Cambria Math" panose="02040503050406030204" pitchFamily="18" charset="0"/>
                                </a:rPr>
                                <m:t>8</m:t>
                              </m:r>
                            </m:den>
                          </m:f>
                        </m:e>
                      </m:d>
                      <m:r>
                        <a:rPr lang="tr-TR" sz="2200" i="1">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≥−1.25</m:t>
                          </m:r>
                        </m:e>
                      </m:d>
                    </m:oMath>
                  </m:oMathPara>
                </a14:m>
                <a:endParaRPr lang="tr-TR" sz="2200" dirty="0"/>
              </a:p>
              <a:p>
                <a:pPr marL="0" lvl="0" indent="0">
                  <a:spcBef>
                    <a:spcPts val="600"/>
                  </a:spcBef>
                  <a:buNone/>
                  <a:defRPr/>
                </a:pPr>
                <a:r>
                  <a:rPr lang="tr-TR" sz="2200" dirty="0"/>
                  <a:t>                      </a:t>
                </a:r>
                <a14:m>
                  <m:oMath xmlns:m="http://schemas.openxmlformats.org/officeDocument/2006/math">
                    <m:r>
                      <a:rPr lang="tr-TR" sz="2200" i="1">
                        <a:latin typeface="Cambria Math" panose="02040503050406030204" pitchFamily="18" charset="0"/>
                      </a:rPr>
                      <m:t>=1−</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&lt;1.25</m:t>
                        </m:r>
                      </m:e>
                    </m:d>
                    <m:r>
                      <a:rPr lang="tr-TR" sz="2200" i="1">
                        <a:latin typeface="Cambria Math" panose="02040503050406030204" pitchFamily="18" charset="0"/>
                      </a:rPr>
                      <m:t>=1−0.8944=0.1056</m:t>
                    </m:r>
                  </m:oMath>
                </a14:m>
                <a:endParaRPr lang="tr-TR" sz="2200" dirty="0"/>
              </a:p>
              <a:p>
                <a:pPr marL="0" lvl="0" indent="0">
                  <a:spcBef>
                    <a:spcPts val="600"/>
                  </a:spcBef>
                  <a:buNone/>
                </a:pPr>
                <a14:m>
                  <m:oMathPara xmlns:m="http://schemas.openxmlformats.org/officeDocument/2006/math">
                    <m:oMathParaPr>
                      <m:jc m:val="left"/>
                    </m:oMathParaPr>
                    <m:oMath xmlns:m="http://schemas.openxmlformats.org/officeDocument/2006/math">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𝑋</m:t>
                          </m:r>
                          <m:r>
                            <a:rPr lang="tr-TR" sz="2200">
                              <a:latin typeface="Cambria Math" panose="02040503050406030204" pitchFamily="18" charset="0"/>
                            </a:rPr>
                            <m:t>≤55</m:t>
                          </m:r>
                        </m:e>
                      </m:d>
                      <m:r>
                        <a:rPr lang="tr-TR" sz="2200">
                          <a:latin typeface="Cambria Math" panose="02040503050406030204" pitchFamily="18" charset="0"/>
                        </a:rPr>
                        <m:t>=</m:t>
                      </m:r>
                      <m:r>
                        <a:rPr lang="tr-TR" sz="2200">
                          <a:latin typeface="Cambria Math" panose="02040503050406030204" pitchFamily="18" charset="0"/>
                        </a:rPr>
                        <m:t>𝑃</m:t>
                      </m:r>
                      <m:d>
                        <m:dPr>
                          <m:ctrlPr>
                            <a:rPr lang="tr-TR" sz="2200" i="1">
                              <a:latin typeface="Cambria Math" panose="02040503050406030204" pitchFamily="18" charset="0"/>
                            </a:rPr>
                          </m:ctrlPr>
                        </m:dPr>
                        <m:e>
                          <m:f>
                            <m:fPr>
                              <m:ctrlPr>
                                <a:rPr lang="tr-TR" sz="2200" i="1">
                                  <a:latin typeface="Cambria Math" panose="02040503050406030204" pitchFamily="18" charset="0"/>
                                </a:rPr>
                              </m:ctrlPr>
                            </m:fPr>
                            <m:num>
                              <m:r>
                                <a:rPr lang="tr-TR" sz="2200">
                                  <a:latin typeface="Cambria Math" panose="02040503050406030204" pitchFamily="18" charset="0"/>
                                </a:rPr>
                                <m:t>𝑋</m:t>
                              </m:r>
                              <m:r>
                                <a:rPr lang="tr-TR" sz="2200">
                                  <a:latin typeface="Cambria Math" panose="02040503050406030204" pitchFamily="18" charset="0"/>
                                </a:rPr>
                                <m:t>−</m:t>
                              </m:r>
                              <m:r>
                                <a:rPr lang="tr-TR" sz="2200">
                                  <a:latin typeface="Cambria Math" panose="02040503050406030204" pitchFamily="18" charset="0"/>
                                </a:rPr>
                                <m:t>𝜇</m:t>
                              </m:r>
                            </m:num>
                            <m:den>
                              <m:r>
                                <a:rPr lang="tr-TR" sz="2200">
                                  <a:latin typeface="Cambria Math" panose="02040503050406030204" pitchFamily="18" charset="0"/>
                                </a:rPr>
                                <m:t>𝜎</m:t>
                              </m:r>
                            </m:den>
                          </m:f>
                          <m:r>
                            <a:rPr lang="tr-TR" sz="2200">
                              <a:latin typeface="Cambria Math" panose="02040503050406030204" pitchFamily="18" charset="0"/>
                            </a:rPr>
                            <m:t>≤</m:t>
                          </m:r>
                          <m:f>
                            <m:fPr>
                              <m:ctrlPr>
                                <a:rPr lang="tr-TR" sz="2200" i="1">
                                  <a:latin typeface="Cambria Math" panose="02040503050406030204" pitchFamily="18" charset="0"/>
                                </a:rPr>
                              </m:ctrlPr>
                            </m:fPr>
                            <m:num>
                              <m:r>
                                <a:rPr lang="tr-TR" sz="2200">
                                  <a:latin typeface="Cambria Math" panose="02040503050406030204" pitchFamily="18" charset="0"/>
                                </a:rPr>
                                <m:t>55−75</m:t>
                              </m:r>
                            </m:num>
                            <m:den>
                              <m:r>
                                <a:rPr lang="tr-TR" sz="2200">
                                  <a:latin typeface="Cambria Math" panose="02040503050406030204" pitchFamily="18" charset="0"/>
                                </a:rPr>
                                <m:t>8</m:t>
                              </m:r>
                            </m:den>
                          </m:f>
                        </m:e>
                      </m:d>
                      <m:r>
                        <a:rPr lang="tr-TR" sz="2200">
                          <a:latin typeface="Cambria Math" panose="02040503050406030204" pitchFamily="18" charset="0"/>
                        </a:rPr>
                        <m:t>=</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𝑍</m:t>
                          </m:r>
                          <m:r>
                            <a:rPr lang="tr-TR" sz="2200">
                              <a:latin typeface="Cambria Math" panose="02040503050406030204" pitchFamily="18" charset="0"/>
                            </a:rPr>
                            <m:t>≤−2.5</m:t>
                          </m:r>
                        </m:e>
                      </m:d>
                    </m:oMath>
                  </m:oMathPara>
                </a14:m>
                <a:endParaRPr lang="tr-TR" sz="2200" dirty="0"/>
              </a:p>
              <a:p>
                <a:pPr marL="0" lvl="0" indent="0">
                  <a:spcBef>
                    <a:spcPts val="600"/>
                  </a:spcBef>
                  <a:buNone/>
                </a:pPr>
                <a:r>
                  <a:rPr lang="tr-TR" sz="2200" dirty="0"/>
                  <a:t>             </a:t>
                </a:r>
                <a14:m>
                  <m:oMath xmlns:m="http://schemas.openxmlformats.org/officeDocument/2006/math">
                    <m:r>
                      <a:rPr lang="tr-TR" sz="2200">
                        <a:latin typeface="Cambria Math" panose="02040503050406030204" pitchFamily="18" charset="0"/>
                      </a:rPr>
                      <m:t>=</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𝑍</m:t>
                        </m:r>
                        <m:r>
                          <a:rPr lang="tr-TR" sz="2200">
                            <a:latin typeface="Cambria Math" panose="02040503050406030204" pitchFamily="18" charset="0"/>
                          </a:rPr>
                          <m:t>≥2.5</m:t>
                        </m:r>
                      </m:e>
                    </m:d>
                    <m:r>
                      <a:rPr lang="tr-TR" sz="2200">
                        <a:latin typeface="Cambria Math" panose="02040503050406030204" pitchFamily="18" charset="0"/>
                      </a:rPr>
                      <m:t>=1−</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𝑍</m:t>
                        </m:r>
                        <m:r>
                          <a:rPr lang="tr-TR" sz="2200">
                            <a:latin typeface="Cambria Math" panose="02040503050406030204" pitchFamily="18" charset="0"/>
                          </a:rPr>
                          <m:t>≤2.5</m:t>
                        </m:r>
                      </m:e>
                    </m:d>
                    <m:r>
                      <a:rPr lang="tr-TR" sz="2200">
                        <a:latin typeface="Cambria Math" panose="02040503050406030204" pitchFamily="18" charset="0"/>
                      </a:rPr>
                      <m:t>=1−0.9938=0.0062</m:t>
                    </m:r>
                  </m:oMath>
                </a14:m>
                <a:endParaRPr lang="tr-TR" sz="2200" dirty="0" smtClean="0"/>
              </a:p>
              <a:p>
                <a:pPr marL="0" lvl="0" indent="0">
                  <a:spcBef>
                    <a:spcPts val="600"/>
                  </a:spcBef>
                  <a:buNone/>
                </a:pPr>
                <a14:m>
                  <m:oMathPara xmlns:m="http://schemas.openxmlformats.org/officeDocument/2006/math">
                    <m:oMathParaPr>
                      <m:jc m:val="left"/>
                    </m:oMathParaPr>
                    <m:oMath xmlns:m="http://schemas.openxmlformats.org/officeDocument/2006/math">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65≤</m:t>
                          </m:r>
                          <m:r>
                            <a:rPr lang="tr-TR" sz="2200">
                              <a:latin typeface="Cambria Math" panose="02040503050406030204" pitchFamily="18" charset="0"/>
                            </a:rPr>
                            <m:t>𝑋</m:t>
                          </m:r>
                          <m:r>
                            <a:rPr lang="tr-TR" sz="2200">
                              <a:latin typeface="Cambria Math" panose="02040503050406030204" pitchFamily="18" charset="0"/>
                            </a:rPr>
                            <m:t>≤85</m:t>
                          </m:r>
                        </m:e>
                      </m:d>
                      <m:r>
                        <a:rPr lang="tr-TR" sz="2200">
                          <a:latin typeface="Cambria Math" panose="02040503050406030204" pitchFamily="18" charset="0"/>
                        </a:rPr>
                        <m:t>=</m:t>
                      </m:r>
                      <m:r>
                        <a:rPr lang="tr-TR" sz="2200">
                          <a:latin typeface="Cambria Math" panose="02040503050406030204" pitchFamily="18" charset="0"/>
                        </a:rPr>
                        <m:t>𝑃</m:t>
                      </m:r>
                      <m:d>
                        <m:dPr>
                          <m:ctrlPr>
                            <a:rPr lang="tr-TR" sz="2200" i="1">
                              <a:latin typeface="Cambria Math" panose="02040503050406030204" pitchFamily="18" charset="0"/>
                            </a:rPr>
                          </m:ctrlPr>
                        </m:dPr>
                        <m:e>
                          <m:f>
                            <m:fPr>
                              <m:ctrlPr>
                                <a:rPr lang="tr-TR" sz="2200" i="1">
                                  <a:latin typeface="Cambria Math" panose="02040503050406030204" pitchFamily="18" charset="0"/>
                                </a:rPr>
                              </m:ctrlPr>
                            </m:fPr>
                            <m:num>
                              <m:r>
                                <a:rPr lang="tr-TR" sz="2200">
                                  <a:latin typeface="Cambria Math" panose="02040503050406030204" pitchFamily="18" charset="0"/>
                                </a:rPr>
                                <m:t>65−75</m:t>
                              </m:r>
                            </m:num>
                            <m:den>
                              <m:r>
                                <a:rPr lang="tr-TR" sz="2200">
                                  <a:latin typeface="Cambria Math" panose="02040503050406030204" pitchFamily="18" charset="0"/>
                                </a:rPr>
                                <m:t>8</m:t>
                              </m:r>
                            </m:den>
                          </m:f>
                          <m:r>
                            <a:rPr lang="tr-TR" sz="2200">
                              <a:latin typeface="Cambria Math" panose="02040503050406030204" pitchFamily="18" charset="0"/>
                            </a:rPr>
                            <m:t>≤</m:t>
                          </m:r>
                          <m:f>
                            <m:fPr>
                              <m:ctrlPr>
                                <a:rPr lang="tr-TR" sz="2200" i="1">
                                  <a:latin typeface="Cambria Math" panose="02040503050406030204" pitchFamily="18" charset="0"/>
                                </a:rPr>
                              </m:ctrlPr>
                            </m:fPr>
                            <m:num>
                              <m:r>
                                <a:rPr lang="tr-TR" sz="2200">
                                  <a:latin typeface="Cambria Math" panose="02040503050406030204" pitchFamily="18" charset="0"/>
                                </a:rPr>
                                <m:t>𝑋</m:t>
                              </m:r>
                              <m:r>
                                <a:rPr lang="tr-TR" sz="2200">
                                  <a:latin typeface="Cambria Math" panose="02040503050406030204" pitchFamily="18" charset="0"/>
                                </a:rPr>
                                <m:t>−</m:t>
                              </m:r>
                              <m:r>
                                <a:rPr lang="tr-TR" sz="2200">
                                  <a:latin typeface="Cambria Math" panose="02040503050406030204" pitchFamily="18" charset="0"/>
                                </a:rPr>
                                <m:t>𝜇</m:t>
                              </m:r>
                            </m:num>
                            <m:den>
                              <m:r>
                                <a:rPr lang="tr-TR" sz="2200">
                                  <a:latin typeface="Cambria Math" panose="02040503050406030204" pitchFamily="18" charset="0"/>
                                </a:rPr>
                                <m:t>𝜎</m:t>
                              </m:r>
                            </m:den>
                          </m:f>
                          <m:r>
                            <a:rPr lang="tr-TR" sz="2200">
                              <a:latin typeface="Cambria Math" panose="02040503050406030204" pitchFamily="18" charset="0"/>
                            </a:rPr>
                            <m:t>≤</m:t>
                          </m:r>
                          <m:f>
                            <m:fPr>
                              <m:ctrlPr>
                                <a:rPr lang="tr-TR" sz="2200" i="1">
                                  <a:latin typeface="Cambria Math" panose="02040503050406030204" pitchFamily="18" charset="0"/>
                                </a:rPr>
                              </m:ctrlPr>
                            </m:fPr>
                            <m:num>
                              <m:r>
                                <a:rPr lang="tr-TR" sz="2200">
                                  <a:latin typeface="Cambria Math" panose="02040503050406030204" pitchFamily="18" charset="0"/>
                                </a:rPr>
                                <m:t>85−75</m:t>
                              </m:r>
                            </m:num>
                            <m:den>
                              <m:r>
                                <a:rPr lang="tr-TR" sz="2200">
                                  <a:latin typeface="Cambria Math" panose="02040503050406030204" pitchFamily="18" charset="0"/>
                                </a:rPr>
                                <m:t>8</m:t>
                              </m:r>
                            </m:den>
                          </m:f>
                        </m:e>
                      </m:d>
                    </m:oMath>
                  </m:oMathPara>
                </a14:m>
                <a:endParaRPr lang="tr-TR" sz="2200" dirty="0"/>
              </a:p>
              <a:p>
                <a:pPr marL="0" lvl="0" indent="0">
                  <a:spcBef>
                    <a:spcPts val="600"/>
                  </a:spcBef>
                  <a:buNone/>
                </a:pPr>
                <a14:m>
                  <m:oMathPara xmlns:m="http://schemas.openxmlformats.org/officeDocument/2006/math">
                    <m:oMathParaPr>
                      <m:jc m:val="left"/>
                    </m:oMathParaPr>
                    <m:oMath xmlns:m="http://schemas.openxmlformats.org/officeDocument/2006/math">
                      <m:r>
                        <a:rPr lang="tr-TR" sz="2200">
                          <a:latin typeface="Cambria Math" panose="02040503050406030204" pitchFamily="18" charset="0"/>
                        </a:rPr>
                        <m:t>                                 =</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−1.25≤</m:t>
                          </m:r>
                          <m:r>
                            <a:rPr lang="tr-TR" sz="2200">
                              <a:latin typeface="Cambria Math" panose="02040503050406030204" pitchFamily="18" charset="0"/>
                            </a:rPr>
                            <m:t>𝑍</m:t>
                          </m:r>
                          <m:r>
                            <a:rPr lang="tr-TR" sz="2200">
                              <a:latin typeface="Cambria Math" panose="02040503050406030204" pitchFamily="18" charset="0"/>
                            </a:rPr>
                            <m:t>≤1.25</m:t>
                          </m:r>
                        </m:e>
                      </m:d>
                    </m:oMath>
                  </m:oMathPara>
                </a14:m>
                <a:endParaRPr lang="tr-TR" sz="2200" dirty="0"/>
              </a:p>
              <a:p>
                <a:pPr marL="0" lvl="0" indent="0">
                  <a:spcBef>
                    <a:spcPts val="600"/>
                  </a:spcBef>
                  <a:buNone/>
                </a:pPr>
                <a:r>
                  <a:rPr lang="tr-TR" sz="2200" dirty="0"/>
                  <a:t>                                </a:t>
                </a:r>
                <a14:m>
                  <m:oMath xmlns:m="http://schemas.openxmlformats.org/officeDocument/2006/math">
                    <m:r>
                      <a:rPr lang="tr-TR" sz="2200">
                        <a:latin typeface="Cambria Math" panose="02040503050406030204" pitchFamily="18" charset="0"/>
                      </a:rPr>
                      <m:t>=</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𝑍</m:t>
                        </m:r>
                        <m:r>
                          <a:rPr lang="tr-TR" sz="2200">
                            <a:latin typeface="Cambria Math" panose="02040503050406030204" pitchFamily="18" charset="0"/>
                          </a:rPr>
                          <m:t>≤1.25</m:t>
                        </m:r>
                      </m:e>
                    </m:d>
                    <m:r>
                      <a:rPr lang="tr-TR" sz="2200">
                        <a:latin typeface="Cambria Math" panose="02040503050406030204" pitchFamily="18" charset="0"/>
                      </a:rPr>
                      <m:t>−</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𝑍</m:t>
                        </m:r>
                        <m:r>
                          <a:rPr lang="tr-TR" sz="2200">
                            <a:latin typeface="Cambria Math" panose="02040503050406030204" pitchFamily="18" charset="0"/>
                          </a:rPr>
                          <m:t>≤−1.25</m:t>
                        </m:r>
                      </m:e>
                    </m:d>
                  </m:oMath>
                </a14:m>
                <a:endParaRPr lang="tr-TR" sz="2200" dirty="0"/>
              </a:p>
              <a:p>
                <a:pPr marL="0" lvl="0" indent="0">
                  <a:spcBef>
                    <a:spcPts val="600"/>
                  </a:spcBef>
                  <a:buNone/>
                </a:pPr>
                <a:r>
                  <a:rPr lang="tr-TR" sz="2200" dirty="0"/>
                  <a:t>                                </a:t>
                </a:r>
                <a14:m>
                  <m:oMath xmlns:m="http://schemas.openxmlformats.org/officeDocument/2006/math">
                    <m:r>
                      <a:rPr lang="tr-TR" sz="2200">
                        <a:latin typeface="Cambria Math" panose="02040503050406030204" pitchFamily="18" charset="0"/>
                      </a:rPr>
                      <m:t>=</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𝑍</m:t>
                        </m:r>
                        <m:r>
                          <a:rPr lang="tr-TR" sz="2200">
                            <a:latin typeface="Cambria Math" panose="02040503050406030204" pitchFamily="18" charset="0"/>
                          </a:rPr>
                          <m:t>≤1.25</m:t>
                        </m:r>
                      </m:e>
                    </m:d>
                    <m:r>
                      <a:rPr lang="tr-TR" sz="2200">
                        <a:latin typeface="Cambria Math" panose="02040503050406030204" pitchFamily="18" charset="0"/>
                      </a:rPr>
                      <m:t>−</m:t>
                    </m:r>
                    <m:d>
                      <m:dPr>
                        <m:begChr m:val="["/>
                        <m:endChr m:val="]"/>
                        <m:ctrlPr>
                          <a:rPr lang="tr-TR" sz="2200" i="1">
                            <a:latin typeface="Cambria Math" panose="02040503050406030204" pitchFamily="18" charset="0"/>
                          </a:rPr>
                        </m:ctrlPr>
                      </m:dPr>
                      <m:e>
                        <m:r>
                          <a:rPr lang="tr-TR" sz="2200" i="1">
                            <a:latin typeface="Cambria Math" panose="02040503050406030204" pitchFamily="18" charset="0"/>
                          </a:rPr>
                          <m:t>1−</m:t>
                        </m:r>
                        <m:r>
                          <a:rPr lang="tr-TR" sz="2200">
                            <a:latin typeface="Cambria Math" panose="02040503050406030204" pitchFamily="18" charset="0"/>
                          </a:rPr>
                          <m:t>𝑃</m:t>
                        </m:r>
                        <m:d>
                          <m:dPr>
                            <m:ctrlPr>
                              <a:rPr lang="tr-TR" sz="2200" i="1">
                                <a:latin typeface="Cambria Math" panose="02040503050406030204" pitchFamily="18" charset="0"/>
                              </a:rPr>
                            </m:ctrlPr>
                          </m:dPr>
                          <m:e>
                            <m:r>
                              <a:rPr lang="tr-TR" sz="2200">
                                <a:latin typeface="Cambria Math" panose="02040503050406030204" pitchFamily="18" charset="0"/>
                              </a:rPr>
                              <m:t>𝑍</m:t>
                            </m:r>
                            <m:r>
                              <a:rPr lang="tr-TR" sz="2200">
                                <a:latin typeface="Cambria Math" panose="02040503050406030204" pitchFamily="18" charset="0"/>
                              </a:rPr>
                              <m:t>≤1.25</m:t>
                            </m:r>
                          </m:e>
                        </m:d>
                      </m:e>
                    </m:d>
                  </m:oMath>
                </a14:m>
                <a:endParaRPr lang="tr-TR" sz="2200" dirty="0"/>
              </a:p>
              <a:p>
                <a:pPr marL="0" lvl="0" indent="0">
                  <a:spcBef>
                    <a:spcPts val="600"/>
                  </a:spcBef>
                  <a:buNone/>
                </a:pPr>
                <a:r>
                  <a:rPr lang="tr-TR" sz="2200" dirty="0"/>
                  <a:t>                                </a:t>
                </a:r>
                <a14:m>
                  <m:oMath xmlns:m="http://schemas.openxmlformats.org/officeDocument/2006/math">
                    <m:r>
                      <a:rPr lang="tr-TR" sz="2200" i="1">
                        <a:latin typeface="Cambria Math" panose="02040503050406030204" pitchFamily="18" charset="0"/>
                      </a:rPr>
                      <m:t>=0.8944−</m:t>
                    </m:r>
                    <m:d>
                      <m:dPr>
                        <m:begChr m:val="["/>
                        <m:endChr m:val="]"/>
                        <m:ctrlPr>
                          <a:rPr lang="tr-TR" sz="2200" i="1">
                            <a:latin typeface="Cambria Math" panose="02040503050406030204" pitchFamily="18" charset="0"/>
                          </a:rPr>
                        </m:ctrlPr>
                      </m:dPr>
                      <m:e>
                        <m:r>
                          <a:rPr lang="tr-TR" sz="2200" i="1">
                            <a:latin typeface="Cambria Math" panose="02040503050406030204" pitchFamily="18" charset="0"/>
                          </a:rPr>
                          <m:t>1−0.8944</m:t>
                        </m:r>
                      </m:e>
                    </m:d>
                    <m:r>
                      <a:rPr lang="tr-TR" sz="2200" i="1">
                        <a:latin typeface="Cambria Math" panose="02040503050406030204" pitchFamily="18" charset="0"/>
                      </a:rPr>
                      <m:t>=0.7888</m:t>
                    </m:r>
                  </m:oMath>
                </a14:m>
                <a:endParaRPr lang="tr-TR" sz="2200" dirty="0"/>
              </a:p>
              <a:p>
                <a:pPr marL="0" lvl="0" indent="0">
                  <a:spcBef>
                    <a:spcPts val="600"/>
                  </a:spcBef>
                  <a:buNone/>
                </a:pPr>
                <a:endParaRPr lang="tr-TR" sz="2400" dirty="0"/>
              </a:p>
              <a:p>
                <a:pPr marL="0" lvl="0" indent="0">
                  <a:spcBef>
                    <a:spcPts val="600"/>
                  </a:spcBef>
                  <a:spcAft>
                    <a:spcPts val="600"/>
                  </a:spcAft>
                  <a:buNone/>
                </a:pPr>
                <a:endParaRPr lang="tr-TR" sz="2200" b="1" dirty="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smtClean="0"/>
              </a:p>
              <a:p>
                <a:pPr marL="0" lvl="0" indent="0">
                  <a:spcBef>
                    <a:spcPts val="600"/>
                  </a:spcBef>
                  <a:buNone/>
                </a:pPr>
                <a:endParaRPr lang="tr-TR" sz="2200" dirty="0"/>
              </a:p>
              <a:p>
                <a:pPr marL="0" lvl="0" indent="0">
                  <a:spcBef>
                    <a:spcPts val="600"/>
                  </a:spcBef>
                  <a:buNone/>
                </a:pPr>
                <a:endParaRPr lang="tr-TR" sz="2200" dirty="0"/>
              </a:p>
            </p:txBody>
          </p:sp>
        </mc:Choice>
        <mc:Fallback xmlns="">
          <p:sp>
            <p:nvSpPr>
              <p:cNvPr id="3" name="2 İçerik Yer Tutucusu"/>
              <p:cNvSpPr>
                <a:spLocks noGrp="1" noRot="1" noChangeAspect="1" noMove="1" noResize="1" noEditPoints="1" noAdjustHandles="1" noChangeArrowheads="1" noChangeShapeType="1" noTextEdit="1"/>
              </p:cNvSpPr>
              <p:nvPr>
                <p:ph idx="1"/>
              </p:nvPr>
            </p:nvSpPr>
            <p:spPr>
              <a:xfrm>
                <a:off x="611560" y="404664"/>
                <a:ext cx="7920880" cy="5577483"/>
              </a:xfrm>
              <a:blipFill>
                <a:blip r:embed="rId2"/>
                <a:stretch>
                  <a:fillRect l="-1000" t="-656"/>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18</a:t>
            </a:fld>
            <a:endParaRPr lang="tr-TR"/>
          </a:p>
        </p:txBody>
      </p:sp>
    </p:spTree>
    <p:extLst>
      <p:ext uri="{BB962C8B-B14F-4D97-AF65-F5344CB8AC3E}">
        <p14:creationId xmlns:p14="http://schemas.microsoft.com/office/powerpoint/2010/main" val="3087894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404664"/>
            <a:ext cx="7920880" cy="5577483"/>
          </a:xfrm>
        </p:spPr>
        <p:txBody>
          <a:bodyPr>
            <a:normAutofit/>
          </a:bodyPr>
          <a:lstStyle/>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a:p>
          <a:p>
            <a:pPr marL="0" lvl="0" indent="0">
              <a:spcBef>
                <a:spcPts val="600"/>
              </a:spcBef>
              <a:spcAft>
                <a:spcPts val="600"/>
              </a:spcAft>
              <a:buNone/>
            </a:pPr>
            <a:endParaRPr lang="tr-TR" sz="2200" b="1" dirty="0" smtClean="0"/>
          </a:p>
          <a:p>
            <a:pPr marL="0" lvl="0" indent="0">
              <a:spcBef>
                <a:spcPts val="600"/>
              </a:spcBef>
              <a:spcAft>
                <a:spcPts val="600"/>
              </a:spcAft>
              <a:buNone/>
            </a:pPr>
            <a:endParaRPr lang="tr-TR" sz="2200" b="1" dirty="0" smtClean="0"/>
          </a:p>
          <a:p>
            <a:pPr marL="0" lvl="0" indent="0">
              <a:spcBef>
                <a:spcPts val="600"/>
              </a:spcBef>
              <a:buNone/>
            </a:pPr>
            <a:endParaRPr lang="tr-TR" sz="2200" dirty="0"/>
          </a:p>
          <a:p>
            <a:pPr marL="0" lvl="0" indent="0">
              <a:spcBef>
                <a:spcPts val="600"/>
              </a:spcBef>
              <a:buNone/>
            </a:pPr>
            <a:endParaRPr lang="tr-TR" sz="2200" dirty="0"/>
          </a:p>
        </p:txBody>
      </p:sp>
      <p:sp>
        <p:nvSpPr>
          <p:cNvPr id="2" name="Slayt Numarası Yer Tutucusu 1"/>
          <p:cNvSpPr>
            <a:spLocks noGrp="1"/>
          </p:cNvSpPr>
          <p:nvPr>
            <p:ph type="sldNum" sz="quarter" idx="12"/>
          </p:nvPr>
        </p:nvSpPr>
        <p:spPr/>
        <p:txBody>
          <a:bodyPr/>
          <a:lstStyle/>
          <a:p>
            <a:fld id="{F721B770-63F6-4534-BB56-A11E3EE492AC}" type="slidenum">
              <a:rPr lang="tr-TR" smtClean="0"/>
              <a:pPr/>
              <a:t>19</a:t>
            </a:fld>
            <a:endParaRPr lang="tr-TR"/>
          </a:p>
        </p:txBody>
      </p:sp>
      <mc:AlternateContent xmlns:mc="http://schemas.openxmlformats.org/markup-compatibility/2006" xmlns:a14="http://schemas.microsoft.com/office/drawing/2010/main">
        <mc:Choice Requires="a14">
          <p:sp>
            <p:nvSpPr>
              <p:cNvPr id="5" name="Dikdörtgen 4"/>
              <p:cNvSpPr/>
              <p:nvPr/>
            </p:nvSpPr>
            <p:spPr>
              <a:xfrm>
                <a:off x="637619" y="404664"/>
                <a:ext cx="7920880" cy="4289829"/>
              </a:xfrm>
              <a:prstGeom prst="rect">
                <a:avLst/>
              </a:prstGeom>
            </p:spPr>
            <p:txBody>
              <a:bodyPr wrap="square">
                <a:spAutoFit/>
              </a:bodyPr>
              <a:lstStyle/>
              <a:p>
                <a:pPr lvl="0">
                  <a:spcBef>
                    <a:spcPts val="600"/>
                  </a:spcBef>
                  <a:spcAft>
                    <a:spcPts val="600"/>
                  </a:spcAft>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𝑋</m:t>
                          </m:r>
                          <m:r>
                            <a:rPr lang="tr-TR" sz="2200" i="1">
                              <a:latin typeface="Cambria Math" panose="02040503050406030204" pitchFamily="18" charset="0"/>
                              <a:ea typeface="Cambria Math" panose="02040503050406030204" pitchFamily="18" charset="0"/>
                            </a:rPr>
                            <m:t>≥90</m:t>
                          </m:r>
                        </m:e>
                      </m:d>
                      <m:r>
                        <a:rPr lang="tr-TR" sz="2200" i="1">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f>
                            <m:fPr>
                              <m:ctrlPr>
                                <a:rPr lang="tr-TR" sz="2200" i="1">
                                  <a:latin typeface="Cambria Math" panose="02040503050406030204" pitchFamily="18" charset="0"/>
                                </a:rPr>
                              </m:ctrlPr>
                            </m:fPr>
                            <m:num>
                              <m:r>
                                <a:rPr lang="tr-TR" sz="2200" i="1">
                                  <a:latin typeface="Cambria Math" panose="02040503050406030204" pitchFamily="18" charset="0"/>
                                </a:rPr>
                                <m:t>𝑋</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num>
                            <m:den>
                              <m:r>
                                <a:rPr lang="tr-TR" sz="2200" i="1">
                                  <a:latin typeface="Cambria Math" panose="02040503050406030204" pitchFamily="18" charset="0"/>
                                  <a:ea typeface="Cambria Math" panose="02040503050406030204" pitchFamily="18" charset="0"/>
                                </a:rPr>
                                <m:t>𝜎</m:t>
                              </m:r>
                            </m:den>
                          </m:f>
                          <m:r>
                            <a:rPr lang="tr-TR" sz="2200">
                              <a:latin typeface="Cambria Math" panose="02040503050406030204" pitchFamily="18" charset="0"/>
                            </a:rPr>
                            <m:t>≥</m:t>
                          </m:r>
                          <m:f>
                            <m:fPr>
                              <m:ctrlPr>
                                <a:rPr lang="tr-TR" sz="2200" i="1">
                                  <a:latin typeface="Cambria Math" panose="02040503050406030204" pitchFamily="18" charset="0"/>
                                </a:rPr>
                              </m:ctrlPr>
                            </m:fPr>
                            <m:num>
                              <m:r>
                                <a:rPr lang="tr-TR" sz="2200">
                                  <a:latin typeface="Cambria Math" panose="02040503050406030204" pitchFamily="18" charset="0"/>
                                </a:rPr>
                                <m:t>90−75</m:t>
                              </m:r>
                            </m:num>
                            <m:den>
                              <m:r>
                                <a:rPr lang="tr-TR" sz="2200">
                                  <a:latin typeface="Cambria Math" panose="02040503050406030204" pitchFamily="18" charset="0"/>
                                </a:rPr>
                                <m:t>8</m:t>
                              </m:r>
                            </m:den>
                          </m:f>
                        </m:e>
                      </m:d>
                      <m:r>
                        <a:rPr lang="tr-TR" sz="2200" i="1">
                          <a:latin typeface="Cambria Math" panose="02040503050406030204" pitchFamily="18" charset="0"/>
                        </a:rPr>
                        <m:t>=</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≥1.88</m:t>
                          </m:r>
                        </m:e>
                      </m:d>
                    </m:oMath>
                  </m:oMathPara>
                </a14:m>
                <a:endParaRPr lang="tr-TR" sz="2200" dirty="0"/>
              </a:p>
              <a:p>
                <a:pPr lvl="0">
                  <a:spcBef>
                    <a:spcPts val="600"/>
                  </a:spcBef>
                  <a:spcAft>
                    <a:spcPts val="600"/>
                  </a:spcAft>
                  <a:defRPr/>
                </a:pPr>
                <a:r>
                  <a:rPr lang="tr-TR" sz="2200" dirty="0"/>
                  <a:t>                      </a:t>
                </a:r>
                <a14:m>
                  <m:oMath xmlns:m="http://schemas.openxmlformats.org/officeDocument/2006/math">
                    <m:r>
                      <a:rPr lang="tr-TR" sz="2200" i="1">
                        <a:latin typeface="Cambria Math" panose="02040503050406030204" pitchFamily="18" charset="0"/>
                      </a:rPr>
                      <m:t>=1−</m:t>
                    </m:r>
                    <m:r>
                      <a:rPr lang="tr-TR" sz="2200" i="1">
                        <a:latin typeface="Cambria Math" panose="02040503050406030204" pitchFamily="18" charset="0"/>
                      </a:rPr>
                      <m:t>𝑃</m:t>
                    </m:r>
                    <m:d>
                      <m:dPr>
                        <m:ctrlPr>
                          <a:rPr lang="tr-TR" sz="2200" i="1">
                            <a:latin typeface="Cambria Math" panose="02040503050406030204" pitchFamily="18" charset="0"/>
                          </a:rPr>
                        </m:ctrlPr>
                      </m:dPr>
                      <m:e>
                        <m:r>
                          <a:rPr lang="tr-TR" sz="2200" i="1">
                            <a:latin typeface="Cambria Math" panose="02040503050406030204" pitchFamily="18" charset="0"/>
                          </a:rPr>
                          <m:t>𝑍</m:t>
                        </m:r>
                        <m:r>
                          <a:rPr lang="tr-TR" sz="2200" i="1">
                            <a:latin typeface="Cambria Math" panose="02040503050406030204" pitchFamily="18" charset="0"/>
                            <a:ea typeface="Cambria Math" panose="02040503050406030204" pitchFamily="18" charset="0"/>
                          </a:rPr>
                          <m:t>&lt;1.88</m:t>
                        </m:r>
                      </m:e>
                    </m:d>
                    <m:r>
                      <a:rPr lang="tr-TR" sz="2200" i="1">
                        <a:latin typeface="Cambria Math" panose="02040503050406030204" pitchFamily="18" charset="0"/>
                      </a:rPr>
                      <m:t>=1−0.9699=0.0301</m:t>
                    </m:r>
                  </m:oMath>
                </a14:m>
                <a:endParaRPr lang="tr-TR" sz="2200" dirty="0"/>
              </a:p>
              <a:p>
                <a:pPr lvl="0">
                  <a:spcBef>
                    <a:spcPts val="600"/>
                  </a:spcBef>
                  <a:spcAft>
                    <a:spcPts val="600"/>
                  </a:spcAft>
                  <a:defRPr/>
                </a:pPr>
                <a:r>
                  <a:rPr lang="tr-TR" sz="2200" dirty="0"/>
                  <a:t>%3 12 kişi olduğuna göre toplam sınava giren sayısı </a:t>
                </a:r>
              </a:p>
              <a:p>
                <a:pPr lvl="0">
                  <a:spcBef>
                    <a:spcPts val="600"/>
                  </a:spcBef>
                  <a:spcAft>
                    <a:spcPts val="600"/>
                  </a:spcAft>
                  <a:defRPr/>
                </a:pPr>
                <a14:m>
                  <m:oMathPara xmlns:m="http://schemas.openxmlformats.org/officeDocument/2006/math">
                    <m:oMathParaPr>
                      <m:jc m:val="center"/>
                    </m:oMathParaPr>
                    <m:oMath xmlns:m="http://schemas.openxmlformats.org/officeDocument/2006/math">
                      <m:f>
                        <m:fPr>
                          <m:ctrlPr>
                            <a:rPr lang="tr-TR" sz="2200" i="1">
                              <a:latin typeface="Cambria Math" panose="02040503050406030204" pitchFamily="18" charset="0"/>
                            </a:rPr>
                          </m:ctrlPr>
                        </m:fPr>
                        <m:num>
                          <m:r>
                            <a:rPr lang="tr-TR" sz="2200" i="1">
                              <a:latin typeface="Cambria Math" panose="02040503050406030204" pitchFamily="18" charset="0"/>
                            </a:rPr>
                            <m:t>12</m:t>
                          </m:r>
                        </m:num>
                        <m:den>
                          <m:r>
                            <a:rPr lang="tr-TR" sz="2200" i="1">
                              <a:latin typeface="Cambria Math" panose="02040503050406030204" pitchFamily="18" charset="0"/>
                            </a:rPr>
                            <m:t>0.03</m:t>
                          </m:r>
                        </m:den>
                      </m:f>
                      <m:r>
                        <a:rPr lang="tr-TR" sz="2200" i="1">
                          <a:latin typeface="Cambria Math" panose="02040503050406030204" pitchFamily="18" charset="0"/>
                        </a:rPr>
                        <m:t>=400</m:t>
                      </m:r>
                    </m:oMath>
                  </m:oMathPara>
                </a14:m>
                <a:endParaRPr lang="tr-TR" sz="2200" dirty="0" smtClean="0"/>
              </a:p>
              <a:p>
                <a:pPr lvl="0" algn="just">
                  <a:spcBef>
                    <a:spcPts val="600"/>
                  </a:spcBef>
                  <a:spcAft>
                    <a:spcPts val="600"/>
                  </a:spcAft>
                  <a:defRPr/>
                </a:pPr>
                <a:r>
                  <a:rPr lang="tr-TR" sz="2200" dirty="0" smtClean="0"/>
                  <a:t>65 </a:t>
                </a:r>
                <a:r>
                  <a:rPr lang="tr-TR" sz="2200" dirty="0"/>
                  <a:t>ile 85 arasında not alanların oranı (c) </a:t>
                </a:r>
                <a:r>
                  <a:rPr lang="tr-TR" sz="2200" dirty="0" smtClean="0"/>
                  <a:t>şıkkında </a:t>
                </a:r>
                <a:r>
                  <a:rPr lang="tr-TR" sz="2200" dirty="0"/>
                  <a:t>%78.88 bulunmuştu. </a:t>
                </a:r>
              </a:p>
              <a:p>
                <a:pPr lvl="0">
                  <a:spcBef>
                    <a:spcPts val="600"/>
                  </a:spcBef>
                  <a:spcAft>
                    <a:spcPts val="600"/>
                  </a:spcAft>
                  <a:defRPr/>
                </a:pPr>
                <a14:m>
                  <m:oMathPara xmlns:m="http://schemas.openxmlformats.org/officeDocument/2006/math">
                    <m:oMathParaPr>
                      <m:jc m:val="center"/>
                    </m:oMathParaPr>
                    <m:oMath xmlns:m="http://schemas.openxmlformats.org/officeDocument/2006/math">
                      <m:r>
                        <a:rPr lang="tr-TR" sz="2200" i="1">
                          <a:latin typeface="Cambria Math" panose="02040503050406030204" pitchFamily="18" charset="0"/>
                        </a:rPr>
                        <m:t>400</m:t>
                      </m:r>
                      <m:d>
                        <m:dPr>
                          <m:ctrlPr>
                            <a:rPr lang="tr-TR" sz="2200" i="1">
                              <a:latin typeface="Cambria Math" panose="02040503050406030204" pitchFamily="18" charset="0"/>
                            </a:rPr>
                          </m:ctrlPr>
                        </m:dPr>
                        <m:e>
                          <m:r>
                            <a:rPr lang="tr-TR" sz="2200" i="1">
                              <a:latin typeface="Cambria Math" panose="02040503050406030204" pitchFamily="18" charset="0"/>
                            </a:rPr>
                            <m:t>0.7888</m:t>
                          </m:r>
                        </m:e>
                      </m:d>
                      <m:r>
                        <a:rPr lang="tr-TR" sz="2200" i="1">
                          <a:latin typeface="Cambria Math" panose="02040503050406030204" pitchFamily="18" charset="0"/>
                          <a:ea typeface="Cambria Math" panose="02040503050406030204" pitchFamily="18" charset="0"/>
                        </a:rPr>
                        <m:t>≅315.52=316</m:t>
                      </m:r>
                    </m:oMath>
                  </m:oMathPara>
                </a14:m>
                <a:endParaRPr lang="tr-TR" sz="2200" dirty="0"/>
              </a:p>
              <a:p>
                <a:pPr lvl="0">
                  <a:spcBef>
                    <a:spcPts val="600"/>
                  </a:spcBef>
                  <a:spcAft>
                    <a:spcPts val="600"/>
                  </a:spcAft>
                  <a:defRPr/>
                </a:pPr>
                <a:endParaRPr lang="tr-TR" sz="2200" dirty="0"/>
              </a:p>
            </p:txBody>
          </p:sp>
        </mc:Choice>
        <mc:Fallback xmlns="">
          <p:sp>
            <p:nvSpPr>
              <p:cNvPr id="5" name="Dikdörtgen 4"/>
              <p:cNvSpPr>
                <a:spLocks noRot="1" noChangeAspect="1" noMove="1" noResize="1" noEditPoints="1" noAdjustHandles="1" noChangeArrowheads="1" noChangeShapeType="1" noTextEdit="1"/>
              </p:cNvSpPr>
              <p:nvPr/>
            </p:nvSpPr>
            <p:spPr>
              <a:xfrm>
                <a:off x="637619" y="404664"/>
                <a:ext cx="7920880" cy="4289829"/>
              </a:xfrm>
              <a:prstGeom prst="rect">
                <a:avLst/>
              </a:prstGeom>
              <a:blipFill>
                <a:blip r:embed="rId2"/>
                <a:stretch>
                  <a:fillRect l="-1001" r="-1001"/>
                </a:stretch>
              </a:blipFill>
            </p:spPr>
            <p:txBody>
              <a:bodyPr/>
              <a:lstStyle/>
              <a:p>
                <a:r>
                  <a:rPr lang="tr-TR">
                    <a:noFill/>
                  </a:rPr>
                  <a:t> </a:t>
                </a:r>
              </a:p>
            </p:txBody>
          </p:sp>
        </mc:Fallback>
      </mc:AlternateContent>
    </p:spTree>
    <p:extLst>
      <p:ext uri="{BB962C8B-B14F-4D97-AF65-F5344CB8AC3E}">
        <p14:creationId xmlns:p14="http://schemas.microsoft.com/office/powerpoint/2010/main" val="403173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412847"/>
            <a:ext cx="7967664" cy="2462213"/>
          </a:xfrm>
          <a:prstGeom prst="rect">
            <a:avLst/>
          </a:prstGeom>
        </p:spPr>
        <p:txBody>
          <a:bodyPr wrap="square">
            <a:spAutoFit/>
          </a:bodyPr>
          <a:lstStyle/>
          <a:p>
            <a:pPr algn="just"/>
            <a:r>
              <a:rPr lang="tr-TR" sz="2200" dirty="0" smtClean="0"/>
              <a:t>Normal dağılımın grafiği çan eğrisi şeklindedir. Dağılım ortalamaya göre simetriktir. Diğer bir ifadeyle birimlerin yarısı ortalamadan daha büyük değerler alırken diğer yarısı ortalamanın altında değerler almaktadır. Örneğin ortalaması 10 ve </a:t>
            </a:r>
            <a:r>
              <a:rPr lang="tr-TR" sz="2200" dirty="0" err="1" smtClean="0"/>
              <a:t>varyansı</a:t>
            </a:r>
            <a:r>
              <a:rPr lang="tr-TR" sz="2200" dirty="0" smtClean="0"/>
              <a:t> 81 olan normal dağılım için şekil aşağıda verilmiştir. Bu şekil incelendiğinde normal dağılımın olasılık fonksiyonunu maksimum yapan değerin ortalama olduğu görülmektedir.</a:t>
            </a:r>
            <a:endParaRPr lang="tr-TR" sz="22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546" y="2875060"/>
            <a:ext cx="6833451" cy="3888000"/>
          </a:xfrm>
          <a:prstGeom prst="rect">
            <a:avLst/>
          </a:prstGeom>
        </p:spPr>
      </p:pic>
      <p:sp>
        <p:nvSpPr>
          <p:cNvPr id="2" name="Slayt Numarası Yer Tutucusu 1"/>
          <p:cNvSpPr>
            <a:spLocks noGrp="1"/>
          </p:cNvSpPr>
          <p:nvPr>
            <p:ph type="sldNum" sz="quarter" idx="12"/>
          </p:nvPr>
        </p:nvSpPr>
        <p:spPr/>
        <p:txBody>
          <a:bodyPr/>
          <a:lstStyle/>
          <a:p>
            <a:fld id="{F721B770-63F6-4534-BB56-A11E3EE492AC}"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İçerik Yer Tutucusu"/>
              <p:cNvSpPr>
                <a:spLocks noGrp="1"/>
              </p:cNvSpPr>
              <p:nvPr>
                <p:ph idx="1"/>
              </p:nvPr>
            </p:nvSpPr>
            <p:spPr>
              <a:xfrm>
                <a:off x="693912" y="404664"/>
                <a:ext cx="7910536" cy="5951686"/>
              </a:xfrm>
            </p:spPr>
            <p:txBody>
              <a:bodyPr>
                <a:noAutofit/>
              </a:bodyPr>
              <a:lstStyle/>
              <a:p>
                <a:pPr marL="0" indent="0" algn="just">
                  <a:spcBef>
                    <a:spcPts val="1200"/>
                  </a:spcBef>
                  <a:buNone/>
                </a:pPr>
                <a:r>
                  <a:rPr lang="tr-TR" sz="2200" b="1" i="1" dirty="0" smtClean="0"/>
                  <a:t>Örnek 6. </a:t>
                </a:r>
                <a:r>
                  <a:rPr lang="tr-TR" sz="2200" i="1" dirty="0" smtClean="0"/>
                  <a:t>Bir sınavda notlar </a:t>
                </a:r>
                <a14:m>
                  <m:oMath xmlns:m="http://schemas.openxmlformats.org/officeDocument/2006/math">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𝑁</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60,25</m:t>
                        </m:r>
                      </m:e>
                    </m:d>
                  </m:oMath>
                </a14:m>
                <a:r>
                  <a:rPr lang="tr-TR" sz="2200" i="1" dirty="0" smtClean="0"/>
                  <a:t> şeklinde normal dağılıma sahiptir. En düşük not alan %20 öğrenci içinde en yüksek not nedir?</a:t>
                </a:r>
              </a:p>
              <a:p>
                <a:pPr marL="0" indent="0" algn="just">
                  <a:spcBef>
                    <a:spcPts val="600"/>
                  </a:spcBef>
                  <a:buNone/>
                </a:pPr>
                <a:r>
                  <a:rPr lang="tr-TR" sz="2200" b="1" i="1" dirty="0" smtClean="0"/>
                  <a:t>Çözüm. </a:t>
                </a:r>
              </a:p>
              <a:p>
                <a:pPr marL="0" indent="0" algn="just">
                  <a:spcBef>
                    <a:spcPts val="600"/>
                  </a:spcBef>
                  <a:buNone/>
                </a:pPr>
                <a:endParaRPr lang="tr-TR" sz="2200" b="1" dirty="0" smtClean="0"/>
              </a:p>
              <a:p>
                <a:pPr marL="0" indent="0" algn="just">
                  <a:spcBef>
                    <a:spcPts val="600"/>
                  </a:spcBef>
                  <a:buNone/>
                </a:pPr>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𝑎</m:t>
                          </m:r>
                        </m:e>
                      </m:d>
                      <m:r>
                        <a:rPr lang="tr-TR" sz="2200" b="0" i="1" smtClean="0">
                          <a:latin typeface="Cambria Math" panose="02040503050406030204" pitchFamily="18" charset="0"/>
                        </a:rPr>
                        <m:t>=0.20</m:t>
                      </m:r>
                    </m:oMath>
                  </m:oMathPara>
                </a14:m>
                <a:endParaRPr lang="tr-TR" sz="2200" dirty="0" smtClean="0"/>
              </a:p>
              <a:p>
                <a:pPr marL="0" indent="0" algn="just">
                  <a:spcBef>
                    <a:spcPts val="600"/>
                  </a:spcBef>
                  <a:buNone/>
                </a:pPr>
                <a:endParaRPr lang="tr-TR" sz="2200" dirty="0"/>
              </a:p>
              <a:p>
                <a:pPr marL="0" indent="0" algn="just">
                  <a:spcBef>
                    <a:spcPts val="600"/>
                  </a:spcBef>
                  <a:buNone/>
                </a:pPr>
                <a:endParaRPr lang="tr-TR" sz="2200" dirty="0" smtClean="0"/>
              </a:p>
              <a:p>
                <a:pPr marL="0" indent="0" algn="just">
                  <a:spcBef>
                    <a:spcPts val="600"/>
                  </a:spcBef>
                  <a:buNone/>
                </a:pPr>
                <a:endParaRPr lang="tr-TR" sz="2200" dirty="0"/>
              </a:p>
              <a:p>
                <a:pPr marL="0" indent="0" algn="just">
                  <a:spcBef>
                    <a:spcPts val="600"/>
                  </a:spcBef>
                  <a:buNone/>
                </a:pPr>
                <a:endParaRPr lang="tr-TR" sz="2200" dirty="0" smtClean="0"/>
              </a:p>
              <a:p>
                <a:pPr marL="0" indent="0" algn="just">
                  <a:spcBef>
                    <a:spcPts val="600"/>
                  </a:spcBef>
                  <a:buNone/>
                </a:pPr>
                <a:endParaRPr lang="tr-TR" sz="2200" dirty="0"/>
              </a:p>
              <a:p>
                <a:pPr marL="0" indent="0" algn="just">
                  <a:spcBef>
                    <a:spcPts val="600"/>
                  </a:spcBef>
                  <a:buNone/>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𝑃</m:t>
                      </m:r>
                      <m:d>
                        <m:dPr>
                          <m:ctrlPr>
                            <a:rPr lang="tr-TR" sz="2200" i="1">
                              <a:latin typeface="Cambria Math" panose="02040503050406030204" pitchFamily="18" charset="0"/>
                            </a:rPr>
                          </m:ctrlPr>
                        </m:dPr>
                        <m:e>
                          <m:f>
                            <m:fPr>
                              <m:ctrlPr>
                                <a:rPr lang="tr-TR" sz="2200" i="1">
                                  <a:latin typeface="Cambria Math" panose="02040503050406030204" pitchFamily="18" charset="0"/>
                                </a:rPr>
                              </m:ctrlPr>
                            </m:fPr>
                            <m:num>
                              <m:r>
                                <a:rPr lang="tr-TR" sz="2200" i="1">
                                  <a:latin typeface="Cambria Math" panose="02040503050406030204" pitchFamily="18" charset="0"/>
                                </a:rPr>
                                <m:t>𝑋</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num>
                            <m:den>
                              <m:r>
                                <a:rPr lang="tr-TR" sz="2200" i="1">
                                  <a:latin typeface="Cambria Math" panose="02040503050406030204" pitchFamily="18" charset="0"/>
                                  <a:ea typeface="Cambria Math" panose="02040503050406030204" pitchFamily="18" charset="0"/>
                                </a:rPr>
                                <m:t>𝜎</m:t>
                              </m:r>
                            </m:den>
                          </m:f>
                          <m:r>
                            <a:rPr lang="tr-TR" sz="2200">
                              <a:latin typeface="Cambria Math" panose="02040503050406030204" pitchFamily="18" charset="0"/>
                            </a:rPr>
                            <m:t>≤</m:t>
                          </m:r>
                          <m:f>
                            <m:fPr>
                              <m:ctrlPr>
                                <a:rPr lang="tr-TR" sz="2200" i="1">
                                  <a:latin typeface="Cambria Math" panose="02040503050406030204" pitchFamily="18" charset="0"/>
                                </a:rPr>
                              </m:ctrlPr>
                            </m:fPr>
                            <m:num>
                              <m:r>
                                <m:rPr>
                                  <m:sty m:val="p"/>
                                </m:rPr>
                                <a:rPr lang="tr-TR" sz="2200" b="0" i="0" smtClean="0">
                                  <a:latin typeface="Cambria Math" panose="02040503050406030204" pitchFamily="18" charset="0"/>
                                </a:rPr>
                                <m:t>a</m:t>
                              </m:r>
                              <m:r>
                                <a:rPr lang="tr-TR" sz="2200">
                                  <a:latin typeface="Cambria Math" panose="02040503050406030204" pitchFamily="18" charset="0"/>
                                </a:rPr>
                                <m:t>−</m:t>
                              </m:r>
                              <m:r>
                                <a:rPr lang="tr-TR" sz="2200" b="0" i="0" smtClean="0">
                                  <a:latin typeface="Cambria Math" panose="02040503050406030204" pitchFamily="18" charset="0"/>
                                </a:rPr>
                                <m:t>60</m:t>
                              </m:r>
                            </m:num>
                            <m:den>
                              <m:r>
                                <a:rPr lang="tr-TR" sz="2200" b="0" i="0" smtClean="0">
                                  <a:latin typeface="Cambria Math" panose="02040503050406030204" pitchFamily="18" charset="0"/>
                                </a:rPr>
                                <m:t>5</m:t>
                              </m:r>
                            </m:den>
                          </m:f>
                        </m:e>
                      </m:d>
                      <m:r>
                        <a:rPr lang="tr-TR" sz="2200" b="0" i="1" smtClean="0">
                          <a:latin typeface="Cambria Math" panose="02040503050406030204" pitchFamily="18" charset="0"/>
                        </a:rPr>
                        <m:t>=0.20</m:t>
                      </m:r>
                    </m:oMath>
                  </m:oMathPara>
                </a14:m>
                <a:endParaRPr lang="tr-TR" sz="2200" dirty="0" smtClean="0"/>
              </a:p>
              <a:p>
                <a:pPr marL="0" indent="0" algn="just">
                  <a:spcBef>
                    <a:spcPts val="600"/>
                  </a:spcBef>
                  <a:buNone/>
                </a:pPr>
                <a:endParaRPr lang="tr-TR" sz="2200" dirty="0"/>
              </a:p>
              <a:p>
                <a:pPr marL="0" indent="0" algn="just">
                  <a:spcBef>
                    <a:spcPts val="600"/>
                  </a:spcBef>
                  <a:buNone/>
                </a:pPr>
                <a14:m>
                  <m:oMathPara xmlns:m="http://schemas.openxmlformats.org/officeDocument/2006/math">
                    <m:oMathParaPr>
                      <m:jc m:val="left"/>
                    </m:oMathParaPr>
                    <m:oMath xmlns:m="http://schemas.openxmlformats.org/officeDocument/2006/math">
                      <m:f>
                        <m:fPr>
                          <m:ctrlPr>
                            <a:rPr lang="tr-TR" sz="2200" i="1">
                              <a:latin typeface="Cambria Math" panose="02040503050406030204" pitchFamily="18" charset="0"/>
                            </a:rPr>
                          </m:ctrlPr>
                        </m:fPr>
                        <m:num>
                          <m:r>
                            <m:rPr>
                              <m:sty m:val="p"/>
                            </m:rPr>
                            <a:rPr lang="tr-TR" sz="2200">
                              <a:latin typeface="Cambria Math" panose="02040503050406030204" pitchFamily="18" charset="0"/>
                            </a:rPr>
                            <m:t>a</m:t>
                          </m:r>
                          <m:r>
                            <a:rPr lang="tr-TR" sz="2200">
                              <a:latin typeface="Cambria Math" panose="02040503050406030204" pitchFamily="18" charset="0"/>
                            </a:rPr>
                            <m:t>−60</m:t>
                          </m:r>
                        </m:num>
                        <m:den>
                          <m:r>
                            <a:rPr lang="tr-TR" sz="2200">
                              <a:latin typeface="Cambria Math" panose="02040503050406030204" pitchFamily="18" charset="0"/>
                            </a:rPr>
                            <m:t>5</m:t>
                          </m:r>
                        </m:den>
                      </m:f>
                      <m:r>
                        <a:rPr lang="tr-TR" sz="2200" b="0" i="1" smtClean="0">
                          <a:latin typeface="Cambria Math" panose="02040503050406030204" pitchFamily="18" charset="0"/>
                        </a:rPr>
                        <m:t>=−0.84      </m:t>
                      </m:r>
                      <m:r>
                        <a:rPr lang="tr-TR" sz="2200" b="0" i="1" smtClean="0">
                          <a:latin typeface="Cambria Math" panose="02040503050406030204" pitchFamily="18" charset="0"/>
                          <a:ea typeface="Cambria Math" panose="02040503050406030204" pitchFamily="18" charset="0"/>
                        </a:rPr>
                        <m:t>⇒    </m:t>
                      </m:r>
                      <m:r>
                        <a:rPr lang="tr-TR" sz="2200" b="0" i="1" smtClean="0">
                          <a:latin typeface="Cambria Math" panose="02040503050406030204" pitchFamily="18" charset="0"/>
                          <a:ea typeface="Cambria Math" panose="02040503050406030204" pitchFamily="18" charset="0"/>
                        </a:rPr>
                        <m:t>𝑎</m:t>
                      </m:r>
                      <m:r>
                        <a:rPr lang="tr-TR" sz="2200" b="0" i="1" smtClean="0">
                          <a:latin typeface="Cambria Math" panose="02040503050406030204" pitchFamily="18" charset="0"/>
                          <a:ea typeface="Cambria Math" panose="02040503050406030204" pitchFamily="18" charset="0"/>
                        </a:rPr>
                        <m:t>=55.8</m:t>
                      </m:r>
                    </m:oMath>
                  </m:oMathPara>
                </a14:m>
                <a:endParaRPr lang="tr-TR" sz="2200" dirty="0" smtClean="0"/>
              </a:p>
              <a:p>
                <a:pPr marL="0" indent="0" algn="just">
                  <a:spcBef>
                    <a:spcPts val="600"/>
                  </a:spcBef>
                  <a:buNone/>
                </a:pPr>
                <a:endParaRPr lang="tr-TR" sz="2200" dirty="0"/>
              </a:p>
              <a:p>
                <a:pPr marL="0" indent="0" algn="just">
                  <a:spcBef>
                    <a:spcPts val="600"/>
                  </a:spcBef>
                  <a:buNone/>
                </a:pPr>
                <a:endParaRPr lang="tr-TR" sz="2200" dirty="0" smtClean="0"/>
              </a:p>
              <a:p>
                <a:pPr marL="0" indent="0" algn="just">
                  <a:spcBef>
                    <a:spcPts val="600"/>
                  </a:spcBef>
                  <a:buNone/>
                </a:pPr>
                <a:endParaRPr lang="tr-TR" sz="2200" dirty="0"/>
              </a:p>
              <a:p>
                <a:pPr marL="0" indent="0" algn="just">
                  <a:spcBef>
                    <a:spcPts val="600"/>
                  </a:spcBef>
                  <a:buNone/>
                </a:pPr>
                <a:endParaRPr lang="tr-TR" sz="2200" dirty="0" smtClean="0"/>
              </a:p>
            </p:txBody>
          </p:sp>
        </mc:Choice>
        <mc:Fallback xmlns="">
          <p:sp>
            <p:nvSpPr>
              <p:cNvPr id="3" name="2 İçerik Yer Tutucusu"/>
              <p:cNvSpPr>
                <a:spLocks noGrp="1" noRot="1" noChangeAspect="1" noMove="1" noResize="1" noEditPoints="1" noAdjustHandles="1" noChangeArrowheads="1" noChangeShapeType="1" noTextEdit="1"/>
              </p:cNvSpPr>
              <p:nvPr>
                <p:ph idx="1"/>
              </p:nvPr>
            </p:nvSpPr>
            <p:spPr>
              <a:xfrm>
                <a:off x="693912" y="404664"/>
                <a:ext cx="7910536" cy="5951686"/>
              </a:xfrm>
              <a:blipFill>
                <a:blip r:embed="rId2"/>
                <a:stretch>
                  <a:fillRect l="-1002" t="-614" r="-1002"/>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20</a:t>
            </a:fld>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648" y="1306596"/>
            <a:ext cx="4693336" cy="201600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590904"/>
            <a:ext cx="4603200" cy="2016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332656"/>
                <a:ext cx="7920880" cy="5793507"/>
              </a:xfrm>
            </p:spPr>
            <p:txBody>
              <a:bodyPr>
                <a:normAutofit lnSpcReduction="10000"/>
              </a:bodyPr>
              <a:lstStyle/>
              <a:p>
                <a:pPr marL="0" indent="0" algn="just">
                  <a:spcBef>
                    <a:spcPts val="0"/>
                  </a:spcBef>
                  <a:buNone/>
                </a:pPr>
                <a:r>
                  <a:rPr lang="tr-TR" sz="2200" b="1" i="1" dirty="0" smtClean="0"/>
                  <a:t>Örnek 7. </a:t>
                </a:r>
                <a:r>
                  <a:rPr lang="tr-TR" sz="2200" i="1" dirty="0" smtClean="0"/>
                  <a:t>Bir fabrikada üretilen pillerin dayanma süresi normal dağılıma sahiptir. Pillerin %33’ünün dayanma süresi 45 saatin altında ve %10’unun dayanma süresi </a:t>
                </a:r>
                <a:r>
                  <a:rPr lang="tr-TR" sz="2200" i="1" dirty="0" err="1" smtClean="0"/>
                  <a:t>süresi</a:t>
                </a:r>
                <a:r>
                  <a:rPr lang="tr-TR" sz="2200" i="1" dirty="0" smtClean="0"/>
                  <a:t> ise 65 saatin üzerindedir. Dağılımın ortalama ve </a:t>
                </a:r>
                <a:r>
                  <a:rPr lang="tr-TR" sz="2200" i="1" dirty="0" err="1" smtClean="0"/>
                  <a:t>varyansını</a:t>
                </a:r>
                <a:r>
                  <a:rPr lang="tr-TR" sz="2200" i="1" dirty="0" smtClean="0"/>
                  <a:t> bulunuz. </a:t>
                </a:r>
              </a:p>
              <a:p>
                <a:pPr marL="0" indent="0" algn="just">
                  <a:lnSpc>
                    <a:spcPct val="110000"/>
                  </a:lnSpc>
                  <a:spcBef>
                    <a:spcPts val="600"/>
                  </a:spcBef>
                  <a:buNone/>
                </a:pPr>
                <a:r>
                  <a:rPr lang="tr-TR" sz="2200" b="1" i="1" dirty="0" smtClean="0"/>
                  <a:t>Çözüm. </a:t>
                </a:r>
              </a:p>
              <a:p>
                <a:pPr marL="0" indent="0" algn="just">
                  <a:spcBef>
                    <a:spcPts val="0"/>
                  </a:spcBef>
                  <a:buNone/>
                </a:pPr>
                <a:endParaRPr lang="tr-TR" sz="2200" b="1" dirty="0" smtClean="0"/>
              </a:p>
              <a:p>
                <a:pPr marL="0" indent="0" algn="just">
                  <a:spcBef>
                    <a:spcPts val="0"/>
                  </a:spcBef>
                  <a:buNone/>
                </a:pPr>
                <a14:m>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&lt;45</m:t>
                        </m:r>
                      </m:e>
                    </m:d>
                    <m:r>
                      <a:rPr lang="tr-TR" sz="2200" b="0" i="1" smtClean="0">
                        <a:latin typeface="Cambria Math" panose="02040503050406030204" pitchFamily="18" charset="0"/>
                      </a:rPr>
                      <m:t>=0.33</m:t>
                    </m:r>
                  </m:oMath>
                </a14:m>
                <a:r>
                  <a:rPr lang="tr-TR" sz="2200" b="1" dirty="0" smtClean="0"/>
                  <a:t> </a:t>
                </a:r>
              </a:p>
              <a:p>
                <a:pPr marL="0" indent="0" algn="just">
                  <a:spcBef>
                    <a:spcPts val="0"/>
                  </a:spcBef>
                  <a:buNone/>
                </a:pPr>
                <a:endParaRPr lang="tr-TR" sz="2200" b="1" dirty="0"/>
              </a:p>
              <a:p>
                <a:pPr marL="0" indent="0" algn="just">
                  <a:spcBef>
                    <a:spcPts val="0"/>
                  </a:spcBef>
                  <a:buNone/>
                </a:pPr>
                <a:endParaRPr lang="tr-TR" sz="2200" b="1" dirty="0" smtClean="0"/>
              </a:p>
              <a:p>
                <a:pPr marL="0" indent="0" algn="just">
                  <a:spcBef>
                    <a:spcPts val="0"/>
                  </a:spcBef>
                  <a:buNone/>
                </a:pPr>
                <a:endParaRPr lang="tr-TR" sz="2200" b="1" dirty="0"/>
              </a:p>
              <a:p>
                <a:pPr marL="0" indent="0" algn="just">
                  <a:spcBef>
                    <a:spcPts val="0"/>
                  </a:spcBef>
                  <a:buNone/>
                </a:pPr>
                <a:endParaRPr lang="tr-TR" sz="2200" b="1" dirty="0" smtClean="0"/>
              </a:p>
              <a:p>
                <a:pPr marL="0" indent="0" algn="just">
                  <a:spcBef>
                    <a:spcPts val="0"/>
                  </a:spcBef>
                  <a:buNone/>
                </a:pPr>
                <a:endParaRPr lang="tr-TR" sz="2200" b="1" dirty="0"/>
              </a:p>
              <a:p>
                <a:pPr marL="0" indent="0" algn="just">
                  <a:spcBef>
                    <a:spcPts val="0"/>
                  </a:spcBef>
                  <a:buNone/>
                </a:pPr>
                <a14:m>
                  <m:oMathPara xmlns:m="http://schemas.openxmlformats.org/officeDocument/2006/math">
                    <m:oMathParaPr>
                      <m:jc m:val="left"/>
                    </m:oMathParaPr>
                    <m:oMath xmlns:m="http://schemas.openxmlformats.org/officeDocument/2006/math">
                      <m:r>
                        <a:rPr lang="tr-TR" sz="2000" i="1">
                          <a:latin typeface="Cambria Math" panose="02040503050406030204" pitchFamily="18" charset="0"/>
                        </a:rPr>
                        <m:t>𝑃</m:t>
                      </m:r>
                      <m:d>
                        <m:dPr>
                          <m:ctrlPr>
                            <a:rPr lang="tr-TR" sz="2000" i="1">
                              <a:latin typeface="Cambria Math" panose="02040503050406030204" pitchFamily="18" charset="0"/>
                            </a:rPr>
                          </m:ctrlPr>
                        </m:dPr>
                        <m:e>
                          <m:f>
                            <m:fPr>
                              <m:ctrlPr>
                                <a:rPr lang="tr-TR" sz="2000" i="1">
                                  <a:latin typeface="Cambria Math" panose="02040503050406030204" pitchFamily="18" charset="0"/>
                                </a:rPr>
                              </m:ctrlPr>
                            </m:fPr>
                            <m:num>
                              <m:r>
                                <a:rPr lang="tr-TR" sz="2000" i="1">
                                  <a:latin typeface="Cambria Math" panose="02040503050406030204" pitchFamily="18" charset="0"/>
                                </a:rPr>
                                <m:t>𝑋</m:t>
                              </m:r>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𝜇</m:t>
                              </m:r>
                            </m:num>
                            <m:den>
                              <m:r>
                                <a:rPr lang="tr-TR" sz="2000" i="1">
                                  <a:latin typeface="Cambria Math" panose="02040503050406030204" pitchFamily="18" charset="0"/>
                                  <a:ea typeface="Cambria Math" panose="02040503050406030204" pitchFamily="18" charset="0"/>
                                </a:rPr>
                                <m:t>𝜎</m:t>
                              </m:r>
                            </m:den>
                          </m:f>
                          <m:r>
                            <a:rPr lang="tr-TR" sz="2000">
                              <a:latin typeface="Cambria Math" panose="02040503050406030204" pitchFamily="18" charset="0"/>
                            </a:rPr>
                            <m:t>≤</m:t>
                          </m:r>
                          <m:f>
                            <m:fPr>
                              <m:ctrlPr>
                                <a:rPr lang="tr-TR" sz="2000" i="1">
                                  <a:latin typeface="Cambria Math" panose="02040503050406030204" pitchFamily="18" charset="0"/>
                                </a:rPr>
                              </m:ctrlPr>
                            </m:fPr>
                            <m:num>
                              <m:r>
                                <a:rPr lang="tr-TR" sz="2000" b="0" i="0" smtClean="0">
                                  <a:latin typeface="Cambria Math" panose="02040503050406030204" pitchFamily="18" charset="0"/>
                                </a:rPr>
                                <m:t>45</m:t>
                              </m:r>
                              <m:r>
                                <a:rPr lang="tr-TR" sz="2000">
                                  <a:latin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𝜇</m:t>
                              </m:r>
                            </m:num>
                            <m:den>
                              <m:r>
                                <m:rPr>
                                  <m:sty m:val="p"/>
                                </m:rPr>
                                <a:rPr lang="tr-TR" sz="2000" smtClean="0">
                                  <a:latin typeface="Cambria Math" panose="02040503050406030204" pitchFamily="18" charset="0"/>
                                  <a:ea typeface="Cambria Math" panose="02040503050406030204" pitchFamily="18" charset="0"/>
                                </a:rPr>
                                <m:t>σ</m:t>
                              </m:r>
                            </m:den>
                          </m:f>
                        </m:e>
                      </m:d>
                      <m:r>
                        <a:rPr lang="tr-TR" sz="2000" i="1">
                          <a:latin typeface="Cambria Math" panose="02040503050406030204" pitchFamily="18" charset="0"/>
                        </a:rPr>
                        <m:t>=0.20</m:t>
                      </m:r>
                    </m:oMath>
                  </m:oMathPara>
                </a14:m>
                <a:endParaRPr lang="tr-TR" sz="2000" dirty="0"/>
              </a:p>
              <a:p>
                <a:pPr marL="0" indent="0">
                  <a:spcBef>
                    <a:spcPts val="0"/>
                  </a:spcBef>
                  <a:buNone/>
                </a:pPr>
                <a:r>
                  <a:rPr lang="tr-TR" sz="2200" b="1" dirty="0" smtClean="0"/>
                  <a:t> </a:t>
                </a:r>
              </a:p>
              <a:p>
                <a:pPr marL="0" indent="0">
                  <a:spcBef>
                    <a:spcPts val="0"/>
                  </a:spcBef>
                  <a:buNone/>
                </a:pPr>
                <a:endParaRPr lang="tr-TR" sz="2200" b="1" dirty="0" smtClean="0"/>
              </a:p>
              <a:p>
                <a:pPr marL="0" indent="0">
                  <a:spcBef>
                    <a:spcPts val="0"/>
                  </a:spcBef>
                  <a:buNone/>
                </a:pPr>
                <a14:m>
                  <m:oMathPara xmlns:m="http://schemas.openxmlformats.org/officeDocument/2006/math">
                    <m:oMathParaPr>
                      <m:jc m:val="left"/>
                    </m:oMathParaPr>
                    <m:oMath xmlns:m="http://schemas.openxmlformats.org/officeDocument/2006/math">
                      <m:f>
                        <m:fPr>
                          <m:ctrlPr>
                            <a:rPr lang="tr-TR" sz="2000" i="1">
                              <a:latin typeface="Cambria Math" panose="02040503050406030204" pitchFamily="18" charset="0"/>
                            </a:rPr>
                          </m:ctrlPr>
                        </m:fPr>
                        <m:num>
                          <m:r>
                            <a:rPr lang="tr-TR" sz="2000">
                              <a:latin typeface="Cambria Math" panose="02040503050406030204" pitchFamily="18" charset="0"/>
                            </a:rPr>
                            <m:t>45−</m:t>
                          </m:r>
                          <m:r>
                            <a:rPr lang="tr-TR" sz="2000" i="1">
                              <a:latin typeface="Cambria Math" panose="02040503050406030204" pitchFamily="18" charset="0"/>
                              <a:ea typeface="Cambria Math" panose="02040503050406030204" pitchFamily="18" charset="0"/>
                            </a:rPr>
                            <m:t>𝜇</m:t>
                          </m:r>
                        </m:num>
                        <m:den>
                          <m:r>
                            <m:rPr>
                              <m:sty m:val="p"/>
                            </m:rPr>
                            <a:rPr lang="tr-TR" sz="2000">
                              <a:latin typeface="Cambria Math" panose="02040503050406030204" pitchFamily="18" charset="0"/>
                              <a:ea typeface="Cambria Math" panose="02040503050406030204" pitchFamily="18" charset="0"/>
                            </a:rPr>
                            <m:t>σ</m:t>
                          </m:r>
                        </m:den>
                      </m:f>
                      <m:r>
                        <a:rPr lang="tr-TR" sz="2000" b="0" i="1" smtClean="0">
                          <a:latin typeface="Cambria Math" panose="02040503050406030204" pitchFamily="18" charset="0"/>
                          <a:ea typeface="Cambria Math" panose="02040503050406030204" pitchFamily="18" charset="0"/>
                        </a:rPr>
                        <m:t>=−0.44</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𝜇</m:t>
                      </m:r>
                      <m:r>
                        <a:rPr lang="tr-TR" sz="2000" b="0" i="1" smtClean="0">
                          <a:latin typeface="Cambria Math" panose="02040503050406030204" pitchFamily="18" charset="0"/>
                          <a:ea typeface="Cambria Math" panose="02040503050406030204" pitchFamily="18" charset="0"/>
                        </a:rPr>
                        <m:t>−0.44</m:t>
                      </m:r>
                      <m:r>
                        <m:rPr>
                          <m:sty m:val="p"/>
                        </m:rPr>
                        <a:rPr lang="tr-TR" sz="2000">
                          <a:latin typeface="Cambria Math" panose="02040503050406030204" pitchFamily="18" charset="0"/>
                          <a:ea typeface="Cambria Math" panose="02040503050406030204" pitchFamily="18" charset="0"/>
                        </a:rPr>
                        <m:t>σ</m:t>
                      </m:r>
                      <m:r>
                        <a:rPr lang="tr-TR" sz="2000" b="0" i="1" smtClean="0">
                          <a:latin typeface="Cambria Math" panose="02040503050406030204" pitchFamily="18" charset="0"/>
                          <a:ea typeface="Cambria Math" panose="02040503050406030204" pitchFamily="18" charset="0"/>
                        </a:rPr>
                        <m:t>=45</m:t>
                      </m:r>
                    </m:oMath>
                  </m:oMathPara>
                </a14:m>
                <a:endParaRPr lang="tr-TR" sz="2000"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332656"/>
                <a:ext cx="7920880" cy="5793507"/>
              </a:xfrm>
              <a:blipFill>
                <a:blip r:embed="rId2"/>
                <a:stretch>
                  <a:fillRect l="-1000" t="-1368" r="-923"/>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F721B770-63F6-4534-BB56-A11E3EE492AC}" type="slidenum">
              <a:rPr lang="tr-TR" smtClean="0"/>
              <a:pPr/>
              <a:t>21</a:t>
            </a:fld>
            <a:endParaRPr 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007" y="1734920"/>
            <a:ext cx="3959620" cy="1944000"/>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966" y="4109184"/>
            <a:ext cx="4084467" cy="1944000"/>
          </a:xfrm>
          <a:prstGeom prst="rect">
            <a:avLst/>
          </a:prstGeom>
        </p:spPr>
      </p:pic>
    </p:spTree>
    <p:extLst>
      <p:ext uri="{BB962C8B-B14F-4D97-AF65-F5344CB8AC3E}">
        <p14:creationId xmlns:p14="http://schemas.microsoft.com/office/powerpoint/2010/main" val="3895260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332656"/>
                <a:ext cx="7920880" cy="5793507"/>
              </a:xfrm>
            </p:spPr>
            <p:txBody>
              <a:bodyPr>
                <a:normAutofit/>
              </a:bodyPr>
              <a:lstStyle/>
              <a:p>
                <a:pPr marL="0" indent="0" algn="just">
                  <a:spcBef>
                    <a:spcPts val="0"/>
                  </a:spcBef>
                  <a:buNone/>
                </a:pPr>
                <a:endParaRPr lang="tr-TR" sz="2200" b="0" i="1" dirty="0" smtClean="0">
                  <a:latin typeface="Cambria Math" panose="02040503050406030204" pitchFamily="18" charset="0"/>
                </a:endParaRPr>
              </a:p>
              <a:p>
                <a:pPr marL="0" indent="0" algn="just">
                  <a:spcBef>
                    <a:spcPts val="0"/>
                  </a:spcBef>
                  <a:buNone/>
                </a:pPr>
                <a:endParaRPr lang="tr-TR" sz="2200" i="1" dirty="0">
                  <a:latin typeface="Cambria Math" panose="02040503050406030204" pitchFamily="18" charset="0"/>
                </a:endParaRPr>
              </a:p>
              <a:p>
                <a:pPr marL="0" indent="0" algn="just">
                  <a:spcBef>
                    <a:spcPts val="0"/>
                  </a:spcBef>
                  <a:buNone/>
                </a:pPr>
                <a14:m>
                  <m:oMath xmlns:m="http://schemas.openxmlformats.org/officeDocument/2006/math">
                    <m:r>
                      <a:rPr lang="tr-TR" sz="2200" b="0" i="1" smtClean="0">
                        <a:latin typeface="Cambria Math" panose="02040503050406030204" pitchFamily="18" charset="0"/>
                      </a:rPr>
                      <m:t>𝑃</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r>
                          <a:rPr lang="tr-TR" sz="2200" i="1">
                            <a:latin typeface="Cambria Math" panose="02040503050406030204" pitchFamily="18" charset="0"/>
                            <a:ea typeface="Cambria Math" panose="02040503050406030204" pitchFamily="18" charset="0"/>
                          </a:rPr>
                          <m:t>&gt;</m:t>
                        </m:r>
                        <m:r>
                          <a:rPr lang="tr-TR" sz="2200" b="0" i="1" smtClean="0">
                            <a:latin typeface="Cambria Math" panose="02040503050406030204" pitchFamily="18" charset="0"/>
                            <a:ea typeface="Cambria Math" panose="02040503050406030204" pitchFamily="18" charset="0"/>
                          </a:rPr>
                          <m:t>65</m:t>
                        </m:r>
                      </m:e>
                    </m:d>
                    <m:r>
                      <a:rPr lang="tr-TR" sz="2200" b="0" i="1" smtClean="0">
                        <a:latin typeface="Cambria Math" panose="02040503050406030204" pitchFamily="18" charset="0"/>
                      </a:rPr>
                      <m:t>=0.10</m:t>
                    </m:r>
                  </m:oMath>
                </a14:m>
                <a:r>
                  <a:rPr lang="tr-TR" sz="2200" b="1" dirty="0" smtClean="0"/>
                  <a:t> </a:t>
                </a:r>
              </a:p>
              <a:p>
                <a:pPr marL="0" indent="0" algn="just">
                  <a:spcBef>
                    <a:spcPts val="0"/>
                  </a:spcBef>
                  <a:buNone/>
                </a:pPr>
                <a:endParaRPr lang="tr-TR" sz="2200" b="1" dirty="0"/>
              </a:p>
              <a:p>
                <a:pPr marL="0" indent="0" algn="just">
                  <a:spcBef>
                    <a:spcPts val="0"/>
                  </a:spcBef>
                  <a:buNone/>
                </a:pPr>
                <a:endParaRPr lang="tr-TR" sz="2200" b="1" dirty="0" smtClean="0"/>
              </a:p>
              <a:p>
                <a:pPr marL="0" indent="0" algn="just">
                  <a:spcBef>
                    <a:spcPts val="0"/>
                  </a:spcBef>
                  <a:buNone/>
                </a:pPr>
                <a:endParaRPr lang="tr-TR" sz="2200" b="1" dirty="0"/>
              </a:p>
              <a:p>
                <a:pPr marL="0" indent="0" algn="just">
                  <a:spcBef>
                    <a:spcPts val="0"/>
                  </a:spcBef>
                  <a:buNone/>
                </a:pPr>
                <a14:m>
                  <m:oMathPara xmlns:m="http://schemas.openxmlformats.org/officeDocument/2006/math">
                    <m:oMathParaPr>
                      <m:jc m:val="left"/>
                    </m:oMathParaPr>
                    <m:oMath xmlns:m="http://schemas.openxmlformats.org/officeDocument/2006/math">
                      <m:r>
                        <a:rPr lang="tr-TR" sz="2000" i="1">
                          <a:latin typeface="Cambria Math" panose="02040503050406030204" pitchFamily="18" charset="0"/>
                        </a:rPr>
                        <m:t>𝑃</m:t>
                      </m:r>
                      <m:d>
                        <m:dPr>
                          <m:ctrlPr>
                            <a:rPr lang="tr-TR" sz="2000" i="1">
                              <a:latin typeface="Cambria Math" panose="02040503050406030204" pitchFamily="18" charset="0"/>
                            </a:rPr>
                          </m:ctrlPr>
                        </m:dPr>
                        <m:e>
                          <m:f>
                            <m:fPr>
                              <m:ctrlPr>
                                <a:rPr lang="tr-TR" sz="2000" i="1">
                                  <a:latin typeface="Cambria Math" panose="02040503050406030204" pitchFamily="18" charset="0"/>
                                </a:rPr>
                              </m:ctrlPr>
                            </m:fPr>
                            <m:num>
                              <m:r>
                                <a:rPr lang="tr-TR" sz="2000" i="1">
                                  <a:latin typeface="Cambria Math" panose="02040503050406030204" pitchFamily="18" charset="0"/>
                                </a:rPr>
                                <m:t>𝑋</m:t>
                              </m:r>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𝜇</m:t>
                              </m:r>
                            </m:num>
                            <m:den>
                              <m:r>
                                <a:rPr lang="tr-TR" sz="2000" i="1">
                                  <a:latin typeface="Cambria Math" panose="02040503050406030204" pitchFamily="18" charset="0"/>
                                  <a:ea typeface="Cambria Math" panose="02040503050406030204" pitchFamily="18" charset="0"/>
                                </a:rPr>
                                <m:t>𝜎</m:t>
                              </m:r>
                            </m:den>
                          </m:f>
                          <m:r>
                            <a:rPr lang="tr-TR" sz="2000">
                              <a:latin typeface="Cambria Math" panose="02040503050406030204" pitchFamily="18" charset="0"/>
                            </a:rPr>
                            <m:t>&gt;</m:t>
                          </m:r>
                          <m:f>
                            <m:fPr>
                              <m:ctrlPr>
                                <a:rPr lang="tr-TR" sz="2000" i="1">
                                  <a:latin typeface="Cambria Math" panose="02040503050406030204" pitchFamily="18" charset="0"/>
                                </a:rPr>
                              </m:ctrlPr>
                            </m:fPr>
                            <m:num>
                              <m:r>
                                <a:rPr lang="tr-TR" sz="2000" b="0" i="0" smtClean="0">
                                  <a:latin typeface="Cambria Math" panose="02040503050406030204" pitchFamily="18" charset="0"/>
                                </a:rPr>
                                <m:t>65</m:t>
                              </m:r>
                              <m:r>
                                <a:rPr lang="tr-TR" sz="2000">
                                  <a:latin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𝜇</m:t>
                              </m:r>
                            </m:num>
                            <m:den>
                              <m:r>
                                <m:rPr>
                                  <m:sty m:val="p"/>
                                </m:rPr>
                                <a:rPr lang="tr-TR" sz="2000" smtClean="0">
                                  <a:latin typeface="Cambria Math" panose="02040503050406030204" pitchFamily="18" charset="0"/>
                                  <a:ea typeface="Cambria Math" panose="02040503050406030204" pitchFamily="18" charset="0"/>
                                </a:rPr>
                                <m:t>σ</m:t>
                              </m:r>
                            </m:den>
                          </m:f>
                        </m:e>
                      </m:d>
                      <m:r>
                        <a:rPr lang="tr-TR" sz="2000" i="1">
                          <a:latin typeface="Cambria Math" panose="02040503050406030204" pitchFamily="18" charset="0"/>
                        </a:rPr>
                        <m:t>=0.</m:t>
                      </m:r>
                      <m:r>
                        <a:rPr lang="tr-TR" sz="2000" b="0" i="1" smtClean="0">
                          <a:latin typeface="Cambria Math" panose="02040503050406030204" pitchFamily="18" charset="0"/>
                        </a:rPr>
                        <m:t>1</m:t>
                      </m:r>
                      <m:r>
                        <a:rPr lang="tr-TR" sz="2000" i="1">
                          <a:latin typeface="Cambria Math" panose="02040503050406030204" pitchFamily="18" charset="0"/>
                        </a:rPr>
                        <m:t>0</m:t>
                      </m:r>
                    </m:oMath>
                  </m:oMathPara>
                </a14:m>
                <a:endParaRPr lang="tr-TR" sz="2000" dirty="0"/>
              </a:p>
              <a:p>
                <a:pPr marL="0" indent="0">
                  <a:spcBef>
                    <a:spcPts val="0"/>
                  </a:spcBef>
                  <a:buNone/>
                </a:pPr>
                <a:r>
                  <a:rPr lang="tr-TR" sz="2200" b="1" dirty="0" smtClean="0"/>
                  <a:t> </a:t>
                </a:r>
              </a:p>
              <a:p>
                <a:pPr marL="0" indent="0">
                  <a:spcBef>
                    <a:spcPts val="0"/>
                  </a:spcBef>
                  <a:buNone/>
                </a:pPr>
                <a:endParaRPr lang="tr-TR" sz="2200" b="1" dirty="0" smtClean="0"/>
              </a:p>
              <a:p>
                <a:pPr marL="0" indent="0">
                  <a:spcBef>
                    <a:spcPts val="0"/>
                  </a:spcBef>
                  <a:buNone/>
                </a:pPr>
                <a14:m>
                  <m:oMathPara xmlns:m="http://schemas.openxmlformats.org/officeDocument/2006/math">
                    <m:oMathParaPr>
                      <m:jc m:val="left"/>
                    </m:oMathParaPr>
                    <m:oMath xmlns:m="http://schemas.openxmlformats.org/officeDocument/2006/math">
                      <m:f>
                        <m:fPr>
                          <m:ctrlPr>
                            <a:rPr lang="tr-TR" sz="2000" i="1">
                              <a:latin typeface="Cambria Math" panose="02040503050406030204" pitchFamily="18" charset="0"/>
                            </a:rPr>
                          </m:ctrlPr>
                        </m:fPr>
                        <m:num>
                          <m:r>
                            <a:rPr lang="tr-TR" sz="2000" b="0" i="0" smtClean="0">
                              <a:latin typeface="Cambria Math" panose="02040503050406030204" pitchFamily="18" charset="0"/>
                            </a:rPr>
                            <m:t>6</m:t>
                          </m:r>
                          <m:r>
                            <a:rPr lang="tr-TR" sz="2000">
                              <a:latin typeface="Cambria Math" panose="02040503050406030204" pitchFamily="18" charset="0"/>
                            </a:rPr>
                            <m:t>5−</m:t>
                          </m:r>
                          <m:r>
                            <a:rPr lang="tr-TR" sz="2000" i="1">
                              <a:latin typeface="Cambria Math" panose="02040503050406030204" pitchFamily="18" charset="0"/>
                              <a:ea typeface="Cambria Math" panose="02040503050406030204" pitchFamily="18" charset="0"/>
                            </a:rPr>
                            <m:t>𝜇</m:t>
                          </m:r>
                        </m:num>
                        <m:den>
                          <m:r>
                            <m:rPr>
                              <m:sty m:val="p"/>
                            </m:rPr>
                            <a:rPr lang="tr-TR" sz="2000">
                              <a:latin typeface="Cambria Math" panose="02040503050406030204" pitchFamily="18" charset="0"/>
                              <a:ea typeface="Cambria Math" panose="02040503050406030204" pitchFamily="18" charset="0"/>
                            </a:rPr>
                            <m:t>σ</m:t>
                          </m:r>
                        </m:den>
                      </m:f>
                      <m:r>
                        <a:rPr lang="tr-TR" sz="2000" b="0" i="1" smtClean="0">
                          <a:latin typeface="Cambria Math" panose="02040503050406030204" pitchFamily="18" charset="0"/>
                          <a:ea typeface="Cambria Math" panose="02040503050406030204" pitchFamily="18" charset="0"/>
                        </a:rPr>
                        <m:t>=1.28</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𝜇</m:t>
                      </m:r>
                      <m:r>
                        <a:rPr lang="tr-TR" sz="2000" b="0" i="1" smtClean="0">
                          <a:latin typeface="Cambria Math" panose="02040503050406030204" pitchFamily="18" charset="0"/>
                          <a:ea typeface="Cambria Math" panose="02040503050406030204" pitchFamily="18" charset="0"/>
                        </a:rPr>
                        <m:t>+1.28</m:t>
                      </m:r>
                      <m:r>
                        <m:rPr>
                          <m:sty m:val="p"/>
                        </m:rPr>
                        <a:rPr lang="tr-TR" sz="2000">
                          <a:latin typeface="Cambria Math" panose="02040503050406030204" pitchFamily="18" charset="0"/>
                          <a:ea typeface="Cambria Math" panose="02040503050406030204" pitchFamily="18" charset="0"/>
                        </a:rPr>
                        <m:t>σ</m:t>
                      </m:r>
                      <m:r>
                        <a:rPr lang="tr-TR" sz="2000" b="0" i="1" smtClean="0">
                          <a:latin typeface="Cambria Math" panose="02040503050406030204" pitchFamily="18" charset="0"/>
                          <a:ea typeface="Cambria Math" panose="02040503050406030204" pitchFamily="18" charset="0"/>
                        </a:rPr>
                        <m:t>=65</m:t>
                      </m:r>
                    </m:oMath>
                  </m:oMathPara>
                </a14:m>
                <a:endParaRPr lang="tr-TR" sz="2000" b="1" dirty="0" smtClean="0"/>
              </a:p>
              <a:p>
                <a:pPr marL="0" indent="0">
                  <a:spcBef>
                    <a:spcPts val="0"/>
                  </a:spcBef>
                  <a:buNone/>
                </a:pPr>
                <a:endParaRPr lang="tr-TR" sz="2000" b="1" dirty="0"/>
              </a:p>
              <a:p>
                <a:pPr marL="0" indent="0">
                  <a:spcBef>
                    <a:spcPts val="0"/>
                  </a:spcBef>
                  <a:buNone/>
                </a:pPr>
                <a14:m>
                  <m:oMathPara xmlns:m="http://schemas.openxmlformats.org/officeDocument/2006/math">
                    <m:oMathParaPr>
                      <m:jc m:val="left"/>
                    </m:oMathParaPr>
                    <m:oMath xmlns:m="http://schemas.openxmlformats.org/officeDocument/2006/math">
                      <m:r>
                        <a:rPr lang="tr-TR" sz="2000" i="1">
                          <a:latin typeface="Cambria Math" panose="02040503050406030204" pitchFamily="18" charset="0"/>
                          <a:ea typeface="Cambria Math" panose="02040503050406030204" pitchFamily="18" charset="0"/>
                        </a:rPr>
                        <m:t>𝜇</m:t>
                      </m:r>
                      <m:r>
                        <a:rPr lang="tr-TR" sz="2000" i="1">
                          <a:latin typeface="Cambria Math" panose="02040503050406030204" pitchFamily="18" charset="0"/>
                          <a:ea typeface="Cambria Math" panose="02040503050406030204" pitchFamily="18" charset="0"/>
                        </a:rPr>
                        <m:t>−0.44</m:t>
                      </m:r>
                      <m:r>
                        <m:rPr>
                          <m:sty m:val="p"/>
                        </m:rPr>
                        <a:rPr lang="tr-TR" sz="2000">
                          <a:latin typeface="Cambria Math" panose="02040503050406030204" pitchFamily="18" charset="0"/>
                          <a:ea typeface="Cambria Math" panose="02040503050406030204" pitchFamily="18" charset="0"/>
                        </a:rPr>
                        <m:t>σ</m:t>
                      </m:r>
                      <m:r>
                        <a:rPr lang="tr-TR" sz="2000" i="1">
                          <a:latin typeface="Cambria Math" panose="02040503050406030204" pitchFamily="18" charset="0"/>
                          <a:ea typeface="Cambria Math" panose="02040503050406030204" pitchFamily="18" charset="0"/>
                        </a:rPr>
                        <m:t>=45</m:t>
                      </m:r>
                    </m:oMath>
                  </m:oMathPara>
                </a14:m>
                <a:endParaRPr lang="tr-TR" sz="2000" b="1" dirty="0" smtClean="0"/>
              </a:p>
              <a:p>
                <a:pPr marL="0" indent="0">
                  <a:spcBef>
                    <a:spcPts val="0"/>
                  </a:spcBef>
                  <a:buNone/>
                </a:pPr>
                <a14:m>
                  <m:oMathPara xmlns:m="http://schemas.openxmlformats.org/officeDocument/2006/math">
                    <m:oMathParaPr>
                      <m:jc m:val="left"/>
                    </m:oMathParaPr>
                    <m:oMath xmlns:m="http://schemas.openxmlformats.org/officeDocument/2006/math">
                      <m:r>
                        <a:rPr lang="tr-TR" sz="2000" i="1" u="sng">
                          <a:latin typeface="Cambria Math" panose="02040503050406030204" pitchFamily="18" charset="0"/>
                          <a:ea typeface="Cambria Math" panose="02040503050406030204" pitchFamily="18" charset="0"/>
                        </a:rPr>
                        <m:t>𝜇</m:t>
                      </m:r>
                      <m:r>
                        <a:rPr lang="tr-TR" sz="2000" i="1" u="sng">
                          <a:latin typeface="Cambria Math" panose="02040503050406030204" pitchFamily="18" charset="0"/>
                          <a:ea typeface="Cambria Math" panose="02040503050406030204" pitchFamily="18" charset="0"/>
                        </a:rPr>
                        <m:t>+1.28</m:t>
                      </m:r>
                      <m:r>
                        <m:rPr>
                          <m:sty m:val="p"/>
                        </m:rPr>
                        <a:rPr lang="tr-TR" sz="2000" u="sng">
                          <a:latin typeface="Cambria Math" panose="02040503050406030204" pitchFamily="18" charset="0"/>
                          <a:ea typeface="Cambria Math" panose="02040503050406030204" pitchFamily="18" charset="0"/>
                        </a:rPr>
                        <m:t>σ</m:t>
                      </m:r>
                      <m:r>
                        <a:rPr lang="tr-TR" sz="2000" i="1" u="sng">
                          <a:latin typeface="Cambria Math" panose="02040503050406030204" pitchFamily="18" charset="0"/>
                          <a:ea typeface="Cambria Math" panose="02040503050406030204" pitchFamily="18" charset="0"/>
                        </a:rPr>
                        <m:t>=65</m:t>
                      </m:r>
                    </m:oMath>
                  </m:oMathPara>
                </a14:m>
                <a:endParaRPr lang="tr-TR" sz="2000" b="1" u="sng" dirty="0" smtClean="0"/>
              </a:p>
              <a:p>
                <a:pPr marL="0" indent="0">
                  <a:spcBef>
                    <a:spcPts val="0"/>
                  </a:spcBef>
                  <a:buNone/>
                </a:pPr>
                <a14:m>
                  <m:oMathPara xmlns:m="http://schemas.openxmlformats.org/officeDocument/2006/math">
                    <m:oMathParaPr>
                      <m:jc m:val="left"/>
                    </m:oMathParaPr>
                    <m:oMath xmlns:m="http://schemas.openxmlformats.org/officeDocument/2006/math">
                      <m:r>
                        <a:rPr lang="tr-TR" sz="2000" b="0" i="1" smtClean="0">
                          <a:latin typeface="Cambria Math" panose="02040503050406030204" pitchFamily="18" charset="0"/>
                          <a:ea typeface="Cambria Math" panose="02040503050406030204" pitchFamily="18" charset="0"/>
                        </a:rPr>
                        <m:t>𝜇</m:t>
                      </m:r>
                      <m:r>
                        <a:rPr lang="tr-TR" sz="2000" b="0" i="1" smtClean="0">
                          <a:latin typeface="Cambria Math" panose="02040503050406030204" pitchFamily="18" charset="0"/>
                          <a:ea typeface="Cambria Math" panose="02040503050406030204" pitchFamily="18" charset="0"/>
                        </a:rPr>
                        <m:t>=50.20</m:t>
                      </m:r>
                    </m:oMath>
                  </m:oMathPara>
                </a14:m>
                <a:endParaRPr lang="tr-TR" sz="2000" dirty="0" smtClean="0"/>
              </a:p>
              <a:p>
                <a:pPr marL="0" indent="0">
                  <a:spcBef>
                    <a:spcPts val="0"/>
                  </a:spcBef>
                  <a:buNone/>
                </a:pPr>
                <a14:m>
                  <m:oMath xmlns:m="http://schemas.openxmlformats.org/officeDocument/2006/math">
                    <m:r>
                      <a:rPr lang="tr-TR" sz="2000" i="1" smtClean="0">
                        <a:latin typeface="Cambria Math" panose="02040503050406030204" pitchFamily="18" charset="0"/>
                        <a:ea typeface="Cambria Math" panose="02040503050406030204" pitchFamily="18" charset="0"/>
                      </a:rPr>
                      <m:t>𝜎</m:t>
                    </m:r>
                    <m:r>
                      <a:rPr lang="tr-TR" sz="2000" b="0" i="1" smtClean="0">
                        <a:latin typeface="Cambria Math" panose="02040503050406030204" pitchFamily="18" charset="0"/>
                        <a:ea typeface="Cambria Math" panose="02040503050406030204" pitchFamily="18" charset="0"/>
                      </a:rPr>
                      <m:t>=11.24</m:t>
                    </m:r>
                  </m:oMath>
                </a14:m>
                <a:r>
                  <a:rPr lang="tr-TR" sz="2000" dirty="0" smtClean="0"/>
                  <a:t>     ve    </a:t>
                </a:r>
                <a14:m>
                  <m:oMath xmlns:m="http://schemas.openxmlformats.org/officeDocument/2006/math">
                    <m:sSup>
                      <m:sSupPr>
                        <m:ctrlPr>
                          <a:rPr lang="tr-TR" sz="2000" i="1" smtClean="0">
                            <a:latin typeface="Cambria Math" panose="02040503050406030204" pitchFamily="18" charset="0"/>
                          </a:rPr>
                        </m:ctrlPr>
                      </m:sSupPr>
                      <m:e>
                        <m:r>
                          <a:rPr lang="tr-TR" sz="2000" i="1" smtClean="0">
                            <a:latin typeface="Cambria Math" panose="02040503050406030204" pitchFamily="18" charset="0"/>
                            <a:ea typeface="Cambria Math" panose="02040503050406030204" pitchFamily="18" charset="0"/>
                          </a:rPr>
                          <m:t>𝜎</m:t>
                        </m:r>
                      </m:e>
                      <m:sup>
                        <m:r>
                          <a:rPr lang="tr-TR" sz="2000" b="0" i="1" smtClean="0">
                            <a:latin typeface="Cambria Math" panose="02040503050406030204" pitchFamily="18" charset="0"/>
                          </a:rPr>
                          <m:t>2</m:t>
                        </m:r>
                      </m:sup>
                    </m:sSup>
                    <m:r>
                      <a:rPr lang="tr-TR" sz="2000" b="0" i="1" smtClean="0">
                        <a:latin typeface="Cambria Math" panose="02040503050406030204" pitchFamily="18" charset="0"/>
                      </a:rPr>
                      <m:t>=</m:t>
                    </m:r>
                    <m:sSup>
                      <m:sSupPr>
                        <m:ctrlPr>
                          <a:rPr lang="tr-TR" sz="2000" b="0" i="1" smtClean="0">
                            <a:latin typeface="Cambria Math" panose="02040503050406030204" pitchFamily="18" charset="0"/>
                          </a:rPr>
                        </m:ctrlPr>
                      </m:sSupPr>
                      <m:e>
                        <m:r>
                          <a:rPr lang="tr-TR" sz="2000" b="0" i="1" smtClean="0">
                            <a:latin typeface="Cambria Math" panose="02040503050406030204" pitchFamily="18" charset="0"/>
                          </a:rPr>
                          <m:t>11.236</m:t>
                        </m:r>
                      </m:e>
                      <m:sup>
                        <m:r>
                          <a:rPr lang="tr-TR" sz="2000" b="0" i="1" smtClean="0">
                            <a:latin typeface="Cambria Math" panose="02040503050406030204" pitchFamily="18" charset="0"/>
                          </a:rPr>
                          <m:t>2</m:t>
                        </m:r>
                      </m:sup>
                    </m:sSup>
                    <m:r>
                      <a:rPr lang="tr-TR" sz="2000" b="0" i="1" smtClean="0">
                        <a:latin typeface="Cambria Math" panose="02040503050406030204" pitchFamily="18" charset="0"/>
                      </a:rPr>
                      <m:t>=126.34</m:t>
                    </m:r>
                  </m:oMath>
                </a14:m>
                <a:endParaRPr lang="tr-TR" sz="2000" dirty="0" smtClean="0"/>
              </a:p>
              <a:p>
                <a:pPr marL="0" indent="0">
                  <a:spcBef>
                    <a:spcPts val="0"/>
                  </a:spcBef>
                  <a:buNone/>
                </a:pPr>
                <a:endParaRPr lang="tr-TR" sz="2000"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332656"/>
                <a:ext cx="7920880" cy="5793507"/>
              </a:xfrm>
              <a:blipFill>
                <a:blip r:embed="rId2"/>
                <a:stretch>
                  <a:fillRect l="-77"/>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F721B770-63F6-4534-BB56-A11E3EE492AC}" type="slidenum">
              <a:rPr lang="tr-TR" smtClean="0"/>
              <a:pPr/>
              <a:t>22</a:t>
            </a:fld>
            <a:endParaRPr lang="tr-T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94" y="2780927"/>
            <a:ext cx="4401700" cy="194400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865" y="426988"/>
            <a:ext cx="4123327" cy="1944000"/>
          </a:xfrm>
          <a:prstGeom prst="rect">
            <a:avLst/>
          </a:prstGeom>
        </p:spPr>
      </p:pic>
    </p:spTree>
    <p:extLst>
      <p:ext uri="{BB962C8B-B14F-4D97-AF65-F5344CB8AC3E}">
        <p14:creationId xmlns:p14="http://schemas.microsoft.com/office/powerpoint/2010/main" val="247547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Dikdörtgen 2"/>
              <p:cNvSpPr/>
              <p:nvPr/>
            </p:nvSpPr>
            <p:spPr>
              <a:xfrm>
                <a:off x="611560" y="475757"/>
                <a:ext cx="7920880" cy="2200602"/>
              </a:xfrm>
              <a:prstGeom prst="rect">
                <a:avLst/>
              </a:prstGeom>
            </p:spPr>
            <p:txBody>
              <a:bodyPr wrap="square">
                <a:spAutoFit/>
              </a:bodyPr>
              <a:lstStyle/>
              <a:p>
                <a:pPr algn="just">
                  <a:spcAft>
                    <a:spcPts val="600"/>
                  </a:spcAft>
                </a:pPr>
                <a:r>
                  <a:rPr lang="tr-TR" sz="2200" dirty="0" smtClean="0"/>
                  <a:t>Normal dağılım için ortalamaya 1, 2 ve 3 standart sapmanın ilave edilmesi ve çıkarılması ile elde edilen sapmalara karşılık gelen alanların olasılıkları aşağıdaki gibidir.</a:t>
                </a:r>
              </a:p>
              <a:p>
                <a:pPr algn="ctr"/>
                <a14:m>
                  <m:oMath xmlns:m="http://schemas.openxmlformats.org/officeDocument/2006/math">
                    <m:r>
                      <a:rPr lang="tr-TR" sz="2200" i="1" smtClean="0">
                        <a:latin typeface="Cambria Math" panose="02040503050406030204" pitchFamily="18" charset="0"/>
                        <a:ea typeface="Cambria Math" panose="02040503050406030204" pitchFamily="18" charset="0"/>
                      </a:rPr>
                      <m:t>𝜇</m:t>
                    </m:r>
                    <m:r>
                      <a:rPr lang="tr-TR" sz="2200" i="1" smtClean="0">
                        <a:latin typeface="Cambria Math" panose="02040503050406030204" pitchFamily="18" charset="0"/>
                        <a:ea typeface="Cambria Math" panose="02040503050406030204" pitchFamily="18" charset="0"/>
                      </a:rPr>
                      <m:t>∓</m:t>
                    </m:r>
                    <m:r>
                      <a:rPr lang="tr-TR" sz="2200" i="1" smtClean="0">
                        <a:latin typeface="Cambria Math" panose="02040503050406030204" pitchFamily="18" charset="0"/>
                        <a:ea typeface="Cambria Math" panose="02040503050406030204" pitchFamily="18" charset="0"/>
                      </a:rPr>
                      <m:t>𝜎</m:t>
                    </m:r>
                  </m:oMath>
                </a14:m>
                <a:r>
                  <a:rPr lang="tr-TR" sz="2200" dirty="0" smtClean="0"/>
                  <a:t> aralığı birimlerin %68.27’sini içerir</a:t>
                </a:r>
              </a:p>
              <a:p>
                <a:pPr algn="ctr"/>
                <a14:m>
                  <m:oMath xmlns:m="http://schemas.openxmlformats.org/officeDocument/2006/math">
                    <m:r>
                      <a:rPr lang="tr-TR" sz="2200" i="1">
                        <a:latin typeface="Cambria Math" panose="02040503050406030204" pitchFamily="18" charset="0"/>
                        <a:ea typeface="Cambria Math" panose="02040503050406030204" pitchFamily="18" charset="0"/>
                      </a:rPr>
                      <m:t>𝜇</m:t>
                    </m:r>
                    <m:r>
                      <a:rPr lang="tr-TR" sz="2200" i="1">
                        <a:latin typeface="Cambria Math" panose="02040503050406030204" pitchFamily="18" charset="0"/>
                        <a:ea typeface="Cambria Math" panose="02040503050406030204" pitchFamily="18" charset="0"/>
                      </a:rPr>
                      <m:t>∓2</m:t>
                    </m:r>
                    <m:r>
                      <a:rPr lang="tr-TR" sz="2200" i="1">
                        <a:latin typeface="Cambria Math" panose="02040503050406030204" pitchFamily="18" charset="0"/>
                        <a:ea typeface="Cambria Math" panose="02040503050406030204" pitchFamily="18" charset="0"/>
                      </a:rPr>
                      <m:t>𝜎</m:t>
                    </m:r>
                  </m:oMath>
                </a14:m>
                <a:r>
                  <a:rPr lang="tr-TR" sz="2200" dirty="0"/>
                  <a:t> aralığı birimlerin </a:t>
                </a:r>
                <a:r>
                  <a:rPr lang="tr-TR" sz="2200" dirty="0" smtClean="0"/>
                  <a:t>%95.45’ini içerir</a:t>
                </a:r>
              </a:p>
              <a:p>
                <a:pPr algn="ctr"/>
                <a14:m>
                  <m:oMath xmlns:m="http://schemas.openxmlformats.org/officeDocument/2006/math">
                    <m:r>
                      <a:rPr lang="tr-TR" sz="2200" i="1">
                        <a:latin typeface="Cambria Math" panose="02040503050406030204" pitchFamily="18" charset="0"/>
                        <a:ea typeface="Cambria Math" panose="02040503050406030204" pitchFamily="18" charset="0"/>
                      </a:rPr>
                      <m:t>𝜇</m:t>
                    </m:r>
                    <m:r>
                      <a:rPr lang="tr-TR" sz="2200" i="1">
                        <a:latin typeface="Cambria Math" panose="02040503050406030204" pitchFamily="18" charset="0"/>
                        <a:ea typeface="Cambria Math" panose="02040503050406030204" pitchFamily="18" charset="0"/>
                      </a:rPr>
                      <m:t>∓3</m:t>
                    </m:r>
                    <m:r>
                      <a:rPr lang="tr-TR" sz="2200" i="1">
                        <a:latin typeface="Cambria Math" panose="02040503050406030204" pitchFamily="18" charset="0"/>
                        <a:ea typeface="Cambria Math" panose="02040503050406030204" pitchFamily="18" charset="0"/>
                      </a:rPr>
                      <m:t>𝜎</m:t>
                    </m:r>
                  </m:oMath>
                </a14:m>
                <a:r>
                  <a:rPr lang="tr-TR" sz="2200" dirty="0"/>
                  <a:t> aralığı birimlerin </a:t>
                </a:r>
                <a:r>
                  <a:rPr lang="tr-TR" sz="2200" dirty="0" smtClean="0"/>
                  <a:t>%99.73’ünü içerir</a:t>
                </a:r>
                <a:endParaRPr lang="tr-TR" sz="2200" dirty="0"/>
              </a:p>
            </p:txBody>
          </p:sp>
        </mc:Choice>
        <mc:Fallback xmlns="">
          <p:sp>
            <p:nvSpPr>
              <p:cNvPr id="3" name="Dikdörtgen 2"/>
              <p:cNvSpPr>
                <a:spLocks noRot="1" noChangeAspect="1" noMove="1" noResize="1" noEditPoints="1" noAdjustHandles="1" noChangeArrowheads="1" noChangeShapeType="1" noTextEdit="1"/>
              </p:cNvSpPr>
              <p:nvPr/>
            </p:nvSpPr>
            <p:spPr>
              <a:xfrm>
                <a:off x="611560" y="475757"/>
                <a:ext cx="7920880" cy="2200602"/>
              </a:xfrm>
              <a:prstGeom prst="rect">
                <a:avLst/>
              </a:prstGeom>
              <a:blipFill rotWithShape="0">
                <a:blip r:embed="rId2"/>
                <a:stretch>
                  <a:fillRect l="-1000" t="-1939" r="-923" b="-4986"/>
                </a:stretch>
              </a:blipFill>
            </p:spPr>
            <p:txBody>
              <a:bodyPr/>
              <a:lstStyle/>
              <a:p>
                <a:r>
                  <a:rPr lang="tr-TR">
                    <a:noFill/>
                  </a:rPr>
                  <a:t> </a:t>
                </a:r>
              </a:p>
            </p:txBody>
          </p:sp>
        </mc:Fallback>
      </mc:AlternateContent>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581475"/>
            <a:ext cx="7030862" cy="4140000"/>
          </a:xfrm>
          <a:prstGeom prst="rect">
            <a:avLst/>
          </a:prstGeom>
        </p:spPr>
      </p:pic>
      <p:sp>
        <p:nvSpPr>
          <p:cNvPr id="4" name="Slayt Numarası Yer Tutucusu 3"/>
          <p:cNvSpPr>
            <a:spLocks noGrp="1"/>
          </p:cNvSpPr>
          <p:nvPr>
            <p:ph type="sldNum" sz="quarter" idx="12"/>
          </p:nvPr>
        </p:nvSpPr>
        <p:spPr/>
        <p:txBody>
          <a:bodyPr/>
          <a:lstStyle/>
          <a:p>
            <a:fld id="{F721B770-63F6-4534-BB56-A11E3EE492AC}" type="slidenum">
              <a:rPr lang="tr-TR" smtClean="0"/>
              <a:pPr/>
              <a:t>3</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4797152"/>
            <a:ext cx="7920880" cy="1413407"/>
          </a:xfrm>
        </p:spPr>
        <p:txBody>
          <a:bodyPr>
            <a:noAutofit/>
          </a:bodyPr>
          <a:lstStyle/>
          <a:p>
            <a:pPr algn="just"/>
            <a:r>
              <a:rPr lang="tr-TR" sz="2200" dirty="0">
                <a:latin typeface="+mn-lt"/>
              </a:rPr>
              <a:t>Normal dağılımda standart sapma değeri arttıkça eğri daha basık bir şekle sahip olacaktır. Buna karşın standart sapma değeri azaldıkça eğrinin sivriliği artacaktır. Farklı standart sapma değerleri için normal dağılımın eğrisinin şekli </a:t>
            </a:r>
            <a:r>
              <a:rPr lang="tr-TR" sz="2200" dirty="0" smtClean="0">
                <a:latin typeface="+mn-lt"/>
              </a:rPr>
              <a:t>yukarıda verilmiştir.</a:t>
            </a:r>
            <a:endParaRPr lang="tr-TR" sz="2200" dirty="0">
              <a:latin typeface="+mn-lt"/>
            </a:endParaRPr>
          </a:p>
        </p:txBody>
      </p:sp>
      <p:pic>
        <p:nvPicPr>
          <p:cNvPr id="4" name="Picture 2"/>
          <p:cNvPicPr>
            <a:picLocks noChangeAspect="1" noChangeArrowheads="1"/>
          </p:cNvPicPr>
          <p:nvPr/>
        </p:nvPicPr>
        <p:blipFill>
          <a:blip r:embed="rId2" cstate="print"/>
          <a:srcRect/>
          <a:stretch>
            <a:fillRect/>
          </a:stretch>
        </p:blipFill>
        <p:spPr bwMode="auto">
          <a:xfrm>
            <a:off x="1619672" y="260648"/>
            <a:ext cx="5597231" cy="4212000"/>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fld id="{F721B770-63F6-4534-BB56-A11E3EE492AC}" type="slidenum">
              <a:rPr lang="tr-TR" smtClean="0"/>
              <a:pPr/>
              <a:t>4</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418058"/>
          </a:xfrm>
        </p:spPr>
        <p:txBody>
          <a:bodyPr>
            <a:normAutofit fontScale="90000"/>
          </a:bodyPr>
          <a:lstStyle/>
          <a:p>
            <a:r>
              <a:rPr lang="tr-TR" sz="2400" b="1" dirty="0" smtClean="0"/>
              <a:t>Normal Dağılıma Ait Bazı Özellikler</a:t>
            </a:r>
            <a:endParaRPr lang="tr-TR" sz="2400" b="1"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124744"/>
                <a:ext cx="8229600" cy="5289451"/>
              </a:xfrm>
            </p:spPr>
            <p:txBody>
              <a:bodyPr>
                <a:normAutofit/>
              </a:bodyPr>
              <a:lstStyle/>
              <a:p>
                <a:pPr algn="just">
                  <a:buFont typeface="Wingdings" panose="05000000000000000000" pitchFamily="2" charset="2"/>
                  <a:buChar char="Ø"/>
                </a:pPr>
                <a14:m>
                  <m:oMath xmlns:m="http://schemas.openxmlformats.org/officeDocument/2006/math">
                    <m:r>
                      <a:rPr lang="tr-TR" sz="2200" b="0" i="1" smtClean="0">
                        <a:latin typeface="Cambria Math" panose="02040503050406030204" pitchFamily="18" charset="0"/>
                      </a:rPr>
                      <m:t>𝑋</m:t>
                    </m:r>
                  </m:oMath>
                </a14:m>
                <a:r>
                  <a:rPr lang="tr-TR" sz="2200" dirty="0" smtClean="0"/>
                  <a:t> ortalaması </a:t>
                </a:r>
                <a14:m>
                  <m:oMath xmlns:m="http://schemas.openxmlformats.org/officeDocument/2006/math">
                    <m:sSub>
                      <m:sSubPr>
                        <m:ctrlPr>
                          <a:rPr lang="tr-TR" sz="2200" i="1" smtClean="0">
                            <a:latin typeface="Cambria Math" panose="02040503050406030204" pitchFamily="18" charset="0"/>
                          </a:rPr>
                        </m:ctrlPr>
                      </m:sSubPr>
                      <m:e>
                        <m:r>
                          <a:rPr lang="tr-TR" sz="2200" i="1" smtClean="0">
                            <a:latin typeface="Cambria Math" panose="02040503050406030204" pitchFamily="18" charset="0"/>
                            <a:ea typeface="Cambria Math" panose="02040503050406030204" pitchFamily="18" charset="0"/>
                          </a:rPr>
                          <m:t>𝜇</m:t>
                        </m:r>
                      </m:e>
                      <m:sub>
                        <m:r>
                          <a:rPr lang="tr-TR" sz="2200" b="0" i="1" smtClean="0">
                            <a:latin typeface="Cambria Math" panose="02040503050406030204" pitchFamily="18" charset="0"/>
                          </a:rPr>
                          <m:t>𝑋</m:t>
                        </m:r>
                      </m:sub>
                    </m:sSub>
                  </m:oMath>
                </a14:m>
                <a:r>
                  <a:rPr lang="tr-TR" sz="2200" dirty="0" smtClean="0"/>
                  <a:t> ve </a:t>
                </a:r>
                <a:r>
                  <a:rPr lang="tr-TR" sz="2200" dirty="0" err="1" smtClean="0"/>
                  <a:t>varyansı</a:t>
                </a:r>
                <a:r>
                  <a:rPr lang="tr-TR" sz="2200" dirty="0" smtClean="0"/>
                  <a:t> </a:t>
                </a:r>
                <a14:m>
                  <m:oMath xmlns:m="http://schemas.openxmlformats.org/officeDocument/2006/math">
                    <m:sSubSup>
                      <m:sSubSupPr>
                        <m:ctrlPr>
                          <a:rPr lang="tr-TR" sz="2200" i="1" smtClean="0">
                            <a:latin typeface="Cambria Math" panose="02040503050406030204" pitchFamily="18" charset="0"/>
                          </a:rPr>
                        </m:ctrlPr>
                      </m:sSubSupPr>
                      <m:e>
                        <m:r>
                          <a:rPr lang="tr-TR" sz="2200" i="1" smtClean="0">
                            <a:latin typeface="Cambria Math" panose="02040503050406030204" pitchFamily="18" charset="0"/>
                            <a:ea typeface="Cambria Math" panose="02040503050406030204" pitchFamily="18" charset="0"/>
                          </a:rPr>
                          <m:t>𝜎</m:t>
                        </m:r>
                      </m:e>
                      <m:sub>
                        <m:r>
                          <a:rPr lang="tr-TR" sz="2200" b="0" i="1" smtClean="0">
                            <a:latin typeface="Cambria Math" panose="02040503050406030204" pitchFamily="18" charset="0"/>
                          </a:rPr>
                          <m:t>𝑋</m:t>
                        </m:r>
                      </m:sub>
                      <m:sup>
                        <m:r>
                          <a:rPr lang="tr-TR" sz="2200" b="0" i="1" smtClean="0">
                            <a:latin typeface="Cambria Math" panose="02040503050406030204" pitchFamily="18" charset="0"/>
                          </a:rPr>
                          <m:t>2</m:t>
                        </m:r>
                      </m:sup>
                    </m:sSubSup>
                  </m:oMath>
                </a14:m>
                <a:r>
                  <a:rPr lang="tr-TR" sz="2200" dirty="0" smtClean="0"/>
                  <a:t> olan normal dağılıma sahip bir rastgele değişken ise </a:t>
                </a:r>
                <a14:m>
                  <m:oMath xmlns:m="http://schemas.openxmlformats.org/officeDocument/2006/math">
                    <m:r>
                      <a:rPr lang="tr-TR" sz="2200" b="0" i="1" smtClean="0">
                        <a:latin typeface="Cambria Math" panose="02040503050406030204" pitchFamily="18" charset="0"/>
                      </a:rPr>
                      <m:t>𝑌</m:t>
                    </m:r>
                    <m:r>
                      <a:rPr lang="tr-TR" sz="2200" b="0" i="1" smtClean="0">
                        <a:latin typeface="Cambria Math" panose="02040503050406030204" pitchFamily="18" charset="0"/>
                      </a:rPr>
                      <m:t>=</m:t>
                    </m:r>
                    <m:r>
                      <a:rPr lang="tr-TR" sz="2200" b="0" i="1" smtClean="0">
                        <a:latin typeface="Cambria Math" panose="02040503050406030204" pitchFamily="18" charset="0"/>
                      </a:rPr>
                      <m:t>𝑎</m:t>
                    </m:r>
                    <m:r>
                      <a:rPr lang="tr-TR" sz="2200" b="0" i="1" smtClean="0">
                        <a:latin typeface="Cambria Math" panose="02040503050406030204" pitchFamily="18" charset="0"/>
                      </a:rPr>
                      <m:t>+</m:t>
                    </m:r>
                    <m:r>
                      <a:rPr lang="tr-TR" sz="2200" b="0" i="1" smtClean="0">
                        <a:latin typeface="Cambria Math" panose="02040503050406030204" pitchFamily="18" charset="0"/>
                      </a:rPr>
                      <m:t>𝑏𝑋</m:t>
                    </m:r>
                  </m:oMath>
                </a14:m>
                <a:r>
                  <a:rPr lang="tr-TR" sz="2200" dirty="0" smtClean="0"/>
                  <a:t> doğrusal dönüşümü ile elde edilen yeni rastgele değişken </a:t>
                </a:r>
                <a14:m>
                  <m:oMath xmlns:m="http://schemas.openxmlformats.org/officeDocument/2006/math">
                    <m:r>
                      <a:rPr lang="tr-TR" sz="2200" b="0" i="1" smtClean="0">
                        <a:latin typeface="Cambria Math" panose="02040503050406030204" pitchFamily="18" charset="0"/>
                      </a:rPr>
                      <m:t>𝑌</m:t>
                    </m:r>
                  </m:oMath>
                </a14:m>
                <a:r>
                  <a:rPr lang="tr-TR" sz="2200" dirty="0" smtClean="0"/>
                  <a:t>’</a:t>
                </a:r>
                <a:r>
                  <a:rPr lang="tr-TR" sz="2200" dirty="0" err="1" smtClean="0"/>
                  <a:t>nin</a:t>
                </a:r>
                <a:r>
                  <a:rPr lang="tr-TR" sz="2200" dirty="0" smtClean="0"/>
                  <a:t> ortalaması</a:t>
                </a:r>
              </a:p>
              <a:p>
                <a:pPr marL="0" indent="0" algn="just">
                  <a:buNone/>
                </a:pPr>
                <a14:m>
                  <m:oMathPara xmlns:m="http://schemas.openxmlformats.org/officeDocument/2006/math">
                    <m:oMathParaPr>
                      <m:jc m:val="centerGroup"/>
                    </m:oMathParaPr>
                    <m:oMath xmlns:m="http://schemas.openxmlformats.org/officeDocument/2006/math">
                      <m:sSub>
                        <m:sSubPr>
                          <m:ctrlPr>
                            <a:rPr lang="tr-TR" sz="2200" i="1" smtClean="0">
                              <a:latin typeface="Cambria Math" panose="02040503050406030204" pitchFamily="18" charset="0"/>
                            </a:rPr>
                          </m:ctrlPr>
                        </m:sSubPr>
                        <m:e>
                          <m:r>
                            <a:rPr lang="tr-TR" sz="2200" i="1" smtClean="0">
                              <a:latin typeface="Cambria Math" panose="02040503050406030204" pitchFamily="18" charset="0"/>
                              <a:ea typeface="Cambria Math" panose="02040503050406030204" pitchFamily="18" charset="0"/>
                            </a:rPr>
                            <m:t>𝜇</m:t>
                          </m:r>
                        </m:e>
                        <m:sub>
                          <m:r>
                            <a:rPr lang="tr-TR" sz="2200" b="0" i="1" smtClean="0">
                              <a:latin typeface="Cambria Math" panose="02040503050406030204" pitchFamily="18" charset="0"/>
                            </a:rPr>
                            <m:t>𝑌</m:t>
                          </m:r>
                        </m:sub>
                      </m:sSub>
                      <m:r>
                        <a:rPr lang="tr-TR" sz="2200" b="0" i="1" smtClean="0">
                          <a:latin typeface="Cambria Math" panose="02040503050406030204" pitchFamily="18" charset="0"/>
                        </a:rPr>
                        <m:t>=</m:t>
                      </m:r>
                      <m:r>
                        <a:rPr lang="tr-TR" sz="2200" b="0" i="1" smtClean="0">
                          <a:latin typeface="Cambria Math" panose="02040503050406030204" pitchFamily="18" charset="0"/>
                        </a:rPr>
                        <m:t>𝑎</m:t>
                      </m:r>
                      <m:r>
                        <a:rPr lang="tr-TR" sz="2200" b="0" i="1" smtClean="0">
                          <a:latin typeface="Cambria Math" panose="02040503050406030204" pitchFamily="18" charset="0"/>
                        </a:rPr>
                        <m:t>+</m:t>
                      </m:r>
                      <m:r>
                        <a:rPr lang="tr-TR" sz="2200" b="0" i="1" smtClean="0">
                          <a:latin typeface="Cambria Math" panose="02040503050406030204" pitchFamily="18" charset="0"/>
                        </a:rPr>
                        <m:t>𝑏</m:t>
                      </m:r>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𝜇</m:t>
                          </m:r>
                        </m:e>
                        <m:sub>
                          <m:r>
                            <a:rPr lang="tr-TR" sz="2200" i="1">
                              <a:latin typeface="Cambria Math" panose="02040503050406030204" pitchFamily="18" charset="0"/>
                            </a:rPr>
                            <m:t>𝑋</m:t>
                          </m:r>
                        </m:sub>
                      </m:sSub>
                    </m:oMath>
                  </m:oMathPara>
                </a14:m>
                <a:endParaRPr lang="tr-TR" sz="2200" dirty="0" smtClean="0"/>
              </a:p>
              <a:p>
                <a:pPr marL="0" indent="0" algn="just">
                  <a:buNone/>
                </a:pPr>
                <a:r>
                  <a:rPr lang="tr-TR" sz="2200" dirty="0"/>
                  <a:t>v</a:t>
                </a:r>
                <a:r>
                  <a:rPr lang="tr-TR" sz="2200" dirty="0" smtClean="0"/>
                  <a:t>e </a:t>
                </a:r>
                <a:r>
                  <a:rPr lang="tr-TR" sz="2200" dirty="0" err="1" smtClean="0"/>
                  <a:t>varyansı</a:t>
                </a:r>
                <a:r>
                  <a:rPr lang="tr-TR" sz="2200" dirty="0" smtClean="0"/>
                  <a:t> </a:t>
                </a:r>
              </a:p>
              <a:p>
                <a:pPr marL="0" indent="0" algn="just">
                  <a:buNone/>
                </a:pPr>
                <a14:m>
                  <m:oMathPara xmlns:m="http://schemas.openxmlformats.org/officeDocument/2006/math">
                    <m:oMathParaPr>
                      <m:jc m:val="centerGroup"/>
                    </m:oMathParaPr>
                    <m:oMath xmlns:m="http://schemas.openxmlformats.org/officeDocument/2006/math">
                      <m:sSubSup>
                        <m:sSubSupPr>
                          <m:ctrlPr>
                            <a:rPr lang="tr-TR" sz="2200" i="1">
                              <a:latin typeface="Cambria Math" panose="02040503050406030204" pitchFamily="18" charset="0"/>
                            </a:rPr>
                          </m:ctrlPr>
                        </m:sSubSupPr>
                        <m:e>
                          <m:r>
                            <a:rPr lang="tr-TR" sz="2200" i="1">
                              <a:latin typeface="Cambria Math" panose="02040503050406030204" pitchFamily="18" charset="0"/>
                              <a:ea typeface="Cambria Math" panose="02040503050406030204" pitchFamily="18" charset="0"/>
                            </a:rPr>
                            <m:t>𝜎</m:t>
                          </m:r>
                        </m:e>
                        <m:sub>
                          <m:r>
                            <a:rPr lang="tr-TR" sz="2200" b="0" i="1" smtClean="0">
                              <a:latin typeface="Cambria Math" panose="02040503050406030204" pitchFamily="18" charset="0"/>
                              <a:ea typeface="Cambria Math" panose="02040503050406030204" pitchFamily="18" charset="0"/>
                            </a:rPr>
                            <m:t>𝑌</m:t>
                          </m:r>
                        </m:sub>
                        <m:sup>
                          <m:r>
                            <a:rPr lang="tr-TR" sz="2200" i="1">
                              <a:latin typeface="Cambria Math" panose="02040503050406030204" pitchFamily="18" charset="0"/>
                            </a:rPr>
                            <m:t>2</m:t>
                          </m:r>
                        </m:sup>
                      </m:sSubSup>
                      <m:r>
                        <a:rPr lang="tr-TR" sz="2200" b="0" i="1" smtClean="0">
                          <a:latin typeface="Cambria Math" panose="02040503050406030204" pitchFamily="18" charset="0"/>
                        </a:rPr>
                        <m:t>=</m:t>
                      </m:r>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rPr>
                            <m:t>𝑏</m:t>
                          </m:r>
                        </m:e>
                        <m:sup>
                          <m:r>
                            <a:rPr lang="tr-TR" sz="2200" b="0" i="1" smtClean="0">
                              <a:latin typeface="Cambria Math" panose="02040503050406030204" pitchFamily="18" charset="0"/>
                            </a:rPr>
                            <m:t>2</m:t>
                          </m:r>
                        </m:sup>
                      </m:sSup>
                      <m:sSubSup>
                        <m:sSubSupPr>
                          <m:ctrlPr>
                            <a:rPr lang="tr-TR" sz="2200" i="1">
                              <a:latin typeface="Cambria Math" panose="02040503050406030204" pitchFamily="18" charset="0"/>
                            </a:rPr>
                          </m:ctrlPr>
                        </m:sSubSupPr>
                        <m:e>
                          <m:r>
                            <a:rPr lang="tr-TR" sz="2200" i="1">
                              <a:latin typeface="Cambria Math" panose="02040503050406030204" pitchFamily="18" charset="0"/>
                              <a:ea typeface="Cambria Math" panose="02040503050406030204" pitchFamily="18" charset="0"/>
                            </a:rPr>
                            <m:t>𝜎</m:t>
                          </m:r>
                        </m:e>
                        <m:sub>
                          <m:r>
                            <a:rPr lang="tr-TR" sz="2200" i="1">
                              <a:latin typeface="Cambria Math" panose="02040503050406030204" pitchFamily="18" charset="0"/>
                            </a:rPr>
                            <m:t>𝑋</m:t>
                          </m:r>
                        </m:sub>
                        <m:sup>
                          <m:r>
                            <a:rPr lang="tr-TR" sz="2200" i="1">
                              <a:latin typeface="Cambria Math" panose="02040503050406030204" pitchFamily="18" charset="0"/>
                            </a:rPr>
                            <m:t>2</m:t>
                          </m:r>
                        </m:sup>
                      </m:sSubSup>
                    </m:oMath>
                  </m:oMathPara>
                </a14:m>
                <a:endParaRPr lang="tr-TR" sz="2200" dirty="0" smtClean="0"/>
              </a:p>
              <a:p>
                <a:pPr marL="0" indent="0" algn="just">
                  <a:buNone/>
                </a:pPr>
                <a:endParaRPr lang="tr-TR" sz="2200" dirty="0" smtClean="0"/>
              </a:p>
              <a:p>
                <a:pPr marL="0" indent="0" algn="just">
                  <a:buNone/>
                </a:pPr>
                <a:r>
                  <a:rPr lang="tr-TR" sz="2200" dirty="0" smtClean="0"/>
                  <a:t>olur. </a:t>
                </a:r>
                <a14:m>
                  <m:oMath xmlns:m="http://schemas.openxmlformats.org/officeDocument/2006/math">
                    <m:r>
                      <a:rPr lang="tr-TR" sz="2200" b="0" i="1" smtClean="0">
                        <a:latin typeface="Cambria Math" panose="02040503050406030204" pitchFamily="18" charset="0"/>
                        <a:ea typeface="Cambria Math" panose="02040503050406030204" pitchFamily="18" charset="0"/>
                      </a:rPr>
                      <m:t>𝑌</m:t>
                    </m:r>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𝜇</m:t>
                            </m:r>
                          </m:e>
                          <m:sub>
                            <m:r>
                              <a:rPr lang="tr-TR" sz="2200" i="1">
                                <a:latin typeface="Cambria Math" panose="02040503050406030204" pitchFamily="18" charset="0"/>
                              </a:rPr>
                              <m:t>𝑌</m:t>
                            </m:r>
                          </m:sub>
                        </m:sSub>
                        <m:r>
                          <a:rPr lang="tr-TR" sz="2200" i="1">
                            <a:latin typeface="Cambria Math" panose="02040503050406030204" pitchFamily="18" charset="0"/>
                            <a:ea typeface="Cambria Math" panose="02040503050406030204" pitchFamily="18" charset="0"/>
                          </a:rPr>
                          <m:t>,</m:t>
                        </m:r>
                        <m:sSubSup>
                          <m:sSubSupPr>
                            <m:ctrlPr>
                              <a:rPr lang="tr-TR" sz="2200" i="1">
                                <a:latin typeface="Cambria Math" panose="02040503050406030204" pitchFamily="18" charset="0"/>
                              </a:rPr>
                            </m:ctrlPr>
                          </m:sSubSupPr>
                          <m:e>
                            <m:r>
                              <a:rPr lang="tr-TR" sz="2200" i="1">
                                <a:latin typeface="Cambria Math" panose="02040503050406030204" pitchFamily="18" charset="0"/>
                                <a:ea typeface="Cambria Math" panose="02040503050406030204" pitchFamily="18" charset="0"/>
                              </a:rPr>
                              <m:t>𝜎</m:t>
                            </m:r>
                          </m:e>
                          <m:sub>
                            <m:r>
                              <a:rPr lang="tr-TR" sz="2200" i="1">
                                <a:latin typeface="Cambria Math" panose="02040503050406030204" pitchFamily="18" charset="0"/>
                                <a:ea typeface="Cambria Math" panose="02040503050406030204" pitchFamily="18" charset="0"/>
                              </a:rPr>
                              <m:t>𝑌</m:t>
                            </m:r>
                          </m:sub>
                          <m:sup>
                            <m:r>
                              <a:rPr lang="tr-TR" sz="2200" i="1">
                                <a:latin typeface="Cambria Math" panose="02040503050406030204" pitchFamily="18" charset="0"/>
                              </a:rPr>
                              <m:t>2</m:t>
                            </m:r>
                          </m:sup>
                        </m:sSubSup>
                      </m:e>
                    </m:d>
                  </m:oMath>
                </a14:m>
                <a:endParaRPr lang="tr-TR" sz="2200" dirty="0" smtClean="0"/>
              </a:p>
              <a:p>
                <a:pPr marL="0" indent="0" algn="just">
                  <a:buNone/>
                </a:pPr>
                <a:endParaRPr lang="tr-TR" sz="2200" dirty="0" smtClean="0"/>
              </a:p>
              <a:p>
                <a:pPr algn="just">
                  <a:buFont typeface="Wingdings" panose="05000000000000000000" pitchFamily="2" charset="2"/>
                  <a:buChar char="Ø"/>
                </a:pPr>
                <a14:m>
                  <m:oMath xmlns:m="http://schemas.openxmlformats.org/officeDocument/2006/math">
                    <m:sSub>
                      <m:sSubPr>
                        <m:ctrlPr>
                          <a:rPr lang="tr-TR" sz="2200" i="1" smtClean="0">
                            <a:latin typeface="Cambria Math" panose="02040503050406030204" pitchFamily="18" charset="0"/>
                          </a:rPr>
                        </m:ctrlPr>
                      </m:sSubPr>
                      <m:e>
                        <m:r>
                          <a:rPr lang="tr-TR" sz="2200" b="0" i="1" smtClean="0">
                            <a:latin typeface="Cambria Math" panose="02040503050406030204" pitchFamily="18" charset="0"/>
                          </a:rPr>
                          <m:t>𝑋</m:t>
                        </m:r>
                      </m:e>
                      <m:sub>
                        <m:r>
                          <a:rPr lang="tr-TR" sz="2200" b="0" i="1" smtClean="0">
                            <a:latin typeface="Cambria Math" panose="02040503050406030204" pitchFamily="18" charset="0"/>
                          </a:rPr>
                          <m:t>1</m:t>
                        </m:r>
                      </m:sub>
                    </m:sSub>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2</m:t>
                        </m:r>
                      </m:sub>
                    </m:sSub>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𝑛</m:t>
                        </m:r>
                      </m:sub>
                    </m:sSub>
                  </m:oMath>
                </a14:m>
                <a:r>
                  <a:rPr lang="tr-TR" sz="2200" dirty="0" smtClean="0"/>
                  <a:t> birbirinden bağımsız rastgele değişkenleri </a:t>
                </a:r>
                <a14:m>
                  <m:oMath xmlns:m="http://schemas.openxmlformats.org/officeDocument/2006/math">
                    <m:r>
                      <a:rPr lang="tr-TR" sz="2200" b="0" i="1" smtClean="0">
                        <a:latin typeface="Cambria Math" panose="02040503050406030204" pitchFamily="18" charset="0"/>
                      </a:rPr>
                      <m:t>𝑖</m:t>
                    </m:r>
                    <m:r>
                      <a:rPr lang="tr-TR" sz="2200" b="0" i="1" smtClean="0">
                        <a:latin typeface="Cambria Math" panose="02040503050406030204" pitchFamily="18" charset="0"/>
                      </a:rPr>
                      <m:t>=1,..,</m:t>
                    </m:r>
                    <m:r>
                      <a:rPr lang="tr-TR" sz="2200" b="0" i="1" smtClean="0">
                        <a:latin typeface="Cambria Math" panose="02040503050406030204" pitchFamily="18" charset="0"/>
                      </a:rPr>
                      <m:t>𝑛</m:t>
                    </m:r>
                  </m:oMath>
                </a14:m>
                <a:r>
                  <a:rPr lang="tr-TR" sz="2200" dirty="0" smtClean="0"/>
                  <a:t> için </a:t>
                </a:r>
                <a14:m>
                  <m:oMath xmlns:m="http://schemas.openxmlformats.org/officeDocument/2006/math">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𝜇</m:t>
                        </m:r>
                      </m:e>
                      <m:sub>
                        <m:r>
                          <a:rPr lang="tr-TR" sz="2200" b="0" i="1" smtClean="0">
                            <a:latin typeface="Cambria Math" panose="02040503050406030204" pitchFamily="18" charset="0"/>
                            <a:ea typeface="Cambria Math" panose="02040503050406030204" pitchFamily="18" charset="0"/>
                          </a:rPr>
                          <m:t>𝑖</m:t>
                        </m:r>
                      </m:sub>
                    </m:sSub>
                  </m:oMath>
                </a14:m>
                <a:r>
                  <a:rPr lang="tr-TR" sz="2200" dirty="0" smtClean="0"/>
                  <a:t> ortalamalı ve </a:t>
                </a:r>
                <a14:m>
                  <m:oMath xmlns:m="http://schemas.openxmlformats.org/officeDocument/2006/math">
                    <m:sSubSup>
                      <m:sSubSupPr>
                        <m:ctrlPr>
                          <a:rPr lang="tr-TR" sz="2200" i="1">
                            <a:latin typeface="Cambria Math" panose="02040503050406030204" pitchFamily="18" charset="0"/>
                          </a:rPr>
                        </m:ctrlPr>
                      </m:sSubSupPr>
                      <m:e>
                        <m:r>
                          <a:rPr lang="tr-TR" sz="2200" i="1">
                            <a:latin typeface="Cambria Math" panose="02040503050406030204" pitchFamily="18" charset="0"/>
                            <a:ea typeface="Cambria Math" panose="02040503050406030204" pitchFamily="18" charset="0"/>
                          </a:rPr>
                          <m:t>𝜎</m:t>
                        </m:r>
                      </m:e>
                      <m:sub>
                        <m:r>
                          <a:rPr lang="tr-TR" sz="2200" b="0" i="1" smtClean="0">
                            <a:latin typeface="Cambria Math" panose="02040503050406030204" pitchFamily="18" charset="0"/>
                            <a:ea typeface="Cambria Math" panose="02040503050406030204" pitchFamily="18" charset="0"/>
                          </a:rPr>
                          <m:t>𝑖</m:t>
                        </m:r>
                      </m:sub>
                      <m:sup>
                        <m:r>
                          <a:rPr lang="tr-TR" sz="2200" i="1">
                            <a:latin typeface="Cambria Math" panose="02040503050406030204" pitchFamily="18" charset="0"/>
                          </a:rPr>
                          <m:t>2</m:t>
                        </m:r>
                      </m:sup>
                    </m:sSubSup>
                  </m:oMath>
                </a14:m>
                <a:r>
                  <a:rPr lang="tr-TR" sz="2200" dirty="0" smtClean="0"/>
                  <a:t> varyanslı normal dağılıma sahipse </a:t>
                </a:r>
                <a14:m>
                  <m:oMath xmlns:m="http://schemas.openxmlformats.org/officeDocument/2006/math">
                    <m:r>
                      <a:rPr lang="tr-TR" sz="2200" b="0" i="1" smtClean="0">
                        <a:latin typeface="Cambria Math" panose="02040503050406030204" pitchFamily="18" charset="0"/>
                      </a:rPr>
                      <m:t>𝑇</m:t>
                    </m:r>
                    <m:r>
                      <a:rPr lang="tr-TR" sz="2200" b="0" i="1" smtClean="0">
                        <a:latin typeface="Cambria Math" panose="02040503050406030204" pitchFamily="18" charset="0"/>
                      </a:rPr>
                      <m:t>=</m:t>
                    </m:r>
                    <m:sSub>
                      <m:sSubPr>
                        <m:ctrlPr>
                          <a:rPr lang="tr-TR" sz="2200" b="0" i="1" smtClean="0">
                            <a:latin typeface="Cambria Math" panose="02040503050406030204" pitchFamily="18" charset="0"/>
                          </a:rPr>
                        </m:ctrlPr>
                      </m:sSubPr>
                      <m:e>
                        <m:r>
                          <a:rPr lang="tr-TR" sz="2200" b="0" i="1" smtClean="0">
                            <a:latin typeface="Cambria Math" panose="02040503050406030204" pitchFamily="18" charset="0"/>
                          </a:rPr>
                          <m:t>𝑋</m:t>
                        </m:r>
                      </m:e>
                      <m:sub>
                        <m:r>
                          <a:rPr lang="tr-TR" sz="2200" b="0" i="1" smtClean="0">
                            <a:latin typeface="Cambria Math" panose="02040503050406030204" pitchFamily="18" charset="0"/>
                          </a:rPr>
                          <m:t>1</m:t>
                        </m:r>
                      </m:sub>
                    </m:sSub>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𝑛</m:t>
                        </m:r>
                      </m:sub>
                    </m:sSub>
                  </m:oMath>
                </a14:m>
                <a:r>
                  <a:rPr lang="tr-TR" sz="2200" dirty="0" smtClean="0"/>
                  <a:t> rastgele değişkeni </a:t>
                </a:r>
                <a14:m>
                  <m:oMath xmlns:m="http://schemas.openxmlformats.org/officeDocument/2006/math">
                    <m:nary>
                      <m:naryPr>
                        <m:chr m:val="∑"/>
                        <m:ctrlPr>
                          <a:rPr lang="tr-TR" sz="2200" i="1" smtClean="0">
                            <a:latin typeface="Cambria Math" panose="02040503050406030204" pitchFamily="18" charset="0"/>
                          </a:rPr>
                        </m:ctrlPr>
                      </m:naryPr>
                      <m:sub>
                        <m:r>
                          <m:rPr>
                            <m:brk m:alnAt="23"/>
                          </m:rPr>
                          <a:rPr lang="tr-TR" sz="2200" b="0" i="1" smtClean="0">
                            <a:latin typeface="Cambria Math" panose="02040503050406030204" pitchFamily="18" charset="0"/>
                          </a:rPr>
                          <m:t>𝑖</m:t>
                        </m:r>
                        <m:r>
                          <a:rPr lang="tr-TR" sz="2200" b="0" i="1" smtClean="0">
                            <a:latin typeface="Cambria Math" panose="02040503050406030204" pitchFamily="18" charset="0"/>
                          </a:rPr>
                          <m:t>=1</m:t>
                        </m:r>
                      </m:sub>
                      <m:sup>
                        <m:r>
                          <a:rPr lang="tr-TR" sz="2200" b="0" i="1" smtClean="0">
                            <a:latin typeface="Cambria Math" panose="02040503050406030204" pitchFamily="18" charset="0"/>
                          </a:rPr>
                          <m:t>𝑛</m:t>
                        </m:r>
                      </m:sup>
                      <m:e>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𝜇</m:t>
                            </m:r>
                          </m:e>
                          <m:sub>
                            <m:r>
                              <a:rPr lang="tr-TR" sz="2200" i="1">
                                <a:latin typeface="Cambria Math" panose="02040503050406030204" pitchFamily="18" charset="0"/>
                                <a:ea typeface="Cambria Math" panose="02040503050406030204" pitchFamily="18" charset="0"/>
                              </a:rPr>
                              <m:t>𝑖</m:t>
                            </m:r>
                          </m:sub>
                        </m:sSub>
                      </m:e>
                    </m:nary>
                  </m:oMath>
                </a14:m>
                <a:r>
                  <a:rPr lang="tr-TR" sz="2200" dirty="0" smtClean="0"/>
                  <a:t> ortalamalı ve </a:t>
                </a:r>
                <a14:m>
                  <m:oMath xmlns:m="http://schemas.openxmlformats.org/officeDocument/2006/math">
                    <m:nary>
                      <m:naryPr>
                        <m:chr m:val="∑"/>
                        <m:ctrlPr>
                          <a:rPr lang="tr-TR" sz="2200" i="1">
                            <a:latin typeface="Cambria Math" panose="02040503050406030204" pitchFamily="18" charset="0"/>
                          </a:rPr>
                        </m:ctrlPr>
                      </m:naryPr>
                      <m:sub>
                        <m:r>
                          <m:rPr>
                            <m:brk m:alnAt="23"/>
                          </m:rPr>
                          <a:rPr lang="tr-TR" sz="2200" i="1">
                            <a:latin typeface="Cambria Math" panose="02040503050406030204" pitchFamily="18" charset="0"/>
                          </a:rPr>
                          <m:t>𝑖</m:t>
                        </m:r>
                        <m:r>
                          <a:rPr lang="tr-TR" sz="2200" i="1">
                            <a:latin typeface="Cambria Math" panose="02040503050406030204" pitchFamily="18" charset="0"/>
                          </a:rPr>
                          <m:t>=1</m:t>
                        </m:r>
                      </m:sub>
                      <m:sup>
                        <m:r>
                          <a:rPr lang="tr-TR" sz="2200" i="1">
                            <a:latin typeface="Cambria Math" panose="02040503050406030204" pitchFamily="18" charset="0"/>
                          </a:rPr>
                          <m:t>𝑛</m:t>
                        </m:r>
                      </m:sup>
                      <m:e>
                        <m:sSubSup>
                          <m:sSubSupPr>
                            <m:ctrlPr>
                              <a:rPr lang="tr-TR" sz="2200" i="1">
                                <a:latin typeface="Cambria Math" panose="02040503050406030204" pitchFamily="18" charset="0"/>
                              </a:rPr>
                            </m:ctrlPr>
                          </m:sSubSupPr>
                          <m:e>
                            <m:r>
                              <a:rPr lang="tr-TR" sz="2200" i="1">
                                <a:latin typeface="Cambria Math" panose="02040503050406030204" pitchFamily="18" charset="0"/>
                                <a:ea typeface="Cambria Math" panose="02040503050406030204" pitchFamily="18" charset="0"/>
                              </a:rPr>
                              <m:t>𝜎</m:t>
                            </m:r>
                          </m:e>
                          <m:sub>
                            <m:r>
                              <a:rPr lang="tr-TR" sz="2200" i="1">
                                <a:latin typeface="Cambria Math" panose="02040503050406030204" pitchFamily="18" charset="0"/>
                                <a:ea typeface="Cambria Math" panose="02040503050406030204" pitchFamily="18" charset="0"/>
                              </a:rPr>
                              <m:t>𝑖</m:t>
                            </m:r>
                          </m:sub>
                          <m:sup>
                            <m:r>
                              <a:rPr lang="tr-TR" sz="2200" i="1">
                                <a:latin typeface="Cambria Math" panose="02040503050406030204" pitchFamily="18" charset="0"/>
                              </a:rPr>
                              <m:t>2</m:t>
                            </m:r>
                          </m:sup>
                        </m:sSubSup>
                      </m:e>
                    </m:nary>
                  </m:oMath>
                </a14:m>
                <a:r>
                  <a:rPr lang="tr-TR" sz="2200" dirty="0" smtClean="0"/>
                  <a:t> </a:t>
                </a:r>
                <a:r>
                  <a:rPr lang="tr-TR" sz="2200" dirty="0" err="1" smtClean="0"/>
                  <a:t>varyanslı</a:t>
                </a:r>
                <a:r>
                  <a:rPr lang="tr-TR" sz="2200" dirty="0" smtClean="0"/>
                  <a:t> normal dağılıma sahiptir. </a:t>
                </a:r>
                <a:endParaRPr lang="tr-TR" sz="22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124744"/>
                <a:ext cx="8229600" cy="5289451"/>
              </a:xfrm>
              <a:blipFill rotWithShape="0">
                <a:blip r:embed="rId2"/>
                <a:stretch>
                  <a:fillRect l="-963" t="-692" r="-963" b="-807"/>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F721B770-63F6-4534-BB56-A11E3EE492AC}" type="slidenum">
              <a:rPr lang="tr-TR" smtClean="0"/>
              <a:pPr/>
              <a:t>5</a:t>
            </a:fld>
            <a:endParaRPr lang="tr-TR"/>
          </a:p>
        </p:txBody>
      </p:sp>
    </p:spTree>
    <p:extLst>
      <p:ext uri="{BB962C8B-B14F-4D97-AF65-F5344CB8AC3E}">
        <p14:creationId xmlns:p14="http://schemas.microsoft.com/office/powerpoint/2010/main" val="2049051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Dikdörtgen 2"/>
              <p:cNvSpPr/>
              <p:nvPr/>
            </p:nvSpPr>
            <p:spPr>
              <a:xfrm>
                <a:off x="613611" y="433300"/>
                <a:ext cx="7918829" cy="5801588"/>
              </a:xfrm>
              <a:prstGeom prst="rect">
                <a:avLst/>
              </a:prstGeom>
            </p:spPr>
            <p:txBody>
              <a:bodyPr wrap="square">
                <a:spAutoFit/>
              </a:bodyPr>
              <a:lstStyle/>
              <a:p>
                <a:pPr algn="just">
                  <a:spcBef>
                    <a:spcPts val="600"/>
                  </a:spcBef>
                  <a:spcAft>
                    <a:spcPts val="600"/>
                  </a:spcAft>
                </a:pPr>
                <a:r>
                  <a:rPr lang="tr-TR" sz="2200" b="1" i="1" dirty="0" smtClean="0"/>
                  <a:t>Örnek 1. </a:t>
                </a:r>
                <a14:m>
                  <m:oMath xmlns:m="http://schemas.openxmlformats.org/officeDocument/2006/math">
                    <m:sSub>
                      <m:sSubPr>
                        <m:ctrlPr>
                          <a:rPr lang="tr-TR" sz="2200" b="0" i="1" smtClean="0">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1</m:t>
                        </m:r>
                      </m:sub>
                    </m:sSub>
                  </m:oMath>
                </a14:m>
                <a:r>
                  <a:rPr lang="tr-TR" sz="2200" i="1" dirty="0" smtClean="0"/>
                  <a:t> değişkeni </a:t>
                </a:r>
                <a:r>
                  <a:rPr lang="tr-TR" sz="2200" i="1" dirty="0"/>
                  <a:t>ortalaması 5 </a:t>
                </a:r>
                <a:r>
                  <a:rPr lang="tr-TR" sz="2200" i="1" dirty="0" err="1"/>
                  <a:t>varyansı</a:t>
                </a:r>
                <a:r>
                  <a:rPr lang="tr-TR" sz="2200" i="1" dirty="0"/>
                  <a:t> 9 ve </a:t>
                </a:r>
                <a14:m>
                  <m:oMath xmlns:m="http://schemas.openxmlformats.org/officeDocument/2006/math">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2</m:t>
                        </m:r>
                      </m:sub>
                    </m:sSub>
                  </m:oMath>
                </a14:m>
                <a:r>
                  <a:rPr lang="tr-TR" sz="2200" i="1" dirty="0"/>
                  <a:t> değişkeni </a:t>
                </a:r>
                <a:r>
                  <a:rPr lang="tr-TR" sz="2200" i="1" dirty="0" smtClean="0"/>
                  <a:t>ise ortalaması </a:t>
                </a:r>
                <a:r>
                  <a:rPr lang="tr-TR" sz="2200" i="1" dirty="0"/>
                  <a:t>3 </a:t>
                </a:r>
                <a:r>
                  <a:rPr lang="tr-TR" sz="2200" i="1" dirty="0" err="1"/>
                  <a:t>varyansı</a:t>
                </a:r>
                <a:r>
                  <a:rPr lang="tr-TR" sz="2200" i="1" dirty="0"/>
                  <a:t> 16 olan birbirinden bağımsız normal dağılımlı </a:t>
                </a:r>
                <a:r>
                  <a:rPr lang="tr-TR" sz="2200" i="1" dirty="0" smtClean="0"/>
                  <a:t>rastgele değişkenler </a:t>
                </a:r>
                <a:r>
                  <a:rPr lang="tr-TR" sz="2200" i="1" dirty="0"/>
                  <a:t>ise </a:t>
                </a:r>
                <a14:m>
                  <m:oMath xmlns:m="http://schemas.openxmlformats.org/officeDocument/2006/math">
                    <m:r>
                      <a:rPr lang="tr-TR" sz="2200" b="0" i="1" smtClean="0">
                        <a:latin typeface="Cambria Math" panose="02040503050406030204" pitchFamily="18" charset="0"/>
                      </a:rPr>
                      <m:t>𝑇</m:t>
                    </m:r>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1</m:t>
                        </m:r>
                      </m:sub>
                    </m:sSub>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2</m:t>
                        </m:r>
                      </m:sub>
                    </m:sSub>
                  </m:oMath>
                </a14:m>
                <a:r>
                  <a:rPr lang="tr-TR" sz="2200" i="1" dirty="0" smtClean="0"/>
                  <a:t> ile </a:t>
                </a:r>
                <a14:m>
                  <m:oMath xmlns:m="http://schemas.openxmlformats.org/officeDocument/2006/math">
                    <m:r>
                      <a:rPr lang="tr-TR" sz="2200" b="0" i="1" smtClean="0">
                        <a:latin typeface="Cambria Math" panose="02040503050406030204" pitchFamily="18" charset="0"/>
                      </a:rPr>
                      <m:t>𝑆</m:t>
                    </m:r>
                    <m:r>
                      <a:rPr lang="tr-TR" sz="2200" i="1">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1</m:t>
                        </m:r>
                      </m:sub>
                    </m:sSub>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2</m:t>
                        </m:r>
                      </m:sub>
                    </m:sSub>
                  </m:oMath>
                </a14:m>
                <a:r>
                  <a:rPr lang="tr-TR" sz="2200" i="1" dirty="0" smtClean="0"/>
                  <a:t> </a:t>
                </a:r>
                <a:r>
                  <a:rPr lang="tr-TR" sz="2200" i="1" dirty="0"/>
                  <a:t>değişkenlerinin dağılımlarını elde ediniz</a:t>
                </a:r>
                <a:r>
                  <a:rPr lang="tr-TR" sz="2200" i="1" dirty="0" smtClean="0"/>
                  <a:t>.</a:t>
                </a:r>
              </a:p>
              <a:p>
                <a:pPr algn="just">
                  <a:spcBef>
                    <a:spcPts val="600"/>
                  </a:spcBef>
                  <a:spcAft>
                    <a:spcPts val="600"/>
                  </a:spcAft>
                </a:pPr>
                <a:r>
                  <a:rPr lang="tr-TR" sz="2200" b="1" i="1" dirty="0" smtClean="0"/>
                  <a:t>Çözüm. </a:t>
                </a:r>
              </a:p>
              <a:p>
                <a:pPr algn="just">
                  <a:spcBef>
                    <a:spcPts val="600"/>
                  </a:spcBef>
                  <a:spcAft>
                    <a:spcPts val="600"/>
                  </a:spcAft>
                </a:pPr>
                <a14:m>
                  <m:oMath xmlns:m="http://schemas.openxmlformats.org/officeDocument/2006/math">
                    <m:sSub>
                      <m:sSubPr>
                        <m:ctrlPr>
                          <a:rPr lang="tr-TR" sz="2200" b="0" i="1" smtClean="0">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1</m:t>
                        </m:r>
                      </m:sub>
                    </m:sSub>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𝑁</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5,9</m:t>
                        </m:r>
                      </m:e>
                    </m:d>
                  </m:oMath>
                </a14:m>
                <a:r>
                  <a:rPr lang="tr-TR" sz="2200" dirty="0" smtClean="0"/>
                  <a:t>     </a:t>
                </a:r>
                <a14:m>
                  <m:oMath xmlns:m="http://schemas.openxmlformats.org/officeDocument/2006/math">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2</m:t>
                        </m:r>
                      </m:sub>
                    </m:sSub>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3</m:t>
                        </m:r>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16</m:t>
                        </m:r>
                      </m:e>
                    </m:d>
                  </m:oMath>
                </a14:m>
                <a:endParaRPr lang="tr-TR" sz="2200" dirty="0" smtClean="0"/>
              </a:p>
              <a:p>
                <a:pPr algn="just">
                  <a:spcBef>
                    <a:spcPts val="600"/>
                  </a:spcBef>
                  <a:spcAft>
                    <a:spcPts val="600"/>
                  </a:spcAft>
                </a:pPr>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𝐸</m:t>
                      </m:r>
                      <m:d>
                        <m:dPr>
                          <m:ctrlPr>
                            <a:rPr lang="tr-TR" sz="2200" b="0" i="1" smtClean="0">
                              <a:latin typeface="Cambria Math" panose="02040503050406030204" pitchFamily="18" charset="0"/>
                            </a:rPr>
                          </m:ctrlPr>
                        </m:dPr>
                        <m:e>
                          <m:r>
                            <a:rPr lang="tr-TR" sz="2200" i="1">
                              <a:latin typeface="Cambria Math" panose="02040503050406030204" pitchFamily="18" charset="0"/>
                            </a:rPr>
                            <m:t>𝑇</m:t>
                          </m:r>
                        </m:e>
                      </m:d>
                      <m:r>
                        <a:rPr lang="tr-TR" sz="2200">
                          <a:latin typeface="Cambria Math" panose="02040503050406030204" pitchFamily="18" charset="0"/>
                        </a:rPr>
                        <m:t>=</m:t>
                      </m:r>
                      <m:r>
                        <a:rPr lang="tr-TR" sz="2200" b="0" i="1" smtClean="0">
                          <a:latin typeface="Cambria Math" panose="02040503050406030204" pitchFamily="18" charset="0"/>
                        </a:rPr>
                        <m:t>𝐸</m:t>
                      </m:r>
                      <m:d>
                        <m:dPr>
                          <m:ctrlPr>
                            <a:rPr lang="tr-TR" sz="2200" i="1" smtClean="0">
                              <a:latin typeface="Cambria Math" panose="02040503050406030204" pitchFamily="18" charset="0"/>
                            </a:rPr>
                          </m:ctrlPr>
                        </m:dPr>
                        <m:e>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1</m:t>
                              </m:r>
                            </m:sub>
                          </m:sSub>
                          <m:r>
                            <a:rPr lang="tr-TR" sz="2200" i="1">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2</m:t>
                              </m:r>
                            </m:sub>
                          </m:sSub>
                        </m:e>
                      </m:d>
                      <m:r>
                        <a:rPr lang="tr-TR" sz="2200" b="0" i="1" smtClean="0">
                          <a:latin typeface="Cambria Math" panose="02040503050406030204" pitchFamily="18" charset="0"/>
                        </a:rPr>
                        <m:t>=</m:t>
                      </m:r>
                      <m:r>
                        <a:rPr lang="tr-TR" sz="2200" b="0" i="1" smtClean="0">
                          <a:latin typeface="Cambria Math" panose="02040503050406030204" pitchFamily="18" charset="0"/>
                        </a:rPr>
                        <m:t>𝐸</m:t>
                      </m:r>
                      <m:d>
                        <m:dPr>
                          <m:ctrlPr>
                            <a:rPr lang="tr-TR" sz="2200" b="0" i="1" smtClean="0">
                              <a:latin typeface="Cambria Math" panose="02040503050406030204" pitchFamily="18" charset="0"/>
                            </a:rPr>
                          </m:ctrlPr>
                        </m:dPr>
                        <m:e>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1</m:t>
                              </m:r>
                            </m:sub>
                          </m:sSub>
                        </m:e>
                      </m:d>
                      <m:r>
                        <a:rPr lang="tr-TR" sz="2200" b="0" i="1" smtClean="0">
                          <a:latin typeface="Cambria Math" panose="02040503050406030204" pitchFamily="18" charset="0"/>
                        </a:rPr>
                        <m:t>+</m:t>
                      </m:r>
                      <m:r>
                        <a:rPr lang="tr-TR" sz="2200" i="1">
                          <a:latin typeface="Cambria Math" panose="02040503050406030204" pitchFamily="18" charset="0"/>
                        </a:rPr>
                        <m:t>𝐸</m:t>
                      </m:r>
                      <m:d>
                        <m:dPr>
                          <m:ctrlPr>
                            <a:rPr lang="tr-TR" sz="2200" i="1">
                              <a:latin typeface="Cambria Math" panose="02040503050406030204" pitchFamily="18" charset="0"/>
                            </a:rPr>
                          </m:ctrlPr>
                        </m:dPr>
                        <m:e>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b="0" i="1" smtClean="0">
                                  <a:latin typeface="Cambria Math" panose="02040503050406030204" pitchFamily="18" charset="0"/>
                                </a:rPr>
                                <m:t>2</m:t>
                              </m:r>
                            </m:sub>
                          </m:sSub>
                        </m:e>
                      </m:d>
                      <m:r>
                        <a:rPr lang="tr-TR" sz="2200" b="0" i="1" smtClean="0">
                          <a:latin typeface="Cambria Math" panose="02040503050406030204" pitchFamily="18" charset="0"/>
                        </a:rPr>
                        <m:t>=5+3=8</m:t>
                      </m:r>
                    </m:oMath>
                  </m:oMathPara>
                </a14:m>
                <a:endParaRPr lang="tr-TR" sz="2200" dirty="0" smtClean="0"/>
              </a:p>
              <a:p>
                <a:pPr algn="just">
                  <a:spcBef>
                    <a:spcPts val="600"/>
                  </a:spcBef>
                  <a:spcAft>
                    <a:spcPts val="600"/>
                  </a:spcAft>
                </a:pPr>
                <a14:m>
                  <m:oMathPara xmlns:m="http://schemas.openxmlformats.org/officeDocument/2006/math">
                    <m:oMathParaPr>
                      <m:jc m:val="left"/>
                    </m:oMathParaPr>
                    <m:oMath xmlns:m="http://schemas.openxmlformats.org/officeDocument/2006/math">
                      <m:r>
                        <a:rPr lang="tr-TR" sz="2100" b="0" i="1" smtClean="0">
                          <a:latin typeface="Cambria Math" panose="02040503050406030204" pitchFamily="18" charset="0"/>
                        </a:rPr>
                        <m:t>𝑉</m:t>
                      </m:r>
                      <m:d>
                        <m:dPr>
                          <m:ctrlPr>
                            <a:rPr lang="tr-TR" sz="2100" i="1">
                              <a:latin typeface="Cambria Math" panose="02040503050406030204" pitchFamily="18" charset="0"/>
                            </a:rPr>
                          </m:ctrlPr>
                        </m:dPr>
                        <m:e>
                          <m:r>
                            <a:rPr lang="tr-TR" sz="2100" i="1">
                              <a:latin typeface="Cambria Math" panose="02040503050406030204" pitchFamily="18" charset="0"/>
                            </a:rPr>
                            <m:t>𝑇</m:t>
                          </m:r>
                        </m:e>
                      </m:d>
                      <m:r>
                        <a:rPr lang="tr-TR" sz="2100">
                          <a:latin typeface="Cambria Math" panose="02040503050406030204" pitchFamily="18" charset="0"/>
                        </a:rPr>
                        <m:t>=</m:t>
                      </m:r>
                      <m:r>
                        <a:rPr lang="tr-TR" sz="2100" b="0" i="1" smtClean="0">
                          <a:latin typeface="Cambria Math" panose="02040503050406030204" pitchFamily="18" charset="0"/>
                        </a:rPr>
                        <m:t>𝑉</m:t>
                      </m:r>
                      <m:d>
                        <m:dPr>
                          <m:ctrlPr>
                            <a:rPr lang="tr-TR" sz="2100" i="1">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1</m:t>
                              </m:r>
                            </m:sub>
                          </m:sSub>
                          <m:r>
                            <a:rPr lang="tr-TR" sz="2100" i="1">
                              <a:latin typeface="Cambria Math" panose="02040503050406030204" pitchFamily="18" charset="0"/>
                            </a:rPr>
                            <m:t>+</m:t>
                          </m:r>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2</m:t>
                              </m:r>
                            </m:sub>
                          </m:sSub>
                        </m:e>
                      </m:d>
                      <m:r>
                        <a:rPr lang="tr-TR" sz="2100" i="1">
                          <a:latin typeface="Cambria Math" panose="02040503050406030204" pitchFamily="18" charset="0"/>
                        </a:rPr>
                        <m:t>=</m:t>
                      </m:r>
                      <m:r>
                        <a:rPr lang="tr-TR" sz="2100" b="0" i="1" smtClean="0">
                          <a:latin typeface="Cambria Math" panose="02040503050406030204" pitchFamily="18" charset="0"/>
                        </a:rPr>
                        <m:t>𝑉</m:t>
                      </m:r>
                      <m:d>
                        <m:dPr>
                          <m:ctrlPr>
                            <a:rPr lang="tr-TR" sz="2100" i="1">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1</m:t>
                              </m:r>
                            </m:sub>
                          </m:sSub>
                        </m:e>
                      </m:d>
                      <m:r>
                        <a:rPr lang="tr-TR" sz="2100" i="1">
                          <a:latin typeface="Cambria Math" panose="02040503050406030204" pitchFamily="18" charset="0"/>
                        </a:rPr>
                        <m:t>+</m:t>
                      </m:r>
                      <m:r>
                        <a:rPr lang="tr-TR" sz="2100" b="0" i="1" smtClean="0">
                          <a:latin typeface="Cambria Math" panose="02040503050406030204" pitchFamily="18" charset="0"/>
                        </a:rPr>
                        <m:t>𝑉</m:t>
                      </m:r>
                      <m:d>
                        <m:dPr>
                          <m:ctrlPr>
                            <a:rPr lang="tr-TR" sz="2100" i="1">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2</m:t>
                              </m:r>
                            </m:sub>
                          </m:sSub>
                        </m:e>
                      </m:d>
                      <m:r>
                        <a:rPr lang="tr-TR" sz="2100" b="0" i="1" smtClean="0">
                          <a:latin typeface="Cambria Math" panose="02040503050406030204" pitchFamily="18" charset="0"/>
                        </a:rPr>
                        <m:t>+2</m:t>
                      </m:r>
                      <m:r>
                        <a:rPr lang="tr-TR" sz="2100" b="0" i="1" smtClean="0">
                          <a:latin typeface="Cambria Math" panose="02040503050406030204" pitchFamily="18" charset="0"/>
                        </a:rPr>
                        <m:t>𝑐𝑜𝑣</m:t>
                      </m:r>
                      <m:d>
                        <m:dPr>
                          <m:ctrlPr>
                            <a:rPr lang="tr-TR" sz="2100" b="0" i="1" smtClean="0">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1</m:t>
                              </m:r>
                            </m:sub>
                          </m:sSub>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b="0" i="1" smtClean="0">
                                  <a:latin typeface="Cambria Math" panose="02040503050406030204" pitchFamily="18" charset="0"/>
                                </a:rPr>
                                <m:t>2</m:t>
                              </m:r>
                            </m:sub>
                          </m:sSub>
                        </m:e>
                      </m:d>
                      <m:r>
                        <a:rPr lang="tr-TR" sz="2100" i="1">
                          <a:latin typeface="Cambria Math" panose="02040503050406030204" pitchFamily="18" charset="0"/>
                        </a:rPr>
                        <m:t>=</m:t>
                      </m:r>
                      <m:r>
                        <a:rPr lang="tr-TR" sz="2100" b="0" i="1" smtClean="0">
                          <a:latin typeface="Cambria Math" panose="02040503050406030204" pitchFamily="18" charset="0"/>
                        </a:rPr>
                        <m:t>9</m:t>
                      </m:r>
                      <m:r>
                        <a:rPr lang="tr-TR" sz="2100" i="1">
                          <a:latin typeface="Cambria Math" panose="02040503050406030204" pitchFamily="18" charset="0"/>
                        </a:rPr>
                        <m:t>+</m:t>
                      </m:r>
                      <m:r>
                        <a:rPr lang="tr-TR" sz="2100" b="0" i="1" smtClean="0">
                          <a:latin typeface="Cambria Math" panose="02040503050406030204" pitchFamily="18" charset="0"/>
                        </a:rPr>
                        <m:t>16</m:t>
                      </m:r>
                      <m:r>
                        <a:rPr lang="tr-TR" sz="2100" i="1">
                          <a:latin typeface="Cambria Math" panose="02040503050406030204" pitchFamily="18" charset="0"/>
                        </a:rPr>
                        <m:t>=</m:t>
                      </m:r>
                      <m:r>
                        <a:rPr lang="tr-TR" sz="2100" b="0" i="1" smtClean="0">
                          <a:latin typeface="Cambria Math" panose="02040503050406030204" pitchFamily="18" charset="0"/>
                        </a:rPr>
                        <m:t>25</m:t>
                      </m:r>
                    </m:oMath>
                  </m:oMathPara>
                </a14:m>
                <a:endParaRPr lang="tr-TR" sz="2100" dirty="0"/>
              </a:p>
              <a:p>
                <a:pPr algn="just">
                  <a:spcBef>
                    <a:spcPts val="600"/>
                  </a:spcBef>
                  <a:spcAft>
                    <a:spcPts val="600"/>
                  </a:spcAft>
                </a:pPr>
                <a14:m>
                  <m:oMathPara xmlns:m="http://schemas.openxmlformats.org/officeDocument/2006/math">
                    <m:oMathParaPr>
                      <m:jc m:val="left"/>
                    </m:oMathParaPr>
                    <m:oMath xmlns:m="http://schemas.openxmlformats.org/officeDocument/2006/math">
                      <m:r>
                        <a:rPr lang="tr-TR" sz="2200" i="1">
                          <a:latin typeface="Cambria Math" panose="02040503050406030204" pitchFamily="18" charset="0"/>
                        </a:rPr>
                        <m:t>𝐸</m:t>
                      </m:r>
                      <m:d>
                        <m:dPr>
                          <m:ctrlPr>
                            <a:rPr lang="tr-TR" sz="2200" i="1">
                              <a:latin typeface="Cambria Math" panose="02040503050406030204" pitchFamily="18" charset="0"/>
                            </a:rPr>
                          </m:ctrlPr>
                        </m:dPr>
                        <m:e>
                          <m:r>
                            <a:rPr lang="tr-TR" sz="2200" b="0" i="1" smtClean="0">
                              <a:latin typeface="Cambria Math" panose="02040503050406030204" pitchFamily="18" charset="0"/>
                            </a:rPr>
                            <m:t>𝑆</m:t>
                          </m:r>
                        </m:e>
                      </m:d>
                      <m:r>
                        <a:rPr lang="tr-TR" sz="2200">
                          <a:latin typeface="Cambria Math" panose="02040503050406030204" pitchFamily="18" charset="0"/>
                        </a:rPr>
                        <m:t>=</m:t>
                      </m:r>
                      <m:r>
                        <a:rPr lang="tr-TR" sz="2200" i="1">
                          <a:latin typeface="Cambria Math" panose="02040503050406030204" pitchFamily="18" charset="0"/>
                        </a:rPr>
                        <m:t>𝐸</m:t>
                      </m:r>
                      <m:d>
                        <m:dPr>
                          <m:ctrlPr>
                            <a:rPr lang="tr-TR" sz="2200" i="1">
                              <a:latin typeface="Cambria Math" panose="02040503050406030204" pitchFamily="18" charset="0"/>
                            </a:rPr>
                          </m:ctrlPr>
                        </m:dPr>
                        <m:e>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1</m:t>
                              </m:r>
                            </m:sub>
                          </m:sSub>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2</m:t>
                              </m:r>
                            </m:sub>
                          </m:sSub>
                        </m:e>
                      </m:d>
                      <m:r>
                        <a:rPr lang="tr-TR" sz="2200" i="1">
                          <a:latin typeface="Cambria Math" panose="02040503050406030204" pitchFamily="18" charset="0"/>
                        </a:rPr>
                        <m:t>=</m:t>
                      </m:r>
                      <m:r>
                        <a:rPr lang="tr-TR" sz="2200" i="1">
                          <a:latin typeface="Cambria Math" panose="02040503050406030204" pitchFamily="18" charset="0"/>
                        </a:rPr>
                        <m:t>𝐸</m:t>
                      </m:r>
                      <m:d>
                        <m:dPr>
                          <m:ctrlPr>
                            <a:rPr lang="tr-TR" sz="2200" i="1">
                              <a:latin typeface="Cambria Math" panose="02040503050406030204" pitchFamily="18" charset="0"/>
                            </a:rPr>
                          </m:ctrlPr>
                        </m:dPr>
                        <m:e>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1</m:t>
                              </m:r>
                            </m:sub>
                          </m:sSub>
                        </m:e>
                      </m:d>
                      <m:r>
                        <a:rPr lang="tr-TR" sz="2200" b="0" i="1" smtClean="0">
                          <a:latin typeface="Cambria Math" panose="02040503050406030204" pitchFamily="18" charset="0"/>
                        </a:rPr>
                        <m:t>−</m:t>
                      </m:r>
                      <m:r>
                        <a:rPr lang="tr-TR" sz="2200" i="1">
                          <a:latin typeface="Cambria Math" panose="02040503050406030204" pitchFamily="18" charset="0"/>
                        </a:rPr>
                        <m:t>𝐸</m:t>
                      </m:r>
                      <m:d>
                        <m:dPr>
                          <m:ctrlPr>
                            <a:rPr lang="tr-TR" sz="2200" i="1">
                              <a:latin typeface="Cambria Math" panose="02040503050406030204" pitchFamily="18" charset="0"/>
                            </a:rPr>
                          </m:ctrlPr>
                        </m:dPr>
                        <m:e>
                          <m:sSub>
                            <m:sSubPr>
                              <m:ctrlPr>
                                <a:rPr lang="tr-TR" sz="2200" i="1">
                                  <a:latin typeface="Cambria Math" panose="02040503050406030204" pitchFamily="18" charset="0"/>
                                </a:rPr>
                              </m:ctrlPr>
                            </m:sSubPr>
                            <m:e>
                              <m:r>
                                <a:rPr lang="tr-TR" sz="2200" i="1">
                                  <a:latin typeface="Cambria Math" panose="02040503050406030204" pitchFamily="18" charset="0"/>
                                </a:rPr>
                                <m:t>𝑋</m:t>
                              </m:r>
                            </m:e>
                            <m:sub>
                              <m:r>
                                <a:rPr lang="tr-TR" sz="2200" i="1">
                                  <a:latin typeface="Cambria Math" panose="02040503050406030204" pitchFamily="18" charset="0"/>
                                </a:rPr>
                                <m:t>2</m:t>
                              </m:r>
                            </m:sub>
                          </m:sSub>
                        </m:e>
                      </m:d>
                      <m:r>
                        <a:rPr lang="tr-TR" sz="2200" i="1">
                          <a:latin typeface="Cambria Math" panose="02040503050406030204" pitchFamily="18" charset="0"/>
                        </a:rPr>
                        <m:t>=5</m:t>
                      </m:r>
                      <m:r>
                        <a:rPr lang="tr-TR" sz="2200" b="0" i="1" smtClean="0">
                          <a:latin typeface="Cambria Math" panose="02040503050406030204" pitchFamily="18" charset="0"/>
                        </a:rPr>
                        <m:t>−</m:t>
                      </m:r>
                      <m:r>
                        <a:rPr lang="tr-TR" sz="2200" i="1">
                          <a:latin typeface="Cambria Math" panose="02040503050406030204" pitchFamily="18" charset="0"/>
                        </a:rPr>
                        <m:t>3=</m:t>
                      </m:r>
                      <m:r>
                        <a:rPr lang="tr-TR" sz="2200" b="0" i="1" smtClean="0">
                          <a:latin typeface="Cambria Math" panose="02040503050406030204" pitchFamily="18" charset="0"/>
                        </a:rPr>
                        <m:t>2</m:t>
                      </m:r>
                    </m:oMath>
                  </m:oMathPara>
                </a14:m>
                <a:endParaRPr lang="tr-TR" sz="2200" dirty="0"/>
              </a:p>
              <a:p>
                <a:pPr algn="just">
                  <a:spcBef>
                    <a:spcPts val="600"/>
                  </a:spcBef>
                  <a:spcAft>
                    <a:spcPts val="600"/>
                  </a:spcAft>
                </a:pPr>
                <a14:m>
                  <m:oMathPara xmlns:m="http://schemas.openxmlformats.org/officeDocument/2006/math">
                    <m:oMathParaPr>
                      <m:jc m:val="left"/>
                    </m:oMathParaPr>
                    <m:oMath xmlns:m="http://schemas.openxmlformats.org/officeDocument/2006/math">
                      <m:r>
                        <a:rPr lang="tr-TR" sz="2100" i="1">
                          <a:latin typeface="Cambria Math" panose="02040503050406030204" pitchFamily="18" charset="0"/>
                        </a:rPr>
                        <m:t>𝑉</m:t>
                      </m:r>
                      <m:d>
                        <m:dPr>
                          <m:ctrlPr>
                            <a:rPr lang="tr-TR" sz="2100" i="1">
                              <a:latin typeface="Cambria Math" panose="02040503050406030204" pitchFamily="18" charset="0"/>
                            </a:rPr>
                          </m:ctrlPr>
                        </m:dPr>
                        <m:e>
                          <m:r>
                            <a:rPr lang="tr-TR" sz="2100" b="0" i="1" smtClean="0">
                              <a:latin typeface="Cambria Math" panose="02040503050406030204" pitchFamily="18" charset="0"/>
                            </a:rPr>
                            <m:t>𝑆</m:t>
                          </m:r>
                        </m:e>
                      </m:d>
                      <m:r>
                        <a:rPr lang="tr-TR" sz="2100">
                          <a:latin typeface="Cambria Math" panose="02040503050406030204" pitchFamily="18" charset="0"/>
                        </a:rPr>
                        <m:t>=</m:t>
                      </m:r>
                      <m:r>
                        <a:rPr lang="tr-TR" sz="2100" i="1">
                          <a:latin typeface="Cambria Math" panose="02040503050406030204" pitchFamily="18" charset="0"/>
                        </a:rPr>
                        <m:t>𝑉</m:t>
                      </m:r>
                      <m:d>
                        <m:dPr>
                          <m:ctrlPr>
                            <a:rPr lang="tr-TR" sz="2100" i="1">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1</m:t>
                              </m:r>
                            </m:sub>
                          </m:sSub>
                          <m:r>
                            <a:rPr lang="tr-TR" sz="2100" b="0" i="1" smtClean="0">
                              <a:latin typeface="Cambria Math" panose="02040503050406030204" pitchFamily="18" charset="0"/>
                            </a:rPr>
                            <m:t>−</m:t>
                          </m:r>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2</m:t>
                              </m:r>
                            </m:sub>
                          </m:sSub>
                        </m:e>
                      </m:d>
                      <m:r>
                        <a:rPr lang="tr-TR" sz="2100" i="1">
                          <a:latin typeface="Cambria Math" panose="02040503050406030204" pitchFamily="18" charset="0"/>
                        </a:rPr>
                        <m:t>=</m:t>
                      </m:r>
                      <m:r>
                        <a:rPr lang="tr-TR" sz="2100" i="1">
                          <a:latin typeface="Cambria Math" panose="02040503050406030204" pitchFamily="18" charset="0"/>
                        </a:rPr>
                        <m:t>𝑉</m:t>
                      </m:r>
                      <m:d>
                        <m:dPr>
                          <m:ctrlPr>
                            <a:rPr lang="tr-TR" sz="2100" i="1">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1</m:t>
                              </m:r>
                            </m:sub>
                          </m:sSub>
                        </m:e>
                      </m:d>
                      <m:r>
                        <a:rPr lang="tr-TR" sz="2100" i="1">
                          <a:latin typeface="Cambria Math" panose="02040503050406030204" pitchFamily="18" charset="0"/>
                        </a:rPr>
                        <m:t>+</m:t>
                      </m:r>
                      <m:r>
                        <a:rPr lang="tr-TR" sz="2100" i="1">
                          <a:latin typeface="Cambria Math" panose="02040503050406030204" pitchFamily="18" charset="0"/>
                        </a:rPr>
                        <m:t>𝑉</m:t>
                      </m:r>
                      <m:d>
                        <m:dPr>
                          <m:ctrlPr>
                            <a:rPr lang="tr-TR" sz="2100" i="1">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2</m:t>
                              </m:r>
                            </m:sub>
                          </m:sSub>
                        </m:e>
                      </m:d>
                      <m:r>
                        <a:rPr lang="tr-TR" sz="2100" b="0" i="1" smtClean="0">
                          <a:latin typeface="Cambria Math" panose="02040503050406030204" pitchFamily="18" charset="0"/>
                        </a:rPr>
                        <m:t>−</m:t>
                      </m:r>
                      <m:r>
                        <a:rPr lang="tr-TR" sz="2100" i="1">
                          <a:latin typeface="Cambria Math" panose="02040503050406030204" pitchFamily="18" charset="0"/>
                        </a:rPr>
                        <m:t>2</m:t>
                      </m:r>
                      <m:r>
                        <a:rPr lang="tr-TR" sz="2100" i="1">
                          <a:latin typeface="Cambria Math" panose="02040503050406030204" pitchFamily="18" charset="0"/>
                        </a:rPr>
                        <m:t>𝑐𝑜𝑣</m:t>
                      </m:r>
                      <m:d>
                        <m:dPr>
                          <m:ctrlPr>
                            <a:rPr lang="tr-TR" sz="2100" i="1">
                              <a:latin typeface="Cambria Math" panose="02040503050406030204" pitchFamily="18" charset="0"/>
                            </a:rPr>
                          </m:ctrlPr>
                        </m:dPr>
                        <m:e>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1</m:t>
                              </m:r>
                            </m:sub>
                          </m:sSub>
                          <m:sSub>
                            <m:sSubPr>
                              <m:ctrlPr>
                                <a:rPr lang="tr-TR" sz="2100" i="1">
                                  <a:latin typeface="Cambria Math" panose="02040503050406030204" pitchFamily="18" charset="0"/>
                                </a:rPr>
                              </m:ctrlPr>
                            </m:sSubPr>
                            <m:e>
                              <m:r>
                                <a:rPr lang="tr-TR" sz="2100" i="1">
                                  <a:latin typeface="Cambria Math" panose="02040503050406030204" pitchFamily="18" charset="0"/>
                                </a:rPr>
                                <m:t>𝑋</m:t>
                              </m:r>
                            </m:e>
                            <m:sub>
                              <m:r>
                                <a:rPr lang="tr-TR" sz="2100" i="1">
                                  <a:latin typeface="Cambria Math" panose="02040503050406030204" pitchFamily="18" charset="0"/>
                                </a:rPr>
                                <m:t>2</m:t>
                              </m:r>
                            </m:sub>
                          </m:sSub>
                        </m:e>
                      </m:d>
                      <m:r>
                        <a:rPr lang="tr-TR" sz="2100" i="1">
                          <a:latin typeface="Cambria Math" panose="02040503050406030204" pitchFamily="18" charset="0"/>
                        </a:rPr>
                        <m:t>=9+16=25</m:t>
                      </m:r>
                    </m:oMath>
                  </m:oMathPara>
                </a14:m>
                <a:endParaRPr lang="tr-TR" sz="2100" dirty="0"/>
              </a:p>
              <a:p>
                <a:pPr algn="just">
                  <a:spcBef>
                    <a:spcPts val="600"/>
                  </a:spcBef>
                  <a:spcAft>
                    <a:spcPts val="600"/>
                  </a:spcAft>
                </a:pPr>
                <a:r>
                  <a:rPr lang="tr-TR" sz="2200" dirty="0" smtClean="0"/>
                  <a:t>Böylece</a:t>
                </a:r>
              </a:p>
              <a:p>
                <a:pPr algn="just">
                  <a:spcBef>
                    <a:spcPts val="600"/>
                  </a:spcBef>
                  <a:spcAft>
                    <a:spcPts val="600"/>
                  </a:spcAft>
                </a:pPr>
                <a14:m>
                  <m:oMath xmlns:m="http://schemas.openxmlformats.org/officeDocument/2006/math">
                    <m:r>
                      <a:rPr lang="tr-TR" sz="2200" b="0" i="1" smtClean="0">
                        <a:latin typeface="Cambria Math" panose="02040503050406030204" pitchFamily="18" charset="0"/>
                        <a:ea typeface="Cambria Math" panose="02040503050406030204" pitchFamily="18" charset="0"/>
                      </a:rPr>
                      <m:t>𝑇</m:t>
                    </m:r>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8</m:t>
                        </m:r>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25</m:t>
                        </m:r>
                      </m:e>
                    </m:d>
                  </m:oMath>
                </a14:m>
                <a:r>
                  <a:rPr lang="tr-TR" sz="2200" dirty="0"/>
                  <a:t>     </a:t>
                </a:r>
                <a14:m>
                  <m:oMath xmlns:m="http://schemas.openxmlformats.org/officeDocument/2006/math">
                    <m:r>
                      <m:rPr>
                        <m:sty m:val="p"/>
                      </m:rPr>
                      <a:rPr lang="tr-TR" sz="2200" b="0" i="0" smtClean="0">
                        <a:latin typeface="Cambria Math" panose="02040503050406030204" pitchFamily="18" charset="0"/>
                        <a:ea typeface="Cambria Math" panose="02040503050406030204" pitchFamily="18" charset="0"/>
                      </a:rPr>
                      <m:t>S</m:t>
                    </m:r>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𝑁</m:t>
                    </m:r>
                    <m:d>
                      <m:dPr>
                        <m:ctrlPr>
                          <a:rPr lang="tr-TR" sz="2200" i="1">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2</m:t>
                        </m:r>
                        <m:r>
                          <a:rPr lang="tr-TR" sz="2200" i="1">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25</m:t>
                        </m:r>
                      </m:e>
                    </m:d>
                  </m:oMath>
                </a14:m>
                <a:endParaRPr lang="tr-TR" sz="2200" dirty="0" smtClean="0"/>
              </a:p>
              <a:p>
                <a:pPr algn="just"/>
                <a:endParaRPr lang="tr-TR" sz="2200" dirty="0"/>
              </a:p>
              <a:p>
                <a:pPr algn="just"/>
                <a:endParaRPr lang="tr-TR" sz="2200" dirty="0" smtClean="0"/>
              </a:p>
            </p:txBody>
          </p:sp>
        </mc:Choice>
        <mc:Fallback xmlns="">
          <p:sp>
            <p:nvSpPr>
              <p:cNvPr id="3" name="Dikdörtgen 2"/>
              <p:cNvSpPr>
                <a:spLocks noRot="1" noChangeAspect="1" noMove="1" noResize="1" noEditPoints="1" noAdjustHandles="1" noChangeArrowheads="1" noChangeShapeType="1" noTextEdit="1"/>
              </p:cNvSpPr>
              <p:nvPr/>
            </p:nvSpPr>
            <p:spPr>
              <a:xfrm>
                <a:off x="613611" y="433300"/>
                <a:ext cx="7918829" cy="5801588"/>
              </a:xfrm>
              <a:prstGeom prst="rect">
                <a:avLst/>
              </a:prstGeom>
              <a:blipFill>
                <a:blip r:embed="rId2"/>
                <a:stretch>
                  <a:fillRect l="-1001" t="-735" r="-1001"/>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6</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a:bodyPr>
          <a:lstStyle/>
          <a:p>
            <a:r>
              <a:rPr lang="tr-TR" sz="2400" b="1" dirty="0" smtClean="0">
                <a:solidFill>
                  <a:srgbClr val="0070C0"/>
                </a:solidFill>
              </a:rPr>
              <a:t>STANDART NORMAL DAĞILIM</a:t>
            </a:r>
            <a:endParaRPr lang="tr-TR" sz="2400" b="1" dirty="0">
              <a:solidFill>
                <a:srgbClr val="0070C0"/>
              </a:solidFill>
            </a:endParaRP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5642" y="980728"/>
                <a:ext cx="7892716" cy="5001419"/>
              </a:xfrm>
            </p:spPr>
            <p:txBody>
              <a:bodyPr>
                <a:normAutofit/>
              </a:bodyPr>
              <a:lstStyle/>
              <a:p>
                <a:pPr marL="0" indent="0" algn="just">
                  <a:spcBef>
                    <a:spcPts val="600"/>
                  </a:spcBef>
                  <a:spcAft>
                    <a:spcPts val="600"/>
                  </a:spcAft>
                  <a:buNone/>
                </a:pPr>
                <a:r>
                  <a:rPr lang="tr-TR" sz="2400" dirty="0" smtClean="0"/>
                  <a:t>Normal dağılımın olasılık fonksiyonu ortalama  ve </a:t>
                </a:r>
                <a:r>
                  <a:rPr lang="tr-TR" sz="2400" dirty="0" err="1"/>
                  <a:t>varyans</a:t>
                </a:r>
                <a:r>
                  <a:rPr lang="tr-TR" sz="2400" dirty="0"/>
                  <a:t>  parametrelerini içerdiğinden birikimli olasılık dağılımın elde edilmesinde her farklı ortalama ve her farklı </a:t>
                </a:r>
                <a:r>
                  <a:rPr lang="tr-TR" sz="2400" dirty="0" err="1"/>
                  <a:t>varyans</a:t>
                </a:r>
                <a:r>
                  <a:rPr lang="tr-TR" sz="2400" dirty="0"/>
                  <a:t> için ayrı bir dağılım fonksiyonu söz konusu olmaktadır. Bu durum normal dağılım için dağılım fonksiyonun yegane olmasını engellemektedir. Böylece normal dağılımdan hareketle bazı olasılıkların hesaplanması ortalama ve </a:t>
                </a:r>
                <a:r>
                  <a:rPr lang="tr-TR" sz="2400" dirty="0" err="1"/>
                  <a:t>varyans</a:t>
                </a:r>
                <a:r>
                  <a:rPr lang="tr-TR" sz="2400" dirty="0"/>
                  <a:t> </a:t>
                </a:r>
                <a:r>
                  <a:rPr lang="tr-TR" sz="2400" dirty="0" smtClean="0"/>
                  <a:t>değerlerine </a:t>
                </a:r>
                <a:r>
                  <a:rPr lang="tr-TR" sz="2400" dirty="0"/>
                  <a:t>bağlı olarak farklılaşan olasılık fonksiyonu yani </a:t>
                </a:r>
                <a14:m>
                  <m:oMath xmlns:m="http://schemas.openxmlformats.org/officeDocument/2006/math">
                    <m:r>
                      <a:rPr lang="tr-TR" sz="2400" b="0" i="1" smtClean="0">
                        <a:latin typeface="Cambria Math" panose="02040503050406030204" pitchFamily="18" charset="0"/>
                      </a:rPr>
                      <m:t>𝑓</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𝑥</m:t>
                        </m:r>
                      </m:e>
                    </m:d>
                  </m:oMath>
                </a14:m>
                <a:r>
                  <a:rPr lang="tr-TR" sz="2400" dirty="0" smtClean="0"/>
                  <a:t> üzerinden </a:t>
                </a:r>
                <a:r>
                  <a:rPr lang="tr-TR" sz="2400" dirty="0"/>
                  <a:t>integral alınmasını gerektirmektedir. Karşılaşılan her ortalama ve her </a:t>
                </a:r>
                <a:r>
                  <a:rPr lang="tr-TR" sz="2400" dirty="0" err="1"/>
                  <a:t>varyans</a:t>
                </a:r>
                <a:r>
                  <a:rPr lang="tr-TR" sz="2400" dirty="0"/>
                  <a:t> için böyle bir işlemi yapmak hem zor hem de zaman alıcı olmaktadır</a:t>
                </a:r>
                <a:r>
                  <a:rPr lang="tr-TR" sz="2400" dirty="0" smtClean="0"/>
                  <a:t>.</a:t>
                </a:r>
              </a:p>
              <a:p>
                <a:pPr marL="0" indent="0" algn="just">
                  <a:spcBef>
                    <a:spcPts val="0"/>
                  </a:spcBef>
                  <a:buNone/>
                </a:pPr>
                <a:endParaRPr lang="tr-TR" sz="21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5642" y="980728"/>
                <a:ext cx="7892716" cy="5001419"/>
              </a:xfrm>
              <a:blipFill>
                <a:blip r:embed="rId2"/>
                <a:stretch>
                  <a:fillRect l="-1236" t="-976" r="-1236"/>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F721B770-63F6-4534-BB56-A11E3EE492AC}" type="slidenum">
              <a:rPr lang="tr-TR" smtClean="0"/>
              <a:pPr/>
              <a:t>7</a:t>
            </a:fld>
            <a:endParaRPr lang="tr-TR"/>
          </a:p>
        </p:txBody>
      </p:sp>
    </p:spTree>
    <p:extLst>
      <p:ext uri="{BB962C8B-B14F-4D97-AF65-F5344CB8AC3E}">
        <p14:creationId xmlns:p14="http://schemas.microsoft.com/office/powerpoint/2010/main" val="35242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404664"/>
                <a:ext cx="7892716" cy="5001419"/>
              </a:xfrm>
            </p:spPr>
            <p:txBody>
              <a:bodyPr>
                <a:normAutofit/>
              </a:bodyPr>
              <a:lstStyle/>
              <a:p>
                <a:pPr marL="0" indent="0" algn="just">
                  <a:spcBef>
                    <a:spcPts val="600"/>
                  </a:spcBef>
                  <a:spcAft>
                    <a:spcPts val="600"/>
                  </a:spcAft>
                  <a:buNone/>
                </a:pPr>
                <a:r>
                  <a:rPr lang="tr-TR" sz="2400" dirty="0" smtClean="0"/>
                  <a:t>Bu gerekçelerle normal dağılıma sahip </a:t>
                </a:r>
                <a14:m>
                  <m:oMath xmlns:m="http://schemas.openxmlformats.org/officeDocument/2006/math">
                    <m:r>
                      <a:rPr lang="tr-TR" sz="2400" i="1">
                        <a:latin typeface="Cambria Math" panose="02040503050406030204" pitchFamily="18" charset="0"/>
                      </a:rPr>
                      <m:t>𝑋</m:t>
                    </m:r>
                  </m:oMath>
                </a14:m>
                <a:r>
                  <a:rPr lang="tr-TR" sz="2400" dirty="0"/>
                  <a:t> rastgele değişkeni üzerinden ortalama ve </a:t>
                </a:r>
                <a:r>
                  <a:rPr lang="tr-TR" sz="2400" dirty="0" err="1"/>
                  <a:t>varyansı</a:t>
                </a:r>
                <a:r>
                  <a:rPr lang="tr-TR" sz="2400" dirty="0"/>
                  <a:t> sabitleyen bir doğrusal dönüştürme işlemi yaparak yeni bir rastgele değişkenin tanımlanması faydalı olmaktadır. Yapılan bu doğrusal dönüştürme işlemi ile elde edilen yeni dağılıma ‘</a:t>
                </a:r>
                <a:r>
                  <a:rPr lang="tr-TR" sz="2400" i="1" dirty="0">
                    <a:effectLst>
                      <a:outerShdw blurRad="38100" dist="38100" dir="2700000" algn="tl">
                        <a:srgbClr val="000000">
                          <a:alpha val="43137"/>
                        </a:srgbClr>
                      </a:outerShdw>
                    </a:effectLst>
                  </a:rPr>
                  <a:t>standart normal dağılım</a:t>
                </a:r>
                <a:r>
                  <a:rPr lang="tr-TR" sz="2400" dirty="0"/>
                  <a:t>’ adı verilmektedir. Normal dağılıma sahip bir </a:t>
                </a:r>
                <a14:m>
                  <m:oMath xmlns:m="http://schemas.openxmlformats.org/officeDocument/2006/math">
                    <m:r>
                      <a:rPr lang="tr-TR" sz="2400" i="1">
                        <a:latin typeface="Cambria Math" panose="02040503050406030204" pitchFamily="18" charset="0"/>
                      </a:rPr>
                      <m:t>𝑋</m:t>
                    </m:r>
                  </m:oMath>
                </a14:m>
                <a:r>
                  <a:rPr lang="tr-TR" sz="2400" dirty="0"/>
                  <a:t> rastgele değişkenini standart normal dağılıma dönüştüren eşitlik aşağıdaki gibidir</a:t>
                </a:r>
                <a:r>
                  <a:rPr lang="tr-TR" sz="2400" dirty="0" smtClean="0"/>
                  <a:t>:</a:t>
                </a:r>
              </a:p>
              <a:p>
                <a:pPr marL="0" indent="0" algn="just">
                  <a:spcBef>
                    <a:spcPts val="600"/>
                  </a:spcBef>
                  <a:spcAft>
                    <a:spcPts val="600"/>
                  </a:spcAft>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𝑍</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𝑋</m:t>
                          </m:r>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𝜇</m:t>
                          </m:r>
                        </m:num>
                        <m:den>
                          <m:r>
                            <a:rPr lang="tr-TR" sz="2400" i="1">
                              <a:latin typeface="Cambria Math" panose="02040503050406030204" pitchFamily="18" charset="0"/>
                              <a:ea typeface="Cambria Math" panose="02040503050406030204" pitchFamily="18" charset="0"/>
                            </a:rPr>
                            <m:t>𝜎</m:t>
                          </m:r>
                        </m:den>
                      </m:f>
                    </m:oMath>
                  </m:oMathPara>
                </a14:m>
                <a:endParaRPr lang="tr-TR" sz="2400" dirty="0" smtClean="0"/>
              </a:p>
              <a:p>
                <a:pPr marL="0" indent="0" algn="just">
                  <a:spcBef>
                    <a:spcPts val="600"/>
                  </a:spcBef>
                  <a:spcAft>
                    <a:spcPts val="600"/>
                  </a:spcAft>
                  <a:buNone/>
                </a:pPr>
                <a:endParaRPr lang="tr-TR" sz="2300" dirty="0"/>
              </a:p>
              <a:p>
                <a:pPr marL="0" indent="0" algn="just">
                  <a:spcBef>
                    <a:spcPts val="0"/>
                  </a:spcBef>
                  <a:buNone/>
                </a:pPr>
                <a:endParaRPr lang="tr-TR" sz="21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404664"/>
                <a:ext cx="7892716" cy="5001419"/>
              </a:xfrm>
              <a:blipFill>
                <a:blip r:embed="rId2"/>
                <a:stretch>
                  <a:fillRect l="-1236" t="-974" r="-1622"/>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F721B770-63F6-4534-BB56-A11E3EE492AC}" type="slidenum">
              <a:rPr lang="tr-TR" smtClean="0"/>
              <a:pPr/>
              <a:t>8</a:t>
            </a:fld>
            <a:endParaRPr lang="tr-TR"/>
          </a:p>
        </p:txBody>
      </p:sp>
    </p:spTree>
    <p:extLst>
      <p:ext uri="{BB962C8B-B14F-4D97-AF65-F5344CB8AC3E}">
        <p14:creationId xmlns:p14="http://schemas.microsoft.com/office/powerpoint/2010/main" val="367091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Dikdörtgen 2"/>
              <p:cNvSpPr/>
              <p:nvPr/>
            </p:nvSpPr>
            <p:spPr>
              <a:xfrm>
                <a:off x="611560" y="332656"/>
                <a:ext cx="7848872" cy="3707618"/>
              </a:xfrm>
              <a:prstGeom prst="rect">
                <a:avLst/>
              </a:prstGeom>
            </p:spPr>
            <p:txBody>
              <a:bodyPr wrap="square">
                <a:spAutoFit/>
              </a:bodyPr>
              <a:lstStyle/>
              <a:p>
                <a:pPr algn="just"/>
                <a14:m>
                  <m:oMath xmlns:m="http://schemas.openxmlformats.org/officeDocument/2006/math">
                    <m:r>
                      <a:rPr lang="tr-TR" sz="2200" b="0" i="1" smtClean="0">
                        <a:latin typeface="Cambria Math" panose="02040503050406030204" pitchFamily="18" charset="0"/>
                      </a:rPr>
                      <m:t>𝑍</m:t>
                    </m:r>
                  </m:oMath>
                </a14:m>
                <a:r>
                  <a:rPr lang="tr-TR" sz="2200" dirty="0" smtClean="0"/>
                  <a:t> rastgele değişkeni </a:t>
                </a:r>
                <a:r>
                  <a:rPr lang="tr-TR" sz="2200" dirty="0"/>
                  <a:t>ortalaması </a:t>
                </a:r>
                <a:r>
                  <a:rPr lang="tr-TR" sz="2200" dirty="0" smtClean="0"/>
                  <a:t>0 ve </a:t>
                </a:r>
                <a:r>
                  <a:rPr lang="tr-TR" sz="2200" dirty="0" err="1" smtClean="0"/>
                  <a:t>varyansı</a:t>
                </a:r>
                <a:r>
                  <a:rPr lang="tr-TR" sz="2200" dirty="0" smtClean="0"/>
                  <a:t> </a:t>
                </a:r>
                <a:r>
                  <a:rPr lang="tr-TR" sz="2200" dirty="0"/>
                  <a:t>1 </a:t>
                </a:r>
                <a:r>
                  <a:rPr lang="tr-TR" sz="2200" dirty="0" smtClean="0"/>
                  <a:t>olan normal </a:t>
                </a:r>
                <a:r>
                  <a:rPr lang="tr-TR" sz="2200" dirty="0"/>
                  <a:t>dağılıma sahiptir. </a:t>
                </a:r>
                <a:endParaRPr lang="tr-TR" sz="2200" dirty="0" smtClean="0"/>
              </a:p>
              <a:p>
                <a:pPr algn="just"/>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𝐸</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e>
                      </m:d>
                      <m:r>
                        <a:rPr lang="tr-TR" sz="2200" b="0" i="1" smtClean="0">
                          <a:latin typeface="Cambria Math" panose="02040503050406030204" pitchFamily="18" charset="0"/>
                        </a:rPr>
                        <m:t>=</m:t>
                      </m:r>
                      <m:r>
                        <a:rPr lang="tr-TR" sz="2200" b="0" i="1" smtClean="0">
                          <a:latin typeface="Cambria Math" panose="02040503050406030204" pitchFamily="18" charset="0"/>
                        </a:rPr>
                        <m:t>𝐸</m:t>
                      </m:r>
                      <m:d>
                        <m:dPr>
                          <m:ctrlPr>
                            <a:rPr lang="tr-TR" sz="2200" b="0" i="1" smtClean="0">
                              <a:latin typeface="Cambria Math" panose="02040503050406030204" pitchFamily="18" charset="0"/>
                            </a:rPr>
                          </m:ctrlPr>
                        </m:dPr>
                        <m:e>
                          <m:f>
                            <m:fPr>
                              <m:ctrlPr>
                                <a:rPr lang="tr-TR" sz="2200" i="1">
                                  <a:latin typeface="Cambria Math" panose="02040503050406030204" pitchFamily="18" charset="0"/>
                                </a:rPr>
                              </m:ctrlPr>
                            </m:fPr>
                            <m:num>
                              <m:r>
                                <a:rPr lang="tr-TR" sz="2200" i="1">
                                  <a:latin typeface="Cambria Math" panose="02040503050406030204" pitchFamily="18" charset="0"/>
                                </a:rPr>
                                <m:t>𝑋</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num>
                            <m:den>
                              <m:r>
                                <a:rPr lang="tr-TR" sz="2200" i="1">
                                  <a:latin typeface="Cambria Math" panose="02040503050406030204" pitchFamily="18" charset="0"/>
                                  <a:ea typeface="Cambria Math" panose="02040503050406030204" pitchFamily="18" charset="0"/>
                                </a:rPr>
                                <m:t>𝜎</m:t>
                              </m:r>
                            </m:den>
                          </m:f>
                        </m:e>
                      </m:d>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1</m:t>
                          </m:r>
                        </m:num>
                        <m:den>
                          <m:r>
                            <a:rPr lang="tr-TR" sz="2200" i="1">
                              <a:latin typeface="Cambria Math" panose="02040503050406030204" pitchFamily="18" charset="0"/>
                              <a:ea typeface="Cambria Math" panose="02040503050406030204" pitchFamily="18" charset="0"/>
                            </a:rPr>
                            <m:t>𝜎</m:t>
                          </m:r>
                        </m:den>
                      </m:f>
                      <m:r>
                        <a:rPr lang="tr-TR" sz="2200" i="1">
                          <a:latin typeface="Cambria Math" panose="02040503050406030204" pitchFamily="18" charset="0"/>
                        </a:rPr>
                        <m:t>𝐸</m:t>
                      </m:r>
                      <m:d>
                        <m:dPr>
                          <m:ctrlPr>
                            <a:rPr lang="tr-TR" sz="2200" i="1" smtClean="0">
                              <a:latin typeface="Cambria Math" panose="02040503050406030204" pitchFamily="18" charset="0"/>
                            </a:rPr>
                          </m:ctrlPr>
                        </m:dPr>
                        <m:e>
                          <m:r>
                            <a:rPr lang="tr-TR" sz="2200" i="1">
                              <a:latin typeface="Cambria Math" panose="02040503050406030204" pitchFamily="18" charset="0"/>
                            </a:rPr>
                            <m:t>𝑋</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e>
                      </m:d>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1</m:t>
                          </m:r>
                        </m:num>
                        <m:den>
                          <m:r>
                            <a:rPr lang="tr-TR" sz="2200" b="0" i="1" smtClean="0">
                              <a:latin typeface="Cambria Math" panose="02040503050406030204" pitchFamily="18" charset="0"/>
                              <a:ea typeface="Cambria Math" panose="02040503050406030204" pitchFamily="18" charset="0"/>
                            </a:rPr>
                            <m:t>𝜎</m:t>
                          </m:r>
                        </m:den>
                      </m:f>
                      <m:d>
                        <m:dPr>
                          <m:begChr m:val="["/>
                          <m:endChr m:val="]"/>
                          <m:ctrlPr>
                            <a:rPr lang="tr-TR" sz="2200" b="0" i="1" smtClean="0">
                              <a:latin typeface="Cambria Math" panose="02040503050406030204" pitchFamily="18" charset="0"/>
                            </a:rPr>
                          </m:ctrlPr>
                        </m:dPr>
                        <m:e>
                          <m:r>
                            <a:rPr lang="tr-TR" sz="2200" b="0" i="1" smtClean="0">
                              <a:latin typeface="Cambria Math" panose="02040503050406030204" pitchFamily="18" charset="0"/>
                            </a:rPr>
                            <m:t>𝐸</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e>
                          </m:d>
                          <m:r>
                            <a:rPr lang="tr-TR" sz="2200" b="0" i="1" smtClean="0">
                              <a:latin typeface="Cambria Math" panose="02040503050406030204" pitchFamily="18" charset="0"/>
                            </a:rPr>
                            <m:t>−</m:t>
                          </m:r>
                          <m:r>
                            <a:rPr lang="tr-TR" sz="2200" b="0" i="1" smtClean="0">
                              <a:latin typeface="Cambria Math" panose="02040503050406030204" pitchFamily="18" charset="0"/>
                            </a:rPr>
                            <m:t>𝐸</m:t>
                          </m:r>
                          <m:d>
                            <m:dPr>
                              <m:ctrlPr>
                                <a:rPr lang="tr-TR" sz="2200" b="0" i="1" smtClean="0">
                                  <a:latin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𝜇</m:t>
                              </m:r>
                            </m:e>
                          </m:d>
                        </m:e>
                      </m:d>
                      <m:r>
                        <a:rPr lang="tr-TR" sz="2200" b="0" i="1" smtClean="0">
                          <a:latin typeface="Cambria Math" panose="02040503050406030204" pitchFamily="18" charset="0"/>
                        </a:rPr>
                        <m:t>=</m:t>
                      </m:r>
                      <m:f>
                        <m:fPr>
                          <m:ctrlPr>
                            <a:rPr lang="tr-TR" sz="2200" i="1">
                              <a:latin typeface="Cambria Math" panose="02040503050406030204" pitchFamily="18" charset="0"/>
                            </a:rPr>
                          </m:ctrlPr>
                        </m:fPr>
                        <m:num>
                          <m:r>
                            <a:rPr lang="tr-TR" sz="2200" i="1">
                              <a:latin typeface="Cambria Math" panose="02040503050406030204" pitchFamily="18" charset="0"/>
                            </a:rPr>
                            <m:t>1</m:t>
                          </m:r>
                        </m:num>
                        <m:den>
                          <m:r>
                            <a:rPr lang="tr-TR" sz="2200" i="1">
                              <a:latin typeface="Cambria Math" panose="02040503050406030204" pitchFamily="18" charset="0"/>
                              <a:ea typeface="Cambria Math" panose="02040503050406030204" pitchFamily="18" charset="0"/>
                            </a:rPr>
                            <m:t>𝜎</m:t>
                          </m:r>
                        </m:den>
                      </m:f>
                      <m:d>
                        <m:dPr>
                          <m:begChr m:val="["/>
                          <m:endChr m:val="]"/>
                          <m:ctrlPr>
                            <a:rPr lang="tr-TR" sz="2200" i="1">
                              <a:latin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𝜇</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e>
                      </m:d>
                      <m:r>
                        <a:rPr lang="tr-TR" sz="2200" b="0" i="1" smtClean="0">
                          <a:latin typeface="Cambria Math" panose="02040503050406030204" pitchFamily="18" charset="0"/>
                          <a:ea typeface="Cambria Math" panose="02040503050406030204" pitchFamily="18" charset="0"/>
                        </a:rPr>
                        <m:t>=0</m:t>
                      </m:r>
                    </m:oMath>
                  </m:oMathPara>
                </a14:m>
                <a:endParaRPr lang="tr-TR" sz="2200" dirty="0" smtClean="0"/>
              </a:p>
              <a:p>
                <a:pPr algn="just"/>
                <a14:m>
                  <m:oMathPara xmlns:m="http://schemas.openxmlformats.org/officeDocument/2006/math">
                    <m:oMathParaPr>
                      <m:jc m:val="left"/>
                    </m:oMathParaPr>
                    <m:oMath xmlns:m="http://schemas.openxmlformats.org/officeDocument/2006/math">
                      <m:r>
                        <a:rPr lang="tr-TR" sz="2200" b="0" i="1" smtClean="0">
                          <a:latin typeface="Cambria Math" panose="02040503050406030204" pitchFamily="18" charset="0"/>
                        </a:rPr>
                        <m:t>𝑉</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𝑍</m:t>
                          </m:r>
                        </m:e>
                      </m:d>
                      <m:r>
                        <a:rPr lang="tr-TR" sz="2200" b="0" i="1" smtClean="0">
                          <a:latin typeface="Cambria Math" panose="02040503050406030204" pitchFamily="18" charset="0"/>
                        </a:rPr>
                        <m:t>=</m:t>
                      </m:r>
                      <m:r>
                        <a:rPr lang="tr-TR" sz="2200" b="0" i="1" smtClean="0">
                          <a:latin typeface="Cambria Math" panose="02040503050406030204" pitchFamily="18" charset="0"/>
                        </a:rPr>
                        <m:t>𝑉</m:t>
                      </m:r>
                      <m:d>
                        <m:dPr>
                          <m:ctrlPr>
                            <a:rPr lang="tr-TR" sz="2200" b="0" i="1" smtClean="0">
                              <a:latin typeface="Cambria Math" panose="02040503050406030204" pitchFamily="18" charset="0"/>
                            </a:rPr>
                          </m:ctrlPr>
                        </m:dPr>
                        <m:e>
                          <m:f>
                            <m:fPr>
                              <m:ctrlPr>
                                <a:rPr lang="tr-TR" sz="2200" i="1">
                                  <a:latin typeface="Cambria Math" panose="02040503050406030204" pitchFamily="18" charset="0"/>
                                </a:rPr>
                              </m:ctrlPr>
                            </m:fPr>
                            <m:num>
                              <m:r>
                                <a:rPr lang="tr-TR" sz="2200" i="1">
                                  <a:latin typeface="Cambria Math" panose="02040503050406030204" pitchFamily="18" charset="0"/>
                                </a:rPr>
                                <m:t>𝑋</m:t>
                              </m:r>
                              <m:r>
                                <a:rPr lang="tr-TR" sz="2200" i="1">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𝜇</m:t>
                              </m:r>
                            </m:num>
                            <m:den>
                              <m:r>
                                <a:rPr lang="tr-TR" sz="2200" i="1">
                                  <a:latin typeface="Cambria Math" panose="02040503050406030204" pitchFamily="18" charset="0"/>
                                  <a:ea typeface="Cambria Math" panose="02040503050406030204" pitchFamily="18" charset="0"/>
                                </a:rPr>
                                <m:t>𝜎</m:t>
                              </m:r>
                            </m:den>
                          </m:f>
                        </m:e>
                      </m:d>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1</m:t>
                          </m:r>
                        </m:num>
                        <m:den>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ea typeface="Cambria Math" panose="02040503050406030204" pitchFamily="18" charset="0"/>
                                </a:rPr>
                                <m:t>𝜎</m:t>
                              </m:r>
                            </m:e>
                            <m:sup>
                              <m:r>
                                <a:rPr lang="tr-TR" sz="2200" b="0" i="1" smtClean="0">
                                  <a:latin typeface="Cambria Math" panose="02040503050406030204" pitchFamily="18" charset="0"/>
                                </a:rPr>
                                <m:t>2</m:t>
                              </m:r>
                            </m:sup>
                          </m:sSup>
                        </m:den>
                      </m:f>
                      <m:r>
                        <a:rPr lang="tr-TR" sz="2200" b="0" i="1" smtClean="0">
                          <a:latin typeface="Cambria Math" panose="02040503050406030204" pitchFamily="18" charset="0"/>
                        </a:rPr>
                        <m:t>𝑉</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r>
                            <a:rPr lang="tr-TR" sz="2200" b="0" i="1" smtClean="0">
                              <a:latin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𝜇</m:t>
                          </m:r>
                        </m:e>
                      </m:d>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1</m:t>
                          </m:r>
                        </m:num>
                        <m:den>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ea typeface="Cambria Math" panose="02040503050406030204" pitchFamily="18" charset="0"/>
                                </a:rPr>
                                <m:t>𝜎</m:t>
                              </m:r>
                            </m:e>
                            <m:sup>
                              <m:r>
                                <a:rPr lang="tr-TR" sz="2200" b="0" i="1" smtClean="0">
                                  <a:latin typeface="Cambria Math" panose="02040503050406030204" pitchFamily="18" charset="0"/>
                                </a:rPr>
                                <m:t>2</m:t>
                              </m:r>
                            </m:sup>
                          </m:sSup>
                        </m:den>
                      </m:f>
                      <m:d>
                        <m:dPr>
                          <m:begChr m:val="["/>
                          <m:endChr m:val="]"/>
                          <m:ctrlPr>
                            <a:rPr lang="tr-TR" sz="2200" b="0" i="1" smtClean="0">
                              <a:latin typeface="Cambria Math" panose="02040503050406030204" pitchFamily="18" charset="0"/>
                            </a:rPr>
                          </m:ctrlPr>
                        </m:dPr>
                        <m:e>
                          <m:r>
                            <a:rPr lang="tr-TR" sz="2200" b="0" i="1" smtClean="0">
                              <a:latin typeface="Cambria Math" panose="02040503050406030204" pitchFamily="18" charset="0"/>
                            </a:rPr>
                            <m:t>𝑉</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𝑋</m:t>
                              </m:r>
                            </m:e>
                          </m:d>
                          <m:r>
                            <a:rPr lang="tr-TR" sz="2200" b="0" i="1" smtClean="0">
                              <a:latin typeface="Cambria Math" panose="02040503050406030204" pitchFamily="18" charset="0"/>
                            </a:rPr>
                            <m:t>−</m:t>
                          </m:r>
                          <m:r>
                            <a:rPr lang="tr-TR" sz="2200" b="0" i="1" smtClean="0">
                              <a:latin typeface="Cambria Math" panose="02040503050406030204" pitchFamily="18" charset="0"/>
                            </a:rPr>
                            <m:t>𝑉</m:t>
                          </m:r>
                          <m:d>
                            <m:dPr>
                              <m:ctrlPr>
                                <a:rPr lang="tr-TR" sz="2200" b="0" i="1" smtClean="0">
                                  <a:latin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𝜇</m:t>
                              </m:r>
                            </m:e>
                          </m:d>
                        </m:e>
                      </m:d>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1</m:t>
                          </m:r>
                        </m:num>
                        <m:den>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ea typeface="Cambria Math" panose="02040503050406030204" pitchFamily="18" charset="0"/>
                                </a:rPr>
                                <m:t>𝜎</m:t>
                              </m:r>
                            </m:e>
                            <m:sup>
                              <m:r>
                                <a:rPr lang="tr-TR" sz="2200" b="0" i="1" smtClean="0">
                                  <a:latin typeface="Cambria Math" panose="02040503050406030204" pitchFamily="18" charset="0"/>
                                </a:rPr>
                                <m:t>2</m:t>
                              </m:r>
                            </m:sup>
                          </m:sSup>
                        </m:den>
                      </m:f>
                      <m:d>
                        <m:dPr>
                          <m:begChr m:val="["/>
                          <m:endChr m:val="]"/>
                          <m:ctrlPr>
                            <a:rPr lang="tr-TR" sz="2200" b="0" i="1" smtClean="0">
                              <a:latin typeface="Cambria Math" panose="02040503050406030204" pitchFamily="18" charset="0"/>
                            </a:rPr>
                          </m:ctrlPr>
                        </m:dPr>
                        <m:e>
                          <m:sSup>
                            <m:sSupPr>
                              <m:ctrlPr>
                                <a:rPr lang="tr-TR" sz="2200" b="0" i="1" smtClean="0">
                                  <a:latin typeface="Cambria Math" panose="02040503050406030204" pitchFamily="18" charset="0"/>
                                </a:rPr>
                              </m:ctrlPr>
                            </m:sSupPr>
                            <m:e>
                              <m:r>
                                <a:rPr lang="tr-TR" sz="2200" i="1">
                                  <a:latin typeface="Cambria Math" panose="02040503050406030204" pitchFamily="18" charset="0"/>
                                  <a:ea typeface="Cambria Math" panose="02040503050406030204" pitchFamily="18" charset="0"/>
                                </a:rPr>
                                <m:t>𝜎</m:t>
                              </m:r>
                            </m:e>
                            <m:sup>
                              <m:r>
                                <a:rPr lang="tr-TR" sz="2200" b="0" i="1" smtClean="0">
                                  <a:latin typeface="Cambria Math" panose="02040503050406030204" pitchFamily="18" charset="0"/>
                                </a:rPr>
                                <m:t>2</m:t>
                              </m:r>
                            </m:sup>
                          </m:sSup>
                          <m:r>
                            <a:rPr lang="tr-TR" sz="2200" b="0" i="1" smtClean="0">
                              <a:latin typeface="Cambria Math" panose="02040503050406030204" pitchFamily="18" charset="0"/>
                            </a:rPr>
                            <m:t>−0</m:t>
                          </m:r>
                        </m:e>
                      </m:d>
                      <m:r>
                        <a:rPr lang="tr-TR" sz="2200" b="0" i="1" smtClean="0">
                          <a:latin typeface="Cambria Math" panose="02040503050406030204" pitchFamily="18" charset="0"/>
                        </a:rPr>
                        <m:t>=1</m:t>
                      </m:r>
                    </m:oMath>
                  </m:oMathPara>
                </a14:m>
                <a:endParaRPr lang="tr-TR" sz="2200" dirty="0" smtClean="0"/>
              </a:p>
              <a:p>
                <a:pPr algn="just"/>
                <a:endParaRPr lang="tr-TR" sz="2200" dirty="0"/>
              </a:p>
              <a:p>
                <a:pPr algn="just"/>
                <a14:m>
                  <m:oMath xmlns:m="http://schemas.openxmlformats.org/officeDocument/2006/math">
                    <m:r>
                      <a:rPr lang="tr-TR" sz="2200" b="0" i="1" smtClean="0">
                        <a:latin typeface="Cambria Math" panose="02040503050406030204" pitchFamily="18" charset="0"/>
                      </a:rPr>
                      <m:t>𝑋</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𝑁</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𝜇</m:t>
                        </m:r>
                        <m:r>
                          <a:rPr lang="tr-TR" sz="2200" b="0" i="1" smtClean="0">
                            <a:latin typeface="Cambria Math" panose="02040503050406030204" pitchFamily="18" charset="0"/>
                            <a:ea typeface="Cambria Math" panose="02040503050406030204" pitchFamily="18" charset="0"/>
                          </a:rPr>
                          <m:t>,</m:t>
                        </m:r>
                        <m:sSup>
                          <m:sSupPr>
                            <m:ctrlPr>
                              <a:rPr lang="tr-TR" sz="2200" b="0" i="1" smtClean="0">
                                <a:latin typeface="Cambria Math" panose="02040503050406030204" pitchFamily="18" charset="0"/>
                                <a:ea typeface="Cambria Math" panose="02040503050406030204" pitchFamily="18" charset="0"/>
                              </a:rPr>
                            </m:ctrlPr>
                          </m:sSupPr>
                          <m:e>
                            <m:r>
                              <a:rPr lang="tr-TR" sz="2200" b="0" i="1" smtClean="0">
                                <a:latin typeface="Cambria Math" panose="02040503050406030204" pitchFamily="18" charset="0"/>
                                <a:ea typeface="Cambria Math" panose="02040503050406030204" pitchFamily="18" charset="0"/>
                              </a:rPr>
                              <m:t>𝜎</m:t>
                            </m:r>
                          </m:e>
                          <m:sup>
                            <m:r>
                              <a:rPr lang="tr-TR" sz="2200" b="0" i="1" smtClean="0">
                                <a:latin typeface="Cambria Math" panose="02040503050406030204" pitchFamily="18" charset="0"/>
                                <a:ea typeface="Cambria Math" panose="02040503050406030204" pitchFamily="18" charset="0"/>
                              </a:rPr>
                              <m:t>2</m:t>
                            </m:r>
                          </m:sup>
                        </m:sSup>
                      </m:e>
                    </m:d>
                  </m:oMath>
                </a14:m>
                <a:r>
                  <a:rPr lang="tr-TR" sz="2200" dirty="0" smtClean="0"/>
                  <a:t> iken </a:t>
                </a:r>
                <a14:m>
                  <m:oMath xmlns:m="http://schemas.openxmlformats.org/officeDocument/2006/math">
                    <m:r>
                      <a:rPr lang="tr-TR" sz="2200" b="0" i="1" smtClean="0">
                        <a:latin typeface="Cambria Math" panose="02040503050406030204" pitchFamily="18" charset="0"/>
                      </a:rPr>
                      <m:t>𝑍</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𝑁</m:t>
                    </m:r>
                    <m:d>
                      <m:dPr>
                        <m:ctrlPr>
                          <a:rPr lang="tr-TR" sz="2200" b="0" i="1" smtClean="0">
                            <a:latin typeface="Cambria Math" panose="02040503050406030204" pitchFamily="18" charset="0"/>
                            <a:ea typeface="Cambria Math" panose="02040503050406030204" pitchFamily="18" charset="0"/>
                          </a:rPr>
                        </m:ctrlPr>
                      </m:dPr>
                      <m:e>
                        <m:r>
                          <a:rPr lang="tr-TR" sz="2200" b="0" i="1" smtClean="0">
                            <a:latin typeface="Cambria Math" panose="02040503050406030204" pitchFamily="18" charset="0"/>
                            <a:ea typeface="Cambria Math" panose="02040503050406030204" pitchFamily="18" charset="0"/>
                          </a:rPr>
                          <m:t>0,1</m:t>
                        </m:r>
                      </m:e>
                    </m:d>
                  </m:oMath>
                </a14:m>
                <a:r>
                  <a:rPr lang="tr-TR" sz="2200" dirty="0" smtClean="0"/>
                  <a:t> olur. </a:t>
                </a:r>
              </a:p>
            </p:txBody>
          </p:sp>
        </mc:Choice>
        <mc:Fallback xmlns="">
          <p:sp>
            <p:nvSpPr>
              <p:cNvPr id="3" name="Dikdörtgen 2"/>
              <p:cNvSpPr>
                <a:spLocks noRot="1" noChangeAspect="1" noMove="1" noResize="1" noEditPoints="1" noAdjustHandles="1" noChangeArrowheads="1" noChangeShapeType="1" noTextEdit="1"/>
              </p:cNvSpPr>
              <p:nvPr/>
            </p:nvSpPr>
            <p:spPr>
              <a:xfrm>
                <a:off x="611560" y="332656"/>
                <a:ext cx="7848872" cy="3707618"/>
              </a:xfrm>
              <a:prstGeom prst="rect">
                <a:avLst/>
              </a:prstGeom>
              <a:blipFill>
                <a:blip r:embed="rId2"/>
                <a:stretch>
                  <a:fillRect l="-1009" t="-1151" r="-932" b="-24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611560" y="4221088"/>
                <a:ext cx="7848872" cy="2123658"/>
              </a:xfrm>
              <a:prstGeom prst="rect">
                <a:avLst/>
              </a:prstGeom>
            </p:spPr>
            <p:txBody>
              <a:bodyPr wrap="square">
                <a:spAutoFit/>
              </a:bodyPr>
              <a:lstStyle/>
              <a:p>
                <a:pPr algn="just"/>
                <a:r>
                  <a:rPr lang="tr-TR" sz="2200" dirty="0" smtClean="0"/>
                  <a:t>Bu </a:t>
                </a:r>
                <a:r>
                  <a:rPr lang="tr-TR" sz="2200" dirty="0"/>
                  <a:t>dönüşüm ile elde edilen standart normal değişken için birikimli olasılıkları gösteren dağılım fonksiyonu yegane olmaktadır. Bu durum </a:t>
                </a:r>
                <a14:m>
                  <m:oMath xmlns:m="http://schemas.openxmlformats.org/officeDocument/2006/math">
                    <m:r>
                      <a:rPr lang="tr-TR" sz="2200" b="0" i="1" smtClean="0">
                        <a:latin typeface="Cambria Math" panose="02040503050406030204" pitchFamily="18" charset="0"/>
                      </a:rPr>
                      <m:t>𝑍</m:t>
                    </m:r>
                  </m:oMath>
                </a14:m>
                <a:r>
                  <a:rPr lang="tr-TR" sz="2200" dirty="0" smtClean="0"/>
                  <a:t> </a:t>
                </a:r>
                <a:r>
                  <a:rPr lang="tr-TR" sz="2200" dirty="0"/>
                  <a:t>değişkeni için birikimli olasılıkları gösteren bir tablonun oluşturulmasına izin vermektedir. Normal dağılımdan hareketle olasılıkların hesaplanmasında bu tablo faydalı bir araç olarak kullanılmaktadır.</a:t>
                </a:r>
              </a:p>
            </p:txBody>
          </p:sp>
        </mc:Choice>
        <mc:Fallback xmlns="">
          <p:sp>
            <p:nvSpPr>
              <p:cNvPr id="6" name="Dikdörtgen 5"/>
              <p:cNvSpPr>
                <a:spLocks noRot="1" noChangeAspect="1" noMove="1" noResize="1" noEditPoints="1" noAdjustHandles="1" noChangeArrowheads="1" noChangeShapeType="1" noTextEdit="1"/>
              </p:cNvSpPr>
              <p:nvPr/>
            </p:nvSpPr>
            <p:spPr>
              <a:xfrm>
                <a:off x="611560" y="4221088"/>
                <a:ext cx="7848872" cy="2123658"/>
              </a:xfrm>
              <a:prstGeom prst="rect">
                <a:avLst/>
              </a:prstGeom>
              <a:blipFill>
                <a:blip r:embed="rId3"/>
                <a:stretch>
                  <a:fillRect l="-1009" t="-1719" r="-932" b="-4871"/>
                </a:stretch>
              </a:blipFill>
            </p:spPr>
            <p:txBody>
              <a:bodyPr/>
              <a:lstStyle/>
              <a:p>
                <a:r>
                  <a:rPr lang="tr-TR">
                    <a:noFill/>
                  </a:rPr>
                  <a:t> </a:t>
                </a:r>
              </a:p>
            </p:txBody>
          </p:sp>
        </mc:Fallback>
      </mc:AlternateContent>
      <p:sp>
        <p:nvSpPr>
          <p:cNvPr id="2" name="Slayt Numarası Yer Tutucusu 1"/>
          <p:cNvSpPr>
            <a:spLocks noGrp="1"/>
          </p:cNvSpPr>
          <p:nvPr>
            <p:ph type="sldNum" sz="quarter" idx="12"/>
          </p:nvPr>
        </p:nvSpPr>
        <p:spPr/>
        <p:txBody>
          <a:bodyPr/>
          <a:lstStyle/>
          <a:p>
            <a:fld id="{F721B770-63F6-4534-BB56-A11E3EE492AC}" type="slidenum">
              <a:rPr lang="tr-TR" smtClean="0"/>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578</Words>
  <Application>Microsoft Office PowerPoint</Application>
  <PresentationFormat>Ekran Gösterisi (4:3)</PresentationFormat>
  <Paragraphs>210</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Cambria Math</vt:lpstr>
      <vt:lpstr>Wingdings</vt:lpstr>
      <vt:lpstr>Ofis Teması</vt:lpstr>
      <vt:lpstr>NORMAL DAĞILIM</vt:lpstr>
      <vt:lpstr>PowerPoint Sunusu</vt:lpstr>
      <vt:lpstr>PowerPoint Sunusu</vt:lpstr>
      <vt:lpstr>Normal dağılımda standart sapma değeri arttıkça eğri daha basık bir şekle sahip olacaktır. Buna karşın standart sapma değeri azaldıkça eğrinin sivriliği artacaktır. Farklı standart sapma değerleri için normal dağılımın eğrisinin şekli yukarıda verilmiştir.</vt:lpstr>
      <vt:lpstr>Normal Dağılıma Ait Bazı Özellikler</vt:lpstr>
      <vt:lpstr>PowerPoint Sunusu</vt:lpstr>
      <vt:lpstr>STANDART NORMAL DAĞILIM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POISSON DAĞILIMI Belirli bir zaman aralığında gözlenen olayların sayısı ile belirli bir mekânda çok nadir olarak ortaya çıkan olayların olasılık dağılımları Poisson dağılımına uygunluk gösterir. Örneğin, bir günlük süre içerisinde bir banka şubesine gelen müşteri sayısı, bir hava alanına sabah 9-10 arasındaki 1 saatlik süre içerisinde inen uçak sayısı ya da bir kitabın her sayfasındaki hata sayısı, bir kentte ender görülen bir hastalıktan 1 yıllık süre içerisinde ölenlerin sayısı vb.</dc:title>
  <dc:creator>Kose</dc:creator>
  <cp:lastModifiedBy>nkose</cp:lastModifiedBy>
  <cp:revision>193</cp:revision>
  <dcterms:created xsi:type="dcterms:W3CDTF">2010-01-04T12:33:51Z</dcterms:created>
  <dcterms:modified xsi:type="dcterms:W3CDTF">2019-04-29T06:11:03Z</dcterms:modified>
</cp:coreProperties>
</file>