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308" r:id="rId4"/>
    <p:sldId id="309" r:id="rId5"/>
    <p:sldId id="258" r:id="rId6"/>
    <p:sldId id="259" r:id="rId7"/>
    <p:sldId id="310" r:id="rId8"/>
    <p:sldId id="358" r:id="rId9"/>
    <p:sldId id="311" r:id="rId10"/>
    <p:sldId id="312" r:id="rId11"/>
    <p:sldId id="313" r:id="rId12"/>
    <p:sldId id="314" r:id="rId13"/>
    <p:sldId id="315" r:id="rId14"/>
    <p:sldId id="316" r:id="rId15"/>
    <p:sldId id="317" r:id="rId16"/>
    <p:sldId id="318" r:id="rId17"/>
    <p:sldId id="319" r:id="rId18"/>
    <p:sldId id="320" r:id="rId19"/>
    <p:sldId id="321" r:id="rId20"/>
    <p:sldId id="322" r:id="rId21"/>
    <p:sldId id="323" r:id="rId22"/>
    <p:sldId id="324" r:id="rId23"/>
    <p:sldId id="325" r:id="rId24"/>
    <p:sldId id="326" r:id="rId25"/>
    <p:sldId id="327" r:id="rId26"/>
    <p:sldId id="328" r:id="rId27"/>
    <p:sldId id="329" r:id="rId28"/>
    <p:sldId id="330" r:id="rId29"/>
    <p:sldId id="331" r:id="rId30"/>
    <p:sldId id="332" r:id="rId31"/>
    <p:sldId id="333" r:id="rId32"/>
    <p:sldId id="334" r:id="rId33"/>
    <p:sldId id="335" r:id="rId34"/>
    <p:sldId id="336" r:id="rId35"/>
    <p:sldId id="337" r:id="rId36"/>
    <p:sldId id="338" r:id="rId37"/>
    <p:sldId id="339" r:id="rId38"/>
    <p:sldId id="340" r:id="rId39"/>
    <p:sldId id="341" r:id="rId40"/>
    <p:sldId id="342" r:id="rId41"/>
    <p:sldId id="343" r:id="rId42"/>
    <p:sldId id="344" r:id="rId43"/>
    <p:sldId id="345" r:id="rId44"/>
    <p:sldId id="346" r:id="rId45"/>
    <p:sldId id="347" r:id="rId46"/>
    <p:sldId id="348" r:id="rId47"/>
    <p:sldId id="349" r:id="rId48"/>
    <p:sldId id="350" r:id="rId49"/>
    <p:sldId id="351" r:id="rId50"/>
    <p:sldId id="352" r:id="rId51"/>
    <p:sldId id="353" r:id="rId52"/>
    <p:sldId id="354" r:id="rId53"/>
    <p:sldId id="355" r:id="rId54"/>
    <p:sldId id="356" r:id="rId55"/>
    <p:sldId id="357" r:id="rId56"/>
    <p:sldId id="261" r:id="rId57"/>
    <p:sldId id="359" r:id="rId58"/>
    <p:sldId id="360" r:id="rId59"/>
    <p:sldId id="361" r:id="rId60"/>
    <p:sldId id="362" r:id="rId61"/>
    <p:sldId id="363" r:id="rId62"/>
    <p:sldId id="364" r:id="rId63"/>
    <p:sldId id="365" r:id="rId64"/>
    <p:sldId id="366" r:id="rId65"/>
    <p:sldId id="367" r:id="rId66"/>
    <p:sldId id="368" r:id="rId67"/>
    <p:sldId id="369" r:id="rId68"/>
    <p:sldId id="370" r:id="rId69"/>
    <p:sldId id="371" r:id="rId70"/>
    <p:sldId id="372" r:id="rId71"/>
    <p:sldId id="373" r:id="rId72"/>
    <p:sldId id="374" r:id="rId73"/>
    <p:sldId id="375" r:id="rId74"/>
    <p:sldId id="376" r:id="rId75"/>
    <p:sldId id="377" r:id="rId76"/>
    <p:sldId id="378" r:id="rId77"/>
    <p:sldId id="379" r:id="rId78"/>
    <p:sldId id="384" r:id="rId79"/>
    <p:sldId id="380" r:id="rId80"/>
    <p:sldId id="381" r:id="rId81"/>
    <p:sldId id="382" r:id="rId82"/>
    <p:sldId id="383" r:id="rId8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1E14F66-3468-482F-91A1-EE879033C3F9}" type="datetimeFigureOut">
              <a:rPr lang="tr-TR" smtClean="0"/>
              <a:t>21.02.2019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7259BA-3D94-470A-8C99-A3A113430037}"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1E14F66-3468-482F-91A1-EE879033C3F9}" type="datetimeFigureOut">
              <a:rPr lang="tr-TR" smtClean="0"/>
              <a:t>21.02.2019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7259BA-3D94-470A-8C99-A3A11343003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1E14F66-3468-482F-91A1-EE879033C3F9}" type="datetimeFigureOut">
              <a:rPr lang="tr-TR" smtClean="0"/>
              <a:t>21.02.2019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7259BA-3D94-470A-8C99-A3A11343003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1E14F66-3468-482F-91A1-EE879033C3F9}" type="datetimeFigureOut">
              <a:rPr lang="tr-TR" smtClean="0"/>
              <a:t>21.02.2019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7259BA-3D94-470A-8C99-A3A11343003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E14F66-3468-482F-91A1-EE879033C3F9}" type="datetimeFigureOut">
              <a:rPr lang="tr-TR" smtClean="0"/>
              <a:t>21.02.2019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7259BA-3D94-470A-8C99-A3A113430037}"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41E14F66-3468-482F-91A1-EE879033C3F9}" type="datetimeFigureOut">
              <a:rPr lang="tr-TR" smtClean="0"/>
              <a:t>21.02.2019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7259BA-3D94-470A-8C99-A3A11343003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41E14F66-3468-482F-91A1-EE879033C3F9}" type="datetimeFigureOut">
              <a:rPr lang="tr-TR" smtClean="0"/>
              <a:t>21.02.2019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7259BA-3D94-470A-8C99-A3A113430037}"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1E14F66-3468-482F-91A1-EE879033C3F9}" type="datetimeFigureOut">
              <a:rPr lang="tr-TR" smtClean="0"/>
              <a:t>21.02.2019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27259BA-3D94-470A-8C99-A3A11343003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14F66-3468-482F-91A1-EE879033C3F9}" type="datetimeFigureOut">
              <a:rPr lang="tr-TR" smtClean="0"/>
              <a:t>21.02.2019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27259BA-3D94-470A-8C99-A3A11343003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E14F66-3468-482F-91A1-EE879033C3F9}" type="datetimeFigureOut">
              <a:rPr lang="tr-TR" smtClean="0"/>
              <a:t>21.02.2019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7259BA-3D94-470A-8C99-A3A113430037}"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E14F66-3468-482F-91A1-EE879033C3F9}" type="datetimeFigureOut">
              <a:rPr lang="tr-TR" smtClean="0"/>
              <a:t>21.02.2019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7259BA-3D94-470A-8C99-A3A11343003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41E14F66-3468-482F-91A1-EE879033C3F9}" type="datetimeFigureOut">
              <a:rPr lang="tr-TR" smtClean="0"/>
              <a:t>21.02.2019</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27259BA-3D94-470A-8C99-A3A113430037}"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İşletme Ders Notları-2</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0385017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1.1. Bilimsel Yönetim Yaklaşımı</a:t>
            </a:r>
          </a:p>
          <a:p>
            <a:r>
              <a:rPr lang="tr-TR" dirty="0"/>
              <a:t>Bilimsel yönetim yaklaşımı alt yönetim düzeylerinin analizi ile uğraşmıştır.</a:t>
            </a:r>
          </a:p>
          <a:p>
            <a:r>
              <a:rPr lang="tr-TR" dirty="0"/>
              <a:t>«Tek ve en iyi yol» ilkesine dayanmaktadır.</a:t>
            </a:r>
          </a:p>
          <a:p>
            <a:r>
              <a:rPr lang="tr-TR" dirty="0"/>
              <a:t>Bu yaklaşımın öncüsü </a:t>
            </a:r>
            <a:r>
              <a:rPr lang="tr-TR" dirty="0" err="1"/>
              <a:t>Frederick</a:t>
            </a:r>
            <a:r>
              <a:rPr lang="tr-TR" dirty="0"/>
              <a:t> Taylor ‘</a:t>
            </a:r>
            <a:r>
              <a:rPr lang="tr-TR" dirty="0" err="1"/>
              <a:t>dır</a:t>
            </a:r>
            <a:r>
              <a:rPr lang="tr-TR" dirty="0"/>
              <a:t>.</a:t>
            </a:r>
          </a:p>
          <a:p>
            <a:r>
              <a:rPr lang="tr-TR" dirty="0"/>
              <a:t>Taylor işletmelerde değişik yönetim kademelerinde çalışmış ve bu nedenle insanları ve olayları yakından inceleme fırsatı bulmuştur. </a:t>
            </a:r>
          </a:p>
          <a:p>
            <a:endParaRPr lang="tr-TR" dirty="0"/>
          </a:p>
        </p:txBody>
      </p:sp>
    </p:spTree>
    <p:extLst>
      <p:ext uri="{BB962C8B-B14F-4D97-AF65-F5344CB8AC3E}">
        <p14:creationId xmlns:p14="http://schemas.microsoft.com/office/powerpoint/2010/main" val="34063618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Taylor’ın</a:t>
            </a:r>
            <a:r>
              <a:rPr lang="tr-TR" b="1" dirty="0"/>
              <a:t> Gözlemleri</a:t>
            </a:r>
          </a:p>
          <a:p>
            <a:r>
              <a:rPr lang="tr-TR" dirty="0"/>
              <a:t>İşletmelerde verimsiz bir çalışma ortamı vardır.</a:t>
            </a:r>
          </a:p>
          <a:p>
            <a:r>
              <a:rPr lang="tr-TR" dirty="0"/>
              <a:t>İşletme sahiplerinin tek amacı karlarını arttırmaktır.</a:t>
            </a:r>
          </a:p>
          <a:p>
            <a:r>
              <a:rPr lang="tr-TR" dirty="0"/>
              <a:t>Fakat bunu yaparken giderlerini azaltmak amacı ile işçilere daha az ücret ödemektedirler.</a:t>
            </a:r>
          </a:p>
          <a:p>
            <a:r>
              <a:rPr lang="tr-TR" dirty="0"/>
              <a:t>İşçiler bu durum karşısında işten kaytarmaktadır.</a:t>
            </a:r>
          </a:p>
          <a:p>
            <a:endParaRPr lang="tr-TR" dirty="0"/>
          </a:p>
        </p:txBody>
      </p:sp>
    </p:spTree>
    <p:extLst>
      <p:ext uri="{BB962C8B-B14F-4D97-AF65-F5344CB8AC3E}">
        <p14:creationId xmlns:p14="http://schemas.microsoft.com/office/powerpoint/2010/main" val="1640797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Taylor’a göre iki farklı kaytarma vardır. Bunlardan biri </a:t>
            </a:r>
            <a:r>
              <a:rPr lang="tr-TR" b="1" dirty="0"/>
              <a:t>doğal kaytarma </a:t>
            </a:r>
            <a:r>
              <a:rPr lang="tr-TR" dirty="0"/>
              <a:t>, diğeri </a:t>
            </a:r>
            <a:r>
              <a:rPr lang="tr-TR" b="1" dirty="0"/>
              <a:t>sistematik kaytarmadır.</a:t>
            </a:r>
            <a:endParaRPr lang="tr-TR" dirty="0"/>
          </a:p>
          <a:p>
            <a:r>
              <a:rPr lang="tr-TR" b="1" dirty="0"/>
              <a:t>Doğal Kaytarma</a:t>
            </a:r>
            <a:r>
              <a:rPr lang="tr-TR" dirty="0"/>
              <a:t> , insanın doğasında kaynaklanan işi hafife alma kendini fazla yormama eğilimine bağlıdır.</a:t>
            </a:r>
            <a:endParaRPr lang="tr-TR" b="1" dirty="0"/>
          </a:p>
          <a:p>
            <a:r>
              <a:rPr lang="tr-TR" b="1" dirty="0"/>
              <a:t>Sistematik Kaytarma ,</a:t>
            </a:r>
            <a:r>
              <a:rPr lang="tr-TR" dirty="0"/>
              <a:t> bireylerin diğer bireyler ve gruplar ile ilişkilerine dayanan ve işverenler tarafından hoş karşılanmayan kaytarmalardır.</a:t>
            </a:r>
          </a:p>
          <a:p>
            <a:endParaRPr lang="tr-TR" dirty="0"/>
          </a:p>
        </p:txBody>
      </p:sp>
    </p:spTree>
    <p:extLst>
      <p:ext uri="{BB962C8B-B14F-4D97-AF65-F5344CB8AC3E}">
        <p14:creationId xmlns:p14="http://schemas.microsoft.com/office/powerpoint/2010/main" val="1300212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İşlerde standartlaşma olmadığı için işçiler işlerini kendi bildikleri gibi yapmaktadır.</a:t>
            </a:r>
          </a:p>
          <a:p>
            <a:r>
              <a:rPr lang="tr-TR" dirty="0"/>
              <a:t>İşçilerin işe alınışında ve işe atanmasında yetenek ve kapasiteleri dikkate alınmamaktadır.</a:t>
            </a:r>
          </a:p>
          <a:p>
            <a:r>
              <a:rPr lang="tr-TR" dirty="0"/>
              <a:t>İşçilerin ve yöneticilerin işleri birbirine karışmaktadır.</a:t>
            </a:r>
          </a:p>
          <a:p>
            <a:r>
              <a:rPr lang="tr-TR" dirty="0"/>
              <a:t>Çalışanlar arasında bir kargaşa mevcuttur.</a:t>
            </a:r>
          </a:p>
          <a:p>
            <a:endParaRPr lang="tr-TR" dirty="0"/>
          </a:p>
        </p:txBody>
      </p:sp>
    </p:spTree>
    <p:extLst>
      <p:ext uri="{BB962C8B-B14F-4D97-AF65-F5344CB8AC3E}">
        <p14:creationId xmlns:p14="http://schemas.microsoft.com/office/powerpoint/2010/main" val="18474643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Taylor’ın</a:t>
            </a:r>
            <a:r>
              <a:rPr lang="tr-TR" b="1" dirty="0"/>
              <a:t> Çözüm Önerileri</a:t>
            </a:r>
          </a:p>
          <a:p>
            <a:r>
              <a:rPr lang="tr-TR" dirty="0"/>
              <a:t>Standartlaşma </a:t>
            </a:r>
          </a:p>
          <a:p>
            <a:r>
              <a:rPr lang="tr-TR" dirty="0"/>
              <a:t>Hareket ve zaman etüdü</a:t>
            </a:r>
          </a:p>
          <a:p>
            <a:r>
              <a:rPr lang="tr-TR" dirty="0"/>
              <a:t>Sistematik seçim ve eğitim</a:t>
            </a:r>
          </a:p>
          <a:p>
            <a:r>
              <a:rPr lang="tr-TR" dirty="0"/>
              <a:t>Parça başı ücret sistemi</a:t>
            </a:r>
          </a:p>
          <a:p>
            <a:r>
              <a:rPr lang="tr-TR" dirty="0"/>
              <a:t>Fonksiyonel ustabaşılık</a:t>
            </a:r>
          </a:p>
          <a:p>
            <a:endParaRPr lang="tr-TR" dirty="0"/>
          </a:p>
        </p:txBody>
      </p:sp>
    </p:spTree>
    <p:extLst>
      <p:ext uri="{BB962C8B-B14F-4D97-AF65-F5344CB8AC3E}">
        <p14:creationId xmlns:p14="http://schemas.microsoft.com/office/powerpoint/2010/main" val="37041482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Standartlaşma;</a:t>
            </a:r>
            <a:r>
              <a:rPr lang="tr-TR" dirty="0"/>
              <a:t> </a:t>
            </a:r>
            <a:endParaRPr lang="tr-TR" b="1" dirty="0"/>
          </a:p>
          <a:p>
            <a:r>
              <a:rPr lang="tr-TR" dirty="0"/>
              <a:t>Taylor metal kesme faaliyetlerini yakından incelediğinde günlük verimi sağlamak için küreğin 8-9 kilo maden cevheri ile dolması gerektiğini ve ayrıca yapılan işlerin niteliğine göre kullanılan küreklerin farklı olması gerektiğini bilimsel olarak belirlemiştir.</a:t>
            </a:r>
          </a:p>
          <a:p>
            <a:endParaRPr lang="tr-TR" dirty="0"/>
          </a:p>
        </p:txBody>
      </p:sp>
    </p:spTree>
    <p:extLst>
      <p:ext uri="{BB962C8B-B14F-4D97-AF65-F5344CB8AC3E}">
        <p14:creationId xmlns:p14="http://schemas.microsoft.com/office/powerpoint/2010/main" val="32762951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Hareket ve zaman etüdü;</a:t>
            </a:r>
          </a:p>
          <a:p>
            <a:r>
              <a:rPr lang="tr-TR" dirty="0"/>
              <a:t>Taylor standardın belirlenmesinden sonra ikinci adım olarak hareket ve zaman etüdü üzerinde çalışmıştır.</a:t>
            </a:r>
          </a:p>
          <a:p>
            <a:r>
              <a:rPr lang="tr-TR" dirty="0"/>
              <a:t> İşçilerin işlerini belirli hareketleri kullanarak ve daha önceden belirlenmiş süreler içerisinde yapınca verimliliklerinin arttığını saptamıştır.</a:t>
            </a:r>
          </a:p>
          <a:p>
            <a:r>
              <a:rPr lang="tr-TR" dirty="0"/>
              <a:t>Öyle ki bu hareket ve zaman etütleri ile bir işçi günde 12,5 ton yükleme yaparken bunu 48 tona çıkarmayı başarmıştır.</a:t>
            </a:r>
          </a:p>
          <a:p>
            <a:endParaRPr lang="tr-TR" dirty="0"/>
          </a:p>
        </p:txBody>
      </p:sp>
    </p:spTree>
    <p:extLst>
      <p:ext uri="{BB962C8B-B14F-4D97-AF65-F5344CB8AC3E}">
        <p14:creationId xmlns:p14="http://schemas.microsoft.com/office/powerpoint/2010/main" val="36050963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Sistematik seçim ve eğitim</a:t>
            </a:r>
          </a:p>
          <a:p>
            <a:r>
              <a:rPr lang="tr-TR" dirty="0"/>
              <a:t>Taylor doğru işe doğru kişinin seçilmesi gerekliliği üzerinde durmuştur.</a:t>
            </a:r>
          </a:p>
          <a:p>
            <a:r>
              <a:rPr lang="tr-TR" dirty="0"/>
              <a:t>Birinci sınıf eleman kavramını getirmiştir.</a:t>
            </a:r>
          </a:p>
          <a:p>
            <a:r>
              <a:rPr lang="tr-TR" dirty="0"/>
              <a:t>Seçilen işçiler bilimsel yöntemler ile eğitilmelidir böylece işçilerin işleri benimsemeleri sağlanacaktır.</a:t>
            </a:r>
          </a:p>
          <a:p>
            <a:endParaRPr lang="tr-TR" dirty="0"/>
          </a:p>
        </p:txBody>
      </p:sp>
    </p:spTree>
    <p:extLst>
      <p:ext uri="{BB962C8B-B14F-4D97-AF65-F5344CB8AC3E}">
        <p14:creationId xmlns:p14="http://schemas.microsoft.com/office/powerpoint/2010/main" val="2956016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b="1" dirty="0"/>
              <a:t>Parça başı ücret sistemi</a:t>
            </a:r>
          </a:p>
          <a:p>
            <a:r>
              <a:rPr lang="tr-TR" dirty="0"/>
              <a:t>Çalışanların tek isteklerinin yüksek ücret olduğunu ileri süren  Taylor , farklılaştırılmış parça başı ücret sistemini önermiştir.</a:t>
            </a:r>
          </a:p>
          <a:p>
            <a:r>
              <a:rPr lang="tr-TR" dirty="0"/>
              <a:t>Buna göre işini önce yaparak standarda ulaşan işçiye yüksek ücret , standardın altında kalan işçiye ise düşük ücret ödenmelidir.</a:t>
            </a:r>
          </a:p>
          <a:p>
            <a:r>
              <a:rPr lang="tr-TR" dirty="0"/>
              <a:t>Amaç çalışanların işlerini zamanında yapmaları ve kaliteyi bozmamalarıdır.</a:t>
            </a:r>
          </a:p>
          <a:p>
            <a:r>
              <a:rPr lang="tr-TR" dirty="0"/>
              <a:t>Düşük ücret alan işçiler ise bu şekilde güdülenerek ya daha fazla çaba harcayacak ya da işi terk edecektir.</a:t>
            </a:r>
          </a:p>
          <a:p>
            <a:endParaRPr lang="tr-TR" dirty="0"/>
          </a:p>
        </p:txBody>
      </p:sp>
    </p:spTree>
    <p:extLst>
      <p:ext uri="{BB962C8B-B14F-4D97-AF65-F5344CB8AC3E}">
        <p14:creationId xmlns:p14="http://schemas.microsoft.com/office/powerpoint/2010/main" val="28290157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Fonksiyonel ustabaşılık</a:t>
            </a:r>
          </a:p>
          <a:p>
            <a:r>
              <a:rPr lang="tr-TR" dirty="0"/>
              <a:t>Birinci sınıf elaman kavramının daha ileri aşamasıdır.</a:t>
            </a:r>
          </a:p>
          <a:p>
            <a:r>
              <a:rPr lang="tr-TR" dirty="0"/>
              <a:t>Fonksiyonel ustabaşılık ile işler uygun araç , gereç , yöntem ve zaman etütleri ile yapılarak iş yönetim sistemine geçilir.</a:t>
            </a:r>
          </a:p>
          <a:p>
            <a:endParaRPr lang="tr-TR" dirty="0"/>
          </a:p>
        </p:txBody>
      </p:sp>
    </p:spTree>
    <p:extLst>
      <p:ext uri="{BB962C8B-B14F-4D97-AF65-F5344CB8AC3E}">
        <p14:creationId xmlns:p14="http://schemas.microsoft.com/office/powerpoint/2010/main" val="839168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7467600" cy="490066"/>
          </a:xfrm>
        </p:spPr>
        <p:txBody>
          <a:bodyPr>
            <a:normAutofit fontScale="90000"/>
          </a:bodyPr>
          <a:lstStyle/>
          <a:p>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endParaRPr lang="tr-TR" dirty="0"/>
          </a:p>
        </p:txBody>
      </p:sp>
      <p:sp>
        <p:nvSpPr>
          <p:cNvPr id="3" name="İçerik Yer Tutucusu 2"/>
          <p:cNvSpPr>
            <a:spLocks noGrp="1"/>
          </p:cNvSpPr>
          <p:nvPr>
            <p:ph idx="1"/>
          </p:nvPr>
        </p:nvSpPr>
        <p:spPr>
          <a:xfrm>
            <a:off x="457200" y="404665"/>
            <a:ext cx="7467600" cy="3528391"/>
          </a:xfrm>
        </p:spPr>
        <p:txBody>
          <a:bodyPr>
            <a:normAutofit/>
          </a:bodyPr>
          <a:lstStyle/>
          <a:p>
            <a:r>
              <a:rPr lang="tr-TR" b="1" dirty="0"/>
              <a:t>2.1. İŞLETMENİN </a:t>
            </a:r>
            <a:r>
              <a:rPr lang="tr-TR" b="1" dirty="0" smtClean="0"/>
              <a:t>FONKSİYONLARI</a:t>
            </a:r>
            <a:endParaRPr lang="tr-TR" dirty="0"/>
          </a:p>
          <a:p>
            <a:r>
              <a:rPr lang="tr-TR" dirty="0"/>
              <a:t> İşletmeler faaliyetlerini yerine getirirken dolayısıyla amaçlarına ulaşırken yerine getirdikleri birçok fonksiyon vardır. </a:t>
            </a:r>
            <a:endParaRPr lang="tr-TR" dirty="0" smtClean="0"/>
          </a:p>
          <a:p>
            <a:r>
              <a:rPr lang="tr-TR" dirty="0" smtClean="0"/>
              <a:t>Söz </a:t>
            </a:r>
            <a:r>
              <a:rPr lang="tr-TR" dirty="0"/>
              <a:t>konusu bu işletme fonksiyonları </a:t>
            </a:r>
            <a:r>
              <a:rPr lang="tr-TR" dirty="0" smtClean="0"/>
              <a:t>temel ve destek olarak gruplandırılır.</a:t>
            </a:r>
            <a:endParaRPr lang="tr-TR" dirty="0"/>
          </a:p>
        </p:txBody>
      </p:sp>
    </p:spTree>
    <p:extLst>
      <p:ext uri="{BB962C8B-B14F-4D97-AF65-F5344CB8AC3E}">
        <p14:creationId xmlns:p14="http://schemas.microsoft.com/office/powerpoint/2010/main" val="42443057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Taylor’ın</a:t>
            </a:r>
            <a:r>
              <a:rPr lang="tr-TR" b="1" dirty="0"/>
              <a:t> Çalışmalarına Yönelik Eleştiriler</a:t>
            </a:r>
          </a:p>
          <a:p>
            <a:r>
              <a:rPr lang="tr-TR" dirty="0"/>
              <a:t>Taylor çağında devrim yaratmış olmasına rağmen bazı eleştiriler de almıştır.</a:t>
            </a:r>
          </a:p>
          <a:p>
            <a:r>
              <a:rPr lang="tr-TR" dirty="0"/>
              <a:t>Bunlardan ilki çalışanları bir makine gibi görmesi , onların insan ilişkileri ve davranış sistemini yok sayması ve çalışanların sadece ücretle güdülenebileceğini düşünmesidir.</a:t>
            </a:r>
          </a:p>
          <a:p>
            <a:endParaRPr lang="tr-TR" dirty="0"/>
          </a:p>
        </p:txBody>
      </p:sp>
    </p:spTree>
    <p:extLst>
      <p:ext uri="{BB962C8B-B14F-4D97-AF65-F5344CB8AC3E}">
        <p14:creationId xmlns:p14="http://schemas.microsoft.com/office/powerpoint/2010/main" val="3539959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Taylor’a gelen bir diğer eleştiri ise işletmenin daha çok iç çevresi ile ilgilenmesidir.</a:t>
            </a:r>
          </a:p>
          <a:p>
            <a:r>
              <a:rPr lang="tr-TR" dirty="0"/>
              <a:t>Verimlilik artışı üzerine odaklanan Taylor, işletmenin dış çevresi ile ilişkisi olmadığını varsaymıştır.</a:t>
            </a:r>
          </a:p>
          <a:p>
            <a:r>
              <a:rPr lang="tr-TR" dirty="0"/>
              <a:t>Diğer bir deyişle Taylor, ekonomik , hukuki ve teknolojik vb. unsurların işletmeler üzerindeki etkisini dikkate almamıştır.</a:t>
            </a:r>
          </a:p>
          <a:p>
            <a:endParaRPr lang="tr-TR" dirty="0"/>
          </a:p>
        </p:txBody>
      </p:sp>
    </p:spTree>
    <p:extLst>
      <p:ext uri="{BB962C8B-B14F-4D97-AF65-F5344CB8AC3E}">
        <p14:creationId xmlns:p14="http://schemas.microsoft.com/office/powerpoint/2010/main" val="138233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1.2. Yönetim Süreci Yaklaşımı  </a:t>
            </a:r>
          </a:p>
          <a:p>
            <a:r>
              <a:rPr lang="tr-TR" dirty="0"/>
              <a:t>Bu yaklaşımın öncüsü </a:t>
            </a:r>
            <a:r>
              <a:rPr lang="tr-TR" dirty="0" err="1"/>
              <a:t>Henri</a:t>
            </a:r>
            <a:r>
              <a:rPr lang="tr-TR" dirty="0"/>
              <a:t> </a:t>
            </a:r>
            <a:r>
              <a:rPr lang="tr-TR" dirty="0" err="1"/>
              <a:t>Fayol’dur</a:t>
            </a:r>
            <a:r>
              <a:rPr lang="tr-TR" dirty="0"/>
              <a:t>.</a:t>
            </a:r>
          </a:p>
          <a:p>
            <a:r>
              <a:rPr lang="tr-TR" dirty="0" err="1"/>
              <a:t>Frederick</a:t>
            </a:r>
            <a:r>
              <a:rPr lang="tr-TR" dirty="0"/>
              <a:t> Taylor işletmelerde daha çok alt kademe yönetimle ilgilenmesine karşın </a:t>
            </a:r>
            <a:r>
              <a:rPr lang="tr-TR" dirty="0" err="1"/>
              <a:t>Henri</a:t>
            </a:r>
            <a:r>
              <a:rPr lang="tr-TR" dirty="0"/>
              <a:t> </a:t>
            </a:r>
            <a:r>
              <a:rPr lang="tr-TR" dirty="0" err="1"/>
              <a:t>Fayol</a:t>
            </a:r>
            <a:r>
              <a:rPr lang="tr-TR" dirty="0"/>
              <a:t>, üst yönetimle ilgilenmiş ve üst kademe yöneticilerinin yerine getirdikleri fonksiyonlar üzerine değerlendirmelerde bulunmuştur.</a:t>
            </a:r>
          </a:p>
          <a:p>
            <a:endParaRPr lang="tr-TR" dirty="0"/>
          </a:p>
        </p:txBody>
      </p:sp>
    </p:spTree>
    <p:extLst>
      <p:ext uri="{BB962C8B-B14F-4D97-AF65-F5344CB8AC3E}">
        <p14:creationId xmlns:p14="http://schemas.microsoft.com/office/powerpoint/2010/main" val="232457190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İşletme fonksiyonlarını 6 grupta toplamıştır.</a:t>
            </a:r>
          </a:p>
          <a:p>
            <a:r>
              <a:rPr lang="tr-TR" dirty="0"/>
              <a:t>Bunlar ; </a:t>
            </a:r>
          </a:p>
          <a:p>
            <a:r>
              <a:rPr lang="tr-TR" dirty="0"/>
              <a:t>Teknik Fonksiyon</a:t>
            </a:r>
          </a:p>
          <a:p>
            <a:r>
              <a:rPr lang="tr-TR" dirty="0"/>
              <a:t>Ticari Fonksiyon</a:t>
            </a:r>
          </a:p>
          <a:p>
            <a:r>
              <a:rPr lang="tr-TR" dirty="0"/>
              <a:t>Finansal Fonksiyon</a:t>
            </a:r>
          </a:p>
          <a:p>
            <a:r>
              <a:rPr lang="tr-TR" dirty="0"/>
              <a:t>Emniyet Fonksiyonu</a:t>
            </a:r>
          </a:p>
          <a:p>
            <a:r>
              <a:rPr lang="tr-TR" dirty="0"/>
              <a:t>Muhasebe Fonksiyonu</a:t>
            </a:r>
          </a:p>
          <a:p>
            <a:r>
              <a:rPr lang="tr-TR" dirty="0"/>
              <a:t>Yönetim Fonksiyonu</a:t>
            </a:r>
          </a:p>
          <a:p>
            <a:endParaRPr lang="tr-TR" dirty="0"/>
          </a:p>
        </p:txBody>
      </p:sp>
    </p:spTree>
    <p:extLst>
      <p:ext uri="{BB962C8B-B14F-4D97-AF65-F5344CB8AC3E}">
        <p14:creationId xmlns:p14="http://schemas.microsoft.com/office/powerpoint/2010/main" val="25973377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a:t>Fayol’un</a:t>
            </a:r>
            <a:r>
              <a:rPr lang="tr-TR" dirty="0"/>
              <a:t> Yönetim İlkeleri ,</a:t>
            </a:r>
          </a:p>
          <a:p>
            <a:r>
              <a:rPr lang="tr-TR" dirty="0"/>
              <a:t>İş Bölümü,</a:t>
            </a:r>
          </a:p>
          <a:p>
            <a:r>
              <a:rPr lang="tr-TR" dirty="0"/>
              <a:t>Yetki ve sorumluluk</a:t>
            </a:r>
          </a:p>
          <a:p>
            <a:r>
              <a:rPr lang="tr-TR" dirty="0"/>
              <a:t>Disiplin</a:t>
            </a:r>
          </a:p>
          <a:p>
            <a:r>
              <a:rPr lang="tr-TR" dirty="0"/>
              <a:t>Kumanda Birliği</a:t>
            </a:r>
          </a:p>
          <a:p>
            <a:r>
              <a:rPr lang="tr-TR" dirty="0"/>
              <a:t>Yönetim Birliği</a:t>
            </a:r>
          </a:p>
          <a:p>
            <a:r>
              <a:rPr lang="tr-TR" dirty="0"/>
              <a:t>Genel çıkarların kişisel çıkarlara üstünlüğü</a:t>
            </a:r>
          </a:p>
          <a:p>
            <a:r>
              <a:rPr lang="tr-TR" dirty="0"/>
              <a:t>Merkezileşme ilkesi</a:t>
            </a:r>
          </a:p>
          <a:p>
            <a:r>
              <a:rPr lang="tr-TR" dirty="0"/>
              <a:t>Hiyerarşi ilkesi</a:t>
            </a:r>
          </a:p>
          <a:p>
            <a:r>
              <a:rPr lang="tr-TR" dirty="0"/>
              <a:t>Düzen ilkesi</a:t>
            </a:r>
          </a:p>
          <a:p>
            <a:r>
              <a:rPr lang="tr-TR" dirty="0"/>
              <a:t>Hakkaniyet ilkesi</a:t>
            </a:r>
          </a:p>
          <a:p>
            <a:r>
              <a:rPr lang="tr-TR" dirty="0"/>
              <a:t>Personelin devamlılığı ve denge</a:t>
            </a:r>
          </a:p>
          <a:p>
            <a:r>
              <a:rPr lang="tr-TR" dirty="0"/>
              <a:t>Girişim ilkesi</a:t>
            </a:r>
          </a:p>
          <a:p>
            <a:r>
              <a:rPr lang="tr-TR" dirty="0"/>
              <a:t>Birlik ruhu ilkesi</a:t>
            </a:r>
          </a:p>
        </p:txBody>
      </p:sp>
    </p:spTree>
    <p:extLst>
      <p:ext uri="{BB962C8B-B14F-4D97-AF65-F5344CB8AC3E}">
        <p14:creationId xmlns:p14="http://schemas.microsoft.com/office/powerpoint/2010/main" val="12169114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1.3. Bürokrasi Yaklaşımı</a:t>
            </a:r>
          </a:p>
          <a:p>
            <a:r>
              <a:rPr lang="tr-TR" dirty="0" err="1"/>
              <a:t>Max</a:t>
            </a:r>
            <a:r>
              <a:rPr lang="tr-TR" dirty="0"/>
              <a:t> </a:t>
            </a:r>
            <a:r>
              <a:rPr lang="tr-TR" dirty="0" err="1"/>
              <a:t>Weber’in</a:t>
            </a:r>
            <a:r>
              <a:rPr lang="tr-TR" dirty="0"/>
              <a:t> öncülüğünü yaptığı bürokrasi yaklaşımında işletmedeki kural , politika ve yöntemlere odaklanılmıştır.</a:t>
            </a:r>
          </a:p>
          <a:p>
            <a:r>
              <a:rPr lang="tr-TR" dirty="0"/>
              <a:t>Sosyolog olan </a:t>
            </a:r>
            <a:r>
              <a:rPr lang="tr-TR" dirty="0" err="1"/>
              <a:t>Max</a:t>
            </a:r>
            <a:r>
              <a:rPr lang="tr-TR" dirty="0"/>
              <a:t> </a:t>
            </a:r>
            <a:r>
              <a:rPr lang="tr-TR" dirty="0" err="1"/>
              <a:t>Weber</a:t>
            </a:r>
            <a:r>
              <a:rPr lang="tr-TR" dirty="0"/>
              <a:t> bürokrasinin işletmenin başarısı üzerinde etkili olduğunu vurgulamış ve yetki kavramı üzerinde durmuştur.</a:t>
            </a:r>
          </a:p>
          <a:p>
            <a:endParaRPr lang="tr-TR" dirty="0"/>
          </a:p>
        </p:txBody>
      </p:sp>
    </p:spTree>
    <p:extLst>
      <p:ext uri="{BB962C8B-B14F-4D97-AF65-F5344CB8AC3E}">
        <p14:creationId xmlns:p14="http://schemas.microsoft.com/office/powerpoint/2010/main" val="2254402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Max</a:t>
            </a:r>
            <a:r>
              <a:rPr lang="tr-TR" b="1" dirty="0"/>
              <a:t> </a:t>
            </a:r>
            <a:r>
              <a:rPr lang="tr-TR" b="1" dirty="0" err="1"/>
              <a:t>Weber’in</a:t>
            </a:r>
            <a:r>
              <a:rPr lang="tr-TR" b="1" dirty="0"/>
              <a:t> Yetki Kavramı;</a:t>
            </a:r>
          </a:p>
          <a:p>
            <a:r>
              <a:rPr lang="tr-TR" dirty="0" err="1"/>
              <a:t>Max</a:t>
            </a:r>
            <a:r>
              <a:rPr lang="tr-TR" dirty="0"/>
              <a:t> </a:t>
            </a:r>
            <a:r>
              <a:rPr lang="tr-TR" dirty="0" err="1"/>
              <a:t>Weber’e</a:t>
            </a:r>
            <a:r>
              <a:rPr lang="tr-TR" dirty="0"/>
              <a:t> göre 3 tür yetkiden söz edilebilir.</a:t>
            </a:r>
          </a:p>
          <a:p>
            <a:r>
              <a:rPr lang="tr-TR" dirty="0"/>
              <a:t>Bunlar; </a:t>
            </a:r>
          </a:p>
          <a:p>
            <a:r>
              <a:rPr lang="tr-TR" dirty="0"/>
              <a:t>Geleneksel Yetki </a:t>
            </a:r>
          </a:p>
          <a:p>
            <a:r>
              <a:rPr lang="tr-TR" dirty="0"/>
              <a:t>Karizmatik Yetki</a:t>
            </a:r>
          </a:p>
          <a:p>
            <a:r>
              <a:rPr lang="tr-TR" dirty="0"/>
              <a:t>Yasal Yetki</a:t>
            </a:r>
          </a:p>
          <a:p>
            <a:endParaRPr lang="tr-TR" dirty="0"/>
          </a:p>
        </p:txBody>
      </p:sp>
    </p:spTree>
    <p:extLst>
      <p:ext uri="{BB962C8B-B14F-4D97-AF65-F5344CB8AC3E}">
        <p14:creationId xmlns:p14="http://schemas.microsoft.com/office/powerpoint/2010/main" val="4262593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Geleneksel Yetki </a:t>
            </a:r>
          </a:p>
          <a:p>
            <a:r>
              <a:rPr lang="tr-TR" dirty="0"/>
              <a:t>Kişiseldir,</a:t>
            </a:r>
          </a:p>
          <a:p>
            <a:r>
              <a:rPr lang="tr-TR" dirty="0"/>
              <a:t>Doğuştan kazanılır,</a:t>
            </a:r>
          </a:p>
          <a:p>
            <a:r>
              <a:rPr lang="tr-TR" dirty="0"/>
              <a:t>Emirler geleneklere uyduğu sürece astlar tarafından yerine getirilir,</a:t>
            </a:r>
          </a:p>
          <a:p>
            <a:r>
              <a:rPr lang="tr-TR" dirty="0"/>
              <a:t>Örneğin ; Kral , İmparator, Kabile reisi</a:t>
            </a:r>
          </a:p>
          <a:p>
            <a:endParaRPr lang="tr-TR" dirty="0"/>
          </a:p>
        </p:txBody>
      </p:sp>
    </p:spTree>
    <p:extLst>
      <p:ext uri="{BB962C8B-B14F-4D97-AF65-F5344CB8AC3E}">
        <p14:creationId xmlns:p14="http://schemas.microsoft.com/office/powerpoint/2010/main" val="1184209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Karizmatik Yetki</a:t>
            </a:r>
          </a:p>
          <a:p>
            <a:r>
              <a:rPr lang="tr-TR" dirty="0"/>
              <a:t>Kişiseldir</a:t>
            </a:r>
          </a:p>
          <a:p>
            <a:r>
              <a:rPr lang="tr-TR" dirty="0"/>
              <a:t>Doğuştan kazanılır</a:t>
            </a:r>
          </a:p>
          <a:p>
            <a:r>
              <a:rPr lang="tr-TR" dirty="0"/>
              <a:t>Yetkinin kullanılış biçimi geleneksel yetkiden farklıdır,</a:t>
            </a:r>
          </a:p>
          <a:p>
            <a:r>
              <a:rPr lang="tr-TR" dirty="0"/>
              <a:t>Lider halk tarafından herhangi bir yasal baskı olmaksızın benimsenir.</a:t>
            </a:r>
          </a:p>
          <a:p>
            <a:r>
              <a:rPr lang="tr-TR" dirty="0"/>
              <a:t>Örneğin; Mustafa Kemal , Churchill </a:t>
            </a:r>
          </a:p>
          <a:p>
            <a:endParaRPr lang="tr-TR" dirty="0"/>
          </a:p>
        </p:txBody>
      </p:sp>
    </p:spTree>
    <p:extLst>
      <p:ext uri="{BB962C8B-B14F-4D97-AF65-F5344CB8AC3E}">
        <p14:creationId xmlns:p14="http://schemas.microsoft.com/office/powerpoint/2010/main" val="29004678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Yasal Yetki</a:t>
            </a:r>
          </a:p>
          <a:p>
            <a:r>
              <a:rPr lang="tr-TR" dirty="0"/>
              <a:t>Kişisel değildir,</a:t>
            </a:r>
          </a:p>
          <a:p>
            <a:r>
              <a:rPr lang="tr-TR" dirty="0"/>
              <a:t>Doğuştan kazanılmaz, </a:t>
            </a:r>
          </a:p>
          <a:p>
            <a:r>
              <a:rPr lang="tr-TR" dirty="0"/>
              <a:t>Kuralların yasallığı ilkesine dayanır,</a:t>
            </a:r>
          </a:p>
          <a:p>
            <a:r>
              <a:rPr lang="tr-TR" dirty="0"/>
              <a:t>Bu yetkiye sahip olanlar seçim ile iş başına gelirler, </a:t>
            </a:r>
          </a:p>
          <a:p>
            <a:r>
              <a:rPr lang="tr-TR" dirty="0"/>
              <a:t>Örneğin;  Bakanlar , Tepe ve orta kademe yöneticileri</a:t>
            </a:r>
          </a:p>
        </p:txBody>
      </p:sp>
    </p:spTree>
    <p:extLst>
      <p:ext uri="{BB962C8B-B14F-4D97-AF65-F5344CB8AC3E}">
        <p14:creationId xmlns:p14="http://schemas.microsoft.com/office/powerpoint/2010/main" val="833310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İşletmelerin temel fonksiyonları ;</a:t>
            </a:r>
          </a:p>
          <a:p>
            <a:r>
              <a:rPr lang="tr-TR" dirty="0" smtClean="0"/>
              <a:t>Yönetim</a:t>
            </a:r>
            <a:r>
              <a:rPr lang="tr-TR" dirty="0"/>
              <a:t>, </a:t>
            </a:r>
          </a:p>
          <a:p>
            <a:r>
              <a:rPr lang="tr-TR" dirty="0"/>
              <a:t>Üretim, </a:t>
            </a:r>
          </a:p>
          <a:p>
            <a:r>
              <a:rPr lang="tr-TR" dirty="0"/>
              <a:t>Pazarlama, ve </a:t>
            </a:r>
          </a:p>
          <a:p>
            <a:r>
              <a:rPr lang="tr-TR" dirty="0"/>
              <a:t>Finans</a:t>
            </a:r>
          </a:p>
        </p:txBody>
      </p:sp>
    </p:spTree>
    <p:extLst>
      <p:ext uri="{BB962C8B-B14F-4D97-AF65-F5344CB8AC3E}">
        <p14:creationId xmlns:p14="http://schemas.microsoft.com/office/powerpoint/2010/main" val="3054139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Max</a:t>
            </a:r>
            <a:r>
              <a:rPr lang="tr-TR" dirty="0"/>
              <a:t> </a:t>
            </a:r>
            <a:r>
              <a:rPr lang="tr-TR" dirty="0" err="1"/>
              <a:t>Weber’in</a:t>
            </a:r>
            <a:r>
              <a:rPr lang="tr-TR" dirty="0"/>
              <a:t> Bürokrasi Görüşleri</a:t>
            </a:r>
          </a:p>
          <a:p>
            <a:r>
              <a:rPr lang="tr-TR" dirty="0"/>
              <a:t>Bürokrasi birinci anlamı ile daha çok olumsuz ve kötüleyici bir anlam taşımaktadır.</a:t>
            </a:r>
          </a:p>
          <a:p>
            <a:r>
              <a:rPr lang="tr-TR" dirty="0"/>
              <a:t>Bürokrasi örgütlerin olumsuzluklarını ve resmi otoritenin kötüye kullanılmasını ifade eder.</a:t>
            </a:r>
          </a:p>
          <a:p>
            <a:r>
              <a:rPr lang="tr-TR" dirty="0"/>
              <a:t>Bu anlamda ‘verimsizlik’ , ‘kuralcılık’ , ‘işlerin ağır yürümesi’ , ‘sorumluluktan kaçınma ‘ , ‘yetki devretmede isteksizlik ‘ ‘otoriteye aşırı bağlılık ‘ olarak tanımlanmaktadır.</a:t>
            </a:r>
          </a:p>
          <a:p>
            <a:endParaRPr lang="tr-TR" dirty="0"/>
          </a:p>
        </p:txBody>
      </p:sp>
    </p:spTree>
    <p:extLst>
      <p:ext uri="{BB962C8B-B14F-4D97-AF65-F5344CB8AC3E}">
        <p14:creationId xmlns:p14="http://schemas.microsoft.com/office/powerpoint/2010/main" val="23985809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İkinci anlamda ise bürokrasi  ,belirli özelliklere sahip bir örgüt biçimi olarak tanımlanmaktadır.</a:t>
            </a:r>
          </a:p>
          <a:p>
            <a:r>
              <a:rPr lang="tr-TR" dirty="0"/>
              <a:t>Bu tanım </a:t>
            </a:r>
            <a:r>
              <a:rPr lang="tr-TR" dirty="0" err="1"/>
              <a:t>Weber</a:t>
            </a:r>
            <a:r>
              <a:rPr lang="tr-TR" dirty="0"/>
              <a:t> ile birlikte ortaya çıkmıştır.</a:t>
            </a:r>
          </a:p>
          <a:p>
            <a:r>
              <a:rPr lang="tr-TR" dirty="0" err="1"/>
              <a:t>Weber</a:t>
            </a:r>
            <a:r>
              <a:rPr lang="tr-TR" dirty="0"/>
              <a:t>  19. yy da işletmelerde çalışanların örgüte bağlılıklarından ziyade bireye bağlılıkları yüzünden işten çıkarıldıklarını fark etmiş ve kaynakların örgüt amaçları için değil bireysel amaçlar için kullanıldığını görmüştür.</a:t>
            </a:r>
          </a:p>
          <a:p>
            <a:endParaRPr lang="tr-TR" dirty="0"/>
          </a:p>
        </p:txBody>
      </p:sp>
    </p:spTree>
    <p:extLst>
      <p:ext uri="{BB962C8B-B14F-4D97-AF65-F5344CB8AC3E}">
        <p14:creationId xmlns:p14="http://schemas.microsoft.com/office/powerpoint/2010/main" val="40753097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Weber’e</a:t>
            </a:r>
            <a:r>
              <a:rPr lang="tr-TR" b="1" dirty="0"/>
              <a:t> göre bürokrasi kavramında aşağıdaki özelliklerin bulunması gerekir;</a:t>
            </a:r>
          </a:p>
          <a:p>
            <a:pPr marL="0" indent="0">
              <a:buNone/>
            </a:pPr>
            <a:endParaRPr lang="tr-TR" b="1" dirty="0"/>
          </a:p>
          <a:p>
            <a:r>
              <a:rPr lang="tr-TR" dirty="0"/>
              <a:t>Yetkiler hiyerarşik bir yapı içinde olmalıdır, örgüt içinde elde edilen güce göre piramit şeklinde hiyerarşik bir sistem benimsenmelidir </a:t>
            </a:r>
            <a:r>
              <a:rPr lang="tr-TR" b="1" dirty="0"/>
              <a:t>(Yetkinin Hiyerarşisi)</a:t>
            </a:r>
          </a:p>
          <a:p>
            <a:endParaRPr lang="tr-TR" dirty="0"/>
          </a:p>
        </p:txBody>
      </p:sp>
    </p:spTree>
    <p:extLst>
      <p:ext uri="{BB962C8B-B14F-4D97-AF65-F5344CB8AC3E}">
        <p14:creationId xmlns:p14="http://schemas.microsoft.com/office/powerpoint/2010/main" val="192946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Kaynakların verimli şekilde kullanılması iş bölümünün başarılı bir şekilde uygulanması ile mümkündür </a:t>
            </a:r>
            <a:r>
              <a:rPr lang="tr-TR" b="1" dirty="0"/>
              <a:t>(İleri uzmanlaşma )</a:t>
            </a:r>
          </a:p>
          <a:p>
            <a:pPr marL="0" indent="0">
              <a:buNone/>
            </a:pPr>
            <a:endParaRPr lang="tr-TR" b="1" dirty="0"/>
          </a:p>
          <a:p>
            <a:r>
              <a:rPr lang="tr-TR" dirty="0"/>
              <a:t>Görevlerin başarılı olabilmesi için örgüt kurallarını yazılı şekle dönüştürülmesi gerekmektedir. </a:t>
            </a:r>
            <a:r>
              <a:rPr lang="tr-TR" b="1" dirty="0"/>
              <a:t>( Biçimsel kural ve kaideler )</a:t>
            </a:r>
          </a:p>
          <a:p>
            <a:pPr marL="0" indent="0">
              <a:buNone/>
            </a:pPr>
            <a:endParaRPr lang="tr-TR" b="1" dirty="0"/>
          </a:p>
          <a:p>
            <a:r>
              <a:rPr lang="tr-TR" dirty="0"/>
              <a:t>Örgütte çalışanlar görevlerinin kişisel değil biçimsel olarak yerine getirmelidir. </a:t>
            </a:r>
            <a:r>
              <a:rPr lang="tr-TR" b="1" dirty="0"/>
              <a:t>( Görevde gayri şahsilik )</a:t>
            </a:r>
          </a:p>
          <a:p>
            <a:endParaRPr lang="tr-TR" dirty="0"/>
          </a:p>
        </p:txBody>
      </p:sp>
    </p:spTree>
    <p:extLst>
      <p:ext uri="{BB962C8B-B14F-4D97-AF65-F5344CB8AC3E}">
        <p14:creationId xmlns:p14="http://schemas.microsoft.com/office/powerpoint/2010/main" val="40836586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a:t>2.Neoklasik Yönetim Yaklaşımı ( Davranışsal Yaklaşım)</a:t>
            </a:r>
          </a:p>
          <a:p>
            <a:r>
              <a:rPr lang="tr-TR" dirty="0"/>
              <a:t>Bireyleri bir üretim faktörü olarak gören ‘ Klasik Yönetim Yaklaşımı ‘ geçerliliğini 1930’lu yıllara kadar korumuştur.</a:t>
            </a:r>
          </a:p>
          <a:p>
            <a:r>
              <a:rPr lang="tr-TR" dirty="0" err="1"/>
              <a:t>Neoklasik</a:t>
            </a:r>
            <a:r>
              <a:rPr lang="tr-TR" dirty="0"/>
              <a:t> yaklaşım temelde klasik yaklaşıma dayanmaktadır.</a:t>
            </a:r>
          </a:p>
          <a:p>
            <a:r>
              <a:rPr lang="tr-TR" dirty="0"/>
              <a:t>Ancak en önemli özelliği klasik yönetim yaklaşımlarının eksik bıraktığı insan faktörüne önem vermesi ve insanı inceleme konusu yapmasıdır.</a:t>
            </a:r>
          </a:p>
          <a:p>
            <a:endParaRPr lang="tr-TR" dirty="0"/>
          </a:p>
        </p:txBody>
      </p:sp>
    </p:spTree>
    <p:extLst>
      <p:ext uri="{BB962C8B-B14F-4D97-AF65-F5344CB8AC3E}">
        <p14:creationId xmlns:p14="http://schemas.microsoft.com/office/powerpoint/2010/main" val="103465964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Neoklasik</a:t>
            </a:r>
            <a:r>
              <a:rPr lang="tr-TR" dirty="0"/>
              <a:t> yaklaşımda klasik yaklaşımının ileri sürdüğü ilkelerin doğruluğu araştırılmak üzere deneyler yapılmıştır.</a:t>
            </a:r>
          </a:p>
          <a:p>
            <a:r>
              <a:rPr lang="tr-TR" dirty="0"/>
              <a:t>Bunlara örnek olarak </a:t>
            </a:r>
            <a:r>
              <a:rPr lang="tr-TR" dirty="0" err="1"/>
              <a:t>Hawthorne</a:t>
            </a:r>
            <a:r>
              <a:rPr lang="tr-TR" dirty="0"/>
              <a:t> , </a:t>
            </a:r>
            <a:r>
              <a:rPr lang="tr-TR" dirty="0" err="1"/>
              <a:t>Harwood</a:t>
            </a:r>
            <a:r>
              <a:rPr lang="tr-TR" dirty="0"/>
              <a:t> ve </a:t>
            </a:r>
            <a:r>
              <a:rPr lang="tr-TR" dirty="0" err="1"/>
              <a:t>Tavistock</a:t>
            </a:r>
            <a:r>
              <a:rPr lang="tr-TR" dirty="0"/>
              <a:t> araştırmaları örnek verilebilir.</a:t>
            </a:r>
          </a:p>
          <a:p>
            <a:r>
              <a:rPr lang="tr-TR" dirty="0"/>
              <a:t>Bu yaklaşıma katkıda bulunanlara </a:t>
            </a:r>
            <a:r>
              <a:rPr lang="tr-TR" dirty="0" err="1"/>
              <a:t>Elton</a:t>
            </a:r>
            <a:r>
              <a:rPr lang="tr-TR" dirty="0"/>
              <a:t> Mayo , </a:t>
            </a:r>
            <a:r>
              <a:rPr lang="tr-TR" dirty="0" err="1"/>
              <a:t>Parker</a:t>
            </a:r>
            <a:r>
              <a:rPr lang="tr-TR" dirty="0"/>
              <a:t> </a:t>
            </a:r>
            <a:r>
              <a:rPr lang="tr-TR" dirty="0" err="1"/>
              <a:t>Follett</a:t>
            </a:r>
            <a:r>
              <a:rPr lang="tr-TR" dirty="0"/>
              <a:t> , Douglas </a:t>
            </a:r>
            <a:r>
              <a:rPr lang="tr-TR" dirty="0" err="1"/>
              <a:t>Mcgregor</a:t>
            </a:r>
            <a:r>
              <a:rPr lang="tr-TR" dirty="0"/>
              <a:t> örnek verilebilir.</a:t>
            </a:r>
          </a:p>
          <a:p>
            <a:endParaRPr lang="tr-TR" dirty="0"/>
          </a:p>
        </p:txBody>
      </p:sp>
    </p:spTree>
    <p:extLst>
      <p:ext uri="{BB962C8B-B14F-4D97-AF65-F5344CB8AC3E}">
        <p14:creationId xmlns:p14="http://schemas.microsoft.com/office/powerpoint/2010/main" val="10533407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Neoklasik</a:t>
            </a:r>
            <a:r>
              <a:rPr lang="tr-TR" dirty="0"/>
              <a:t> yaklaşımda öne çıkan kavramlar ; güdüleme , liderlik , grup davranışı , iletişim , biçimsel ve biçimsel olmayan ilişkiler birey ve örgütün sosyal yapısıdır.</a:t>
            </a:r>
          </a:p>
          <a:p>
            <a:r>
              <a:rPr lang="tr-TR" dirty="0"/>
              <a:t>İşletmelerin insana karşı daha duyarlı olması için ortaya çıkmış bir düşünce akımıdır</a:t>
            </a:r>
          </a:p>
        </p:txBody>
      </p:sp>
    </p:spTree>
    <p:extLst>
      <p:ext uri="{BB962C8B-B14F-4D97-AF65-F5344CB8AC3E}">
        <p14:creationId xmlns:p14="http://schemas.microsoft.com/office/powerpoint/2010/main" val="22660338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Neoklasik</a:t>
            </a:r>
            <a:r>
              <a:rPr lang="tr-TR" b="1" dirty="0"/>
              <a:t> Yaklaşımın Temel Kavramları </a:t>
            </a:r>
          </a:p>
          <a:p>
            <a:r>
              <a:rPr lang="tr-TR" b="1" dirty="0"/>
              <a:t>Bireysel Farklılıklar ,</a:t>
            </a:r>
            <a:r>
              <a:rPr lang="tr-TR" dirty="0"/>
              <a:t> çalışanlar birer makine değil farklı özellikleri olan kişilerdir,</a:t>
            </a:r>
            <a:r>
              <a:rPr lang="tr-TR" b="1" dirty="0"/>
              <a:t> </a:t>
            </a:r>
            <a:r>
              <a:rPr lang="tr-TR" dirty="0"/>
              <a:t>insanların farklı olması yönetimin her insana farklı davranmasını gerektirir. </a:t>
            </a:r>
          </a:p>
          <a:p>
            <a:r>
              <a:rPr lang="tr-TR" dirty="0"/>
              <a:t>Her bireyi güdüleyen faktörler birbirinden farklıdır.</a:t>
            </a:r>
          </a:p>
          <a:p>
            <a:r>
              <a:rPr lang="tr-TR" dirty="0"/>
              <a:t>Bu nedenle klasik yönetimin savunduğu gibi ücret tek güdüleyici faktör olarak ele alınamaz.</a:t>
            </a:r>
          </a:p>
          <a:p>
            <a:endParaRPr lang="tr-TR" dirty="0"/>
          </a:p>
        </p:txBody>
      </p:sp>
    </p:spTree>
    <p:extLst>
      <p:ext uri="{BB962C8B-B14F-4D97-AF65-F5344CB8AC3E}">
        <p14:creationId xmlns:p14="http://schemas.microsoft.com/office/powerpoint/2010/main" val="19914499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Bir bütün olarak insan; </a:t>
            </a:r>
            <a:r>
              <a:rPr lang="tr-TR" dirty="0"/>
              <a:t>insan sadece biyolojik bir varlık değildir. Aynı zamanda </a:t>
            </a:r>
            <a:r>
              <a:rPr lang="tr-TR"/>
              <a:t>psikolojik </a:t>
            </a:r>
            <a:r>
              <a:rPr lang="tr-TR" smtClean="0"/>
              <a:t> </a:t>
            </a:r>
            <a:r>
              <a:rPr lang="tr-TR" dirty="0"/>
              <a:t>fizyolojik ve sosyal bir varlıktır.</a:t>
            </a:r>
          </a:p>
          <a:p>
            <a:r>
              <a:rPr lang="tr-TR" dirty="0"/>
              <a:t>Çeşitli durumlardan iyi ya da kötü etkilenir bunun sonucunda çalıştığı ortamda ve kendi dünyasında başkalarıyla biçimsel veya biçimsel olmayan iletişim kurma ihtiyacı duyan bir varlıktır. </a:t>
            </a:r>
          </a:p>
          <a:p>
            <a:r>
              <a:rPr lang="tr-TR" dirty="0" err="1"/>
              <a:t>Neoklasik</a:t>
            </a:r>
            <a:r>
              <a:rPr lang="tr-TR" dirty="0"/>
              <a:t> yaklaşım insanların bu özelliklerinin verimliliği arttırmada belirleyici olduğunu savunur.</a:t>
            </a:r>
          </a:p>
          <a:p>
            <a:endParaRPr lang="tr-TR" dirty="0"/>
          </a:p>
        </p:txBody>
      </p:sp>
    </p:spTree>
    <p:extLst>
      <p:ext uri="{BB962C8B-B14F-4D97-AF65-F5344CB8AC3E}">
        <p14:creationId xmlns:p14="http://schemas.microsoft.com/office/powerpoint/2010/main" val="120217826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Davranışlar bir nedene dayanır; </a:t>
            </a:r>
            <a:r>
              <a:rPr lang="tr-TR" dirty="0"/>
              <a:t>bazı durumlar karşısında insanlar güçlü tepkiler verirken bazıları karşısında ise herhangi bir tepki göstermezler. Ancak şekli ve şiddeti ne olursa olsun her tepkinin ya da tepkisizliğin mutlaka nedenleri vardır.</a:t>
            </a:r>
          </a:p>
          <a:p>
            <a:r>
              <a:rPr lang="tr-TR" dirty="0" err="1"/>
              <a:t>Neoklasik</a:t>
            </a:r>
            <a:r>
              <a:rPr lang="tr-TR" dirty="0"/>
              <a:t> yaklaşım insan davranışları ve bu davranışlara neden olan sebepler ile ilgilenir.</a:t>
            </a:r>
          </a:p>
          <a:p>
            <a:endParaRPr lang="tr-TR" dirty="0"/>
          </a:p>
        </p:txBody>
      </p:sp>
    </p:spTree>
    <p:extLst>
      <p:ext uri="{BB962C8B-B14F-4D97-AF65-F5344CB8AC3E}">
        <p14:creationId xmlns:p14="http://schemas.microsoft.com/office/powerpoint/2010/main" val="4219730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İşletmelerin destek fonksiyonları ise ;</a:t>
            </a:r>
          </a:p>
          <a:p>
            <a:r>
              <a:rPr lang="tr-TR" dirty="0" smtClean="0"/>
              <a:t>İnsan </a:t>
            </a:r>
            <a:r>
              <a:rPr lang="tr-TR" dirty="0"/>
              <a:t>Kaynakları, </a:t>
            </a:r>
          </a:p>
          <a:p>
            <a:r>
              <a:rPr lang="tr-TR" dirty="0"/>
              <a:t>Muhasebe, </a:t>
            </a:r>
          </a:p>
          <a:p>
            <a:r>
              <a:rPr lang="tr-TR" dirty="0"/>
              <a:t>Araştırma-Geliştirme (Ar-Ge) ve </a:t>
            </a:r>
          </a:p>
          <a:p>
            <a:r>
              <a:rPr lang="tr-TR" dirty="0"/>
              <a:t>Halkla İlişkiler </a:t>
            </a:r>
            <a:r>
              <a:rPr lang="tr-TR" dirty="0" smtClean="0"/>
              <a:t>Fonksiyonları</a:t>
            </a:r>
            <a:endParaRPr lang="tr-TR" dirty="0"/>
          </a:p>
        </p:txBody>
      </p:sp>
    </p:spTree>
    <p:extLst>
      <p:ext uri="{BB962C8B-B14F-4D97-AF65-F5344CB8AC3E}">
        <p14:creationId xmlns:p14="http://schemas.microsoft.com/office/powerpoint/2010/main" val="24693090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İnsan diğer üretim faktörlerinden farklıdır;  </a:t>
            </a:r>
            <a:r>
              <a:rPr lang="tr-TR" dirty="0" err="1"/>
              <a:t>Neoklasik</a:t>
            </a:r>
            <a:r>
              <a:rPr lang="tr-TR" dirty="0"/>
              <a:t> yaklaşım insanı bir üretim faktörü olarak kabul etmekle birlikte onun diğer üretim faktörlerinde çok </a:t>
            </a:r>
            <a:r>
              <a:rPr lang="tr-TR" dirty="0" err="1"/>
              <a:t>dahaa</a:t>
            </a:r>
            <a:r>
              <a:rPr lang="tr-TR" dirty="0"/>
              <a:t> önemli olduğunu savunur. </a:t>
            </a:r>
          </a:p>
          <a:p>
            <a:r>
              <a:rPr lang="tr-TR" dirty="0"/>
              <a:t>İnsan işletmeye artı değerler katan, girdilerden çok daha fazla çıktı yaratan tek üretim faktörüdür.</a:t>
            </a:r>
          </a:p>
          <a:p>
            <a:endParaRPr lang="tr-TR" dirty="0"/>
          </a:p>
        </p:txBody>
      </p:sp>
    </p:spTree>
    <p:extLst>
      <p:ext uri="{BB962C8B-B14F-4D97-AF65-F5344CB8AC3E}">
        <p14:creationId xmlns:p14="http://schemas.microsoft.com/office/powerpoint/2010/main" val="1581302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b="1" dirty="0"/>
              <a:t>Davranışsal Yaklaşımın Doğuşunda Yapılan Araştırmalara Örnek</a:t>
            </a:r>
          </a:p>
          <a:p>
            <a:r>
              <a:rPr lang="tr-TR" b="1" dirty="0"/>
              <a:t>2.1.Hawthorne ve </a:t>
            </a:r>
            <a:r>
              <a:rPr lang="tr-TR" b="1" dirty="0" err="1"/>
              <a:t>Elton</a:t>
            </a:r>
            <a:r>
              <a:rPr lang="tr-TR" b="1" dirty="0"/>
              <a:t> Mayo Araştırmaları</a:t>
            </a:r>
          </a:p>
          <a:p>
            <a:r>
              <a:rPr lang="tr-TR" dirty="0" err="1"/>
              <a:t>Hawthormne</a:t>
            </a:r>
            <a:r>
              <a:rPr lang="tr-TR" dirty="0"/>
              <a:t> araştırmalarının ortaya çıkış nedeni 1920 li yıllarda yaşanan ekonomik kriz , </a:t>
            </a:r>
            <a:r>
              <a:rPr lang="tr-TR" dirty="0" err="1"/>
              <a:t>sosyopolitik</a:t>
            </a:r>
            <a:r>
              <a:rPr lang="tr-TR" dirty="0"/>
              <a:t> iklimin değişmesi ve endüstride önemli adımların atılmasıdır.</a:t>
            </a:r>
          </a:p>
          <a:p>
            <a:r>
              <a:rPr lang="tr-TR" dirty="0" err="1"/>
              <a:t>Elton</a:t>
            </a:r>
            <a:r>
              <a:rPr lang="tr-TR" dirty="0"/>
              <a:t> Mayo ve arkadaşları ABD’de bulunan Western </a:t>
            </a:r>
            <a:r>
              <a:rPr lang="tr-TR" dirty="0" err="1"/>
              <a:t>electric</a:t>
            </a:r>
            <a:r>
              <a:rPr lang="tr-TR" dirty="0"/>
              <a:t> işletmesi tesislerinde çalışan 200.000 kişi üzerinde işteki davranışları incelemek  ve bilimsel yönetim ilkelerinin geçerliliğini belirlemek amacı ile araştırma yapmışlardır.</a:t>
            </a:r>
          </a:p>
          <a:p>
            <a:endParaRPr lang="tr-TR" dirty="0"/>
          </a:p>
        </p:txBody>
      </p:sp>
    </p:spTree>
    <p:extLst>
      <p:ext uri="{BB962C8B-B14F-4D97-AF65-F5344CB8AC3E}">
        <p14:creationId xmlns:p14="http://schemas.microsoft.com/office/powerpoint/2010/main" val="36928784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Işıklandırma Deneyleri </a:t>
            </a:r>
          </a:p>
          <a:p>
            <a:r>
              <a:rPr lang="tr-TR" dirty="0"/>
              <a:t>Bu deneyde amaç işletmedeki ışık şiddetindeki artış ya da azalışın verimlilik üzerindeki etkilerinin saptanmasıdır.</a:t>
            </a:r>
          </a:p>
          <a:p>
            <a:r>
              <a:rPr lang="tr-TR" dirty="0"/>
              <a:t>Bu konuda 3 ışıklandırma deneyi yapılmıştır.</a:t>
            </a:r>
          </a:p>
          <a:p>
            <a:r>
              <a:rPr lang="tr-TR" dirty="0"/>
              <a:t>Birinci ışıklandırma deneyinde amaç ışıklandırma deneyinde yapılacak olan değişiklikler ile verimlilik arasındaki ilişkiyi araştırmaktır.</a:t>
            </a:r>
          </a:p>
          <a:p>
            <a:r>
              <a:rPr lang="tr-TR" dirty="0"/>
              <a:t>Araştırmanın hipotezi ışık arttırılınca verimliliğinde artacağı yönündedir.</a:t>
            </a:r>
          </a:p>
          <a:p>
            <a:endParaRPr lang="tr-TR" dirty="0"/>
          </a:p>
        </p:txBody>
      </p:sp>
    </p:spTree>
    <p:extLst>
      <p:ext uri="{BB962C8B-B14F-4D97-AF65-F5344CB8AC3E}">
        <p14:creationId xmlns:p14="http://schemas.microsoft.com/office/powerpoint/2010/main" val="205565762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Eğer bu hipotez doğrulanırsa klasikçilerin görüşleri doğrulanacaktır.</a:t>
            </a:r>
          </a:p>
          <a:p>
            <a:r>
              <a:rPr lang="tr-TR" dirty="0"/>
              <a:t>Deneyler bobin saran kadın işçiler , röle atölyesinde çalışanlar ve küçük parçaları denetleyenler üzerinde yapılmıştır.</a:t>
            </a:r>
          </a:p>
          <a:p>
            <a:r>
              <a:rPr lang="tr-TR" dirty="0"/>
              <a:t>Sonuçta ışığın azaltılmasına rağmen verimliliğin </a:t>
            </a:r>
            <a:r>
              <a:rPr lang="tr-TR" dirty="0" err="1"/>
              <a:t>arrttığı</a:t>
            </a:r>
            <a:r>
              <a:rPr lang="tr-TR" dirty="0"/>
              <a:t> görülmüştür.</a:t>
            </a:r>
          </a:p>
          <a:p>
            <a:endParaRPr lang="tr-TR" dirty="0"/>
          </a:p>
        </p:txBody>
      </p:sp>
    </p:spTree>
    <p:extLst>
      <p:ext uri="{BB962C8B-B14F-4D97-AF65-F5344CB8AC3E}">
        <p14:creationId xmlns:p14="http://schemas.microsoft.com/office/powerpoint/2010/main" val="346511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İkinci ışıklandırma deneyinde işçiler deney ve kontrol grubu olarak ikiye ayrılmıştır.</a:t>
            </a:r>
          </a:p>
          <a:p>
            <a:r>
              <a:rPr lang="tr-TR" dirty="0"/>
              <a:t>Deney grubunda ışık şiddeti arttırılmış , kontrol grubunda ise herhangi bir değişiklik yapılmamıştır.</a:t>
            </a:r>
          </a:p>
          <a:p>
            <a:r>
              <a:rPr lang="tr-TR" dirty="0"/>
              <a:t>Deney grubunda kontrol grubuna nazaran bir üretim artışı beklenirken sonuç istenildiği gibi olmamıştır.</a:t>
            </a:r>
          </a:p>
          <a:p>
            <a:r>
              <a:rPr lang="tr-TR" dirty="0"/>
              <a:t>Üçüncü ışıklandırma deneyinde ise yine deney ve kontrol grubu olarak ikiye ayrılmış , deney grubunda ışık şiddeti azaltılmış , kontrol grubunda ise sabit tutulmuştur. </a:t>
            </a:r>
          </a:p>
          <a:p>
            <a:r>
              <a:rPr lang="tr-TR" dirty="0"/>
              <a:t>Buna karşın üretim yavaş yavaş artmıştır.</a:t>
            </a:r>
          </a:p>
          <a:p>
            <a:endParaRPr lang="tr-TR" dirty="0"/>
          </a:p>
        </p:txBody>
      </p:sp>
    </p:spTree>
    <p:extLst>
      <p:ext uri="{BB962C8B-B14F-4D97-AF65-F5344CB8AC3E}">
        <p14:creationId xmlns:p14="http://schemas.microsoft.com/office/powerpoint/2010/main" val="2870370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Hawthorne</a:t>
            </a:r>
            <a:r>
              <a:rPr lang="tr-TR" b="1" dirty="0"/>
              <a:t> Araştırmalarının Sonuçları </a:t>
            </a:r>
          </a:p>
          <a:p>
            <a:r>
              <a:rPr lang="tr-TR" b="1" dirty="0"/>
              <a:t>Bireye Yönelik Sonuçlar</a:t>
            </a:r>
          </a:p>
          <a:p>
            <a:r>
              <a:rPr lang="tr-TR" b="1" dirty="0"/>
              <a:t>-</a:t>
            </a:r>
            <a:r>
              <a:rPr lang="tr-TR" dirty="0"/>
              <a:t>Klasikçilerin ortaya koyduğu akılcı ekonomik insan modelinin geçerli olmadığı saptanmıştır.</a:t>
            </a:r>
          </a:p>
          <a:p>
            <a:r>
              <a:rPr lang="tr-TR" b="1" dirty="0"/>
              <a:t>-</a:t>
            </a:r>
            <a:r>
              <a:rPr lang="tr-TR" dirty="0"/>
              <a:t>Grup içinde çalışan kişilerin grup aracılığı ile ihtiyaçlarını giderdiği saptanmıştır.</a:t>
            </a:r>
          </a:p>
          <a:p>
            <a:r>
              <a:rPr lang="tr-TR" dirty="0"/>
              <a:t>-Çalışanları değişikliklere karşı her zaman mantıklı tepki vermeleri mümkün olmayabilir.</a:t>
            </a:r>
          </a:p>
          <a:p>
            <a:endParaRPr lang="tr-TR" dirty="0"/>
          </a:p>
        </p:txBody>
      </p:sp>
    </p:spTree>
    <p:extLst>
      <p:ext uri="{BB962C8B-B14F-4D97-AF65-F5344CB8AC3E}">
        <p14:creationId xmlns:p14="http://schemas.microsoft.com/office/powerpoint/2010/main" val="123450558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Örgüte Yönelik Sonuçlar;</a:t>
            </a:r>
          </a:p>
          <a:p>
            <a:r>
              <a:rPr lang="tr-TR" dirty="0"/>
              <a:t>-Örgüt arasında karşılıklı bağımlılık bulunan ‘ sosyal bir sistemdir’</a:t>
            </a:r>
          </a:p>
          <a:p>
            <a:r>
              <a:rPr lang="tr-TR" dirty="0"/>
              <a:t>-Mal ve hizmet üretmek ve çalışanları tatmin etmek örgütün iki önemli fonksiyonudur.</a:t>
            </a:r>
          </a:p>
          <a:p>
            <a:r>
              <a:rPr lang="tr-TR" dirty="0"/>
              <a:t>-Örgüt sosyal bir sistem olduğu kadar duygular sistemidir.</a:t>
            </a:r>
          </a:p>
          <a:p>
            <a:endParaRPr lang="tr-TR" dirty="0"/>
          </a:p>
        </p:txBody>
      </p:sp>
    </p:spTree>
    <p:extLst>
      <p:ext uri="{BB962C8B-B14F-4D97-AF65-F5344CB8AC3E}">
        <p14:creationId xmlns:p14="http://schemas.microsoft.com/office/powerpoint/2010/main" val="41604332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2.1.1.Douglas </a:t>
            </a:r>
            <a:r>
              <a:rPr lang="tr-TR" b="1" dirty="0" err="1"/>
              <a:t>Mcgregor</a:t>
            </a:r>
            <a:r>
              <a:rPr lang="tr-TR" b="1" dirty="0"/>
              <a:t> Araştırmaları</a:t>
            </a:r>
          </a:p>
          <a:p>
            <a:r>
              <a:rPr lang="tr-TR" dirty="0"/>
              <a:t>Yöneticilerin çalışanlarına iki açıdan bakabileceklerini savunan </a:t>
            </a:r>
            <a:r>
              <a:rPr lang="tr-TR" dirty="0" err="1"/>
              <a:t>Mcgregor</a:t>
            </a:r>
            <a:r>
              <a:rPr lang="tr-TR" dirty="0"/>
              <a:t> X ve Y teorilerini ortaya atmıştır.</a:t>
            </a:r>
          </a:p>
          <a:p>
            <a:endParaRPr lang="tr-TR" dirty="0"/>
          </a:p>
        </p:txBody>
      </p:sp>
    </p:spTree>
    <p:extLst>
      <p:ext uri="{BB962C8B-B14F-4D97-AF65-F5344CB8AC3E}">
        <p14:creationId xmlns:p14="http://schemas.microsoft.com/office/powerpoint/2010/main" val="6267704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X Teorisi Varsayımları</a:t>
            </a:r>
          </a:p>
          <a:p>
            <a:r>
              <a:rPr lang="tr-TR" dirty="0"/>
              <a:t>İnsanlar tembeldir , doğuştan çalışmayı sevmezler ve mümkün olduğu kadar işten kaçarlar,</a:t>
            </a:r>
          </a:p>
          <a:p>
            <a:r>
              <a:rPr lang="tr-TR" dirty="0"/>
              <a:t>Yönetim bu açıdan işten kaçmayı engelleyici tedbirler almalı , disipline önem vermeli ve çalışanı cezalar ile korkutmalıdır,</a:t>
            </a:r>
          </a:p>
          <a:p>
            <a:r>
              <a:rPr lang="tr-TR" dirty="0"/>
              <a:t>İnsan bencildir , kendi arzu ve isteklerini örgütün amaçlarına tercih eder.</a:t>
            </a:r>
          </a:p>
          <a:p>
            <a:endParaRPr lang="tr-TR" dirty="0"/>
          </a:p>
        </p:txBody>
      </p:sp>
    </p:spTree>
    <p:extLst>
      <p:ext uri="{BB962C8B-B14F-4D97-AF65-F5344CB8AC3E}">
        <p14:creationId xmlns:p14="http://schemas.microsoft.com/office/powerpoint/2010/main" val="4612312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 Teorisi Varsayımları</a:t>
            </a:r>
          </a:p>
          <a:p>
            <a:r>
              <a:rPr lang="tr-TR" dirty="0"/>
              <a:t>İnsan için çalışmak , fiziki ve zihinsel bir çaba harcamak oyun ya da dinlenme kadar doğal ve haz vericidir.</a:t>
            </a:r>
          </a:p>
          <a:p>
            <a:r>
              <a:rPr lang="tr-TR" dirty="0"/>
              <a:t>Sıkı denetim , ceza ve korkutma kişiyi örgütsel amaçlara yönlendirecek tek yol değildir.</a:t>
            </a:r>
          </a:p>
          <a:p>
            <a:r>
              <a:rPr lang="tr-TR" dirty="0"/>
              <a:t>İnsanlar örgüte bağlanır , iş ve iş arkadaşlarını severse kendi kendini yönetme ve denetim yollarını kullanarak örgüte daha yararlı olmaya ve hizmet etmeye çalışır.</a:t>
            </a:r>
          </a:p>
          <a:p>
            <a:endParaRPr lang="tr-TR" dirty="0"/>
          </a:p>
          <a:p>
            <a:endParaRPr lang="tr-TR" dirty="0"/>
          </a:p>
        </p:txBody>
      </p:sp>
    </p:spTree>
    <p:extLst>
      <p:ext uri="{BB962C8B-B14F-4D97-AF65-F5344CB8AC3E}">
        <p14:creationId xmlns:p14="http://schemas.microsoft.com/office/powerpoint/2010/main" val="4184949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smtClean="0"/>
              <a:t>YÖNETİM </a:t>
            </a:r>
            <a:r>
              <a:rPr lang="tr-TR" b="1" dirty="0"/>
              <a:t>FONKSİYONU</a:t>
            </a:r>
            <a:endParaRPr lang="tr-TR" dirty="0"/>
          </a:p>
          <a:p>
            <a:r>
              <a:rPr lang="tr-TR" dirty="0"/>
              <a:t> İşletmelerin amaçlarına ulaşabilmesi için bir takım faaliyetleri yerine getirmesi gerekir. </a:t>
            </a:r>
            <a:endParaRPr lang="tr-TR" dirty="0" smtClean="0"/>
          </a:p>
          <a:p>
            <a:r>
              <a:rPr lang="tr-TR" dirty="0" smtClean="0"/>
              <a:t>Bu </a:t>
            </a:r>
            <a:r>
              <a:rPr lang="tr-TR" dirty="0"/>
              <a:t>faaliyetler yerine getirilirken yönetim fonksiyonları gerçekleştirilir. </a:t>
            </a:r>
            <a:endParaRPr lang="tr-TR" dirty="0" smtClean="0"/>
          </a:p>
          <a:p>
            <a:r>
              <a:rPr lang="tr-TR" dirty="0" smtClean="0"/>
              <a:t>Bu </a:t>
            </a:r>
            <a:r>
              <a:rPr lang="tr-TR" dirty="0"/>
              <a:t>yönetim fonksiyonları belli ve ortak bir amaç için çalışan tüm işletmelerde amaçlara ulaşabilmek için yerine getirilmesi gereken fonksiyonlardır. </a:t>
            </a:r>
            <a:endParaRPr lang="tr-TR" dirty="0" smtClean="0"/>
          </a:p>
          <a:p>
            <a:r>
              <a:rPr lang="tr-TR" dirty="0" smtClean="0"/>
              <a:t>Bu </a:t>
            </a:r>
            <a:r>
              <a:rPr lang="tr-TR" dirty="0"/>
              <a:t>fonksiyonlar yerine getirilerek işletmelerde yönetim süreci gerçekleştirilmektedir</a:t>
            </a:r>
          </a:p>
        </p:txBody>
      </p:sp>
    </p:spTree>
    <p:extLst>
      <p:ext uri="{BB962C8B-B14F-4D97-AF65-F5344CB8AC3E}">
        <p14:creationId xmlns:p14="http://schemas.microsoft.com/office/powerpoint/2010/main" val="93325273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Uygun koşullar sağlandığında insanlar sorumluluğu kabul etmeyi ve hatta sorumluluk istemeyi öğrenir.</a:t>
            </a:r>
          </a:p>
          <a:p>
            <a:r>
              <a:rPr lang="tr-TR" dirty="0"/>
              <a:t>İleri derecedeki hayal gücü , organizasyon sorunlarını çözümünde yetenek ve yaratıcılık sınırlı sayıda insana değil geniş bir çoğunluğa özgüdür.</a:t>
            </a:r>
          </a:p>
          <a:p>
            <a:r>
              <a:rPr lang="tr-TR" dirty="0"/>
              <a:t>Çağdaş endüstri yaşantısının koşulları insanı ancak belirli bir konuda çalışma ve uzmanlaşmaya zorladığından yetenek ve becerilerin yalnız bir kısmından yararlanabilmeyi sağlamaktadır.</a:t>
            </a:r>
          </a:p>
          <a:p>
            <a:endParaRPr lang="tr-TR" dirty="0"/>
          </a:p>
        </p:txBody>
      </p:sp>
    </p:spTree>
    <p:extLst>
      <p:ext uri="{BB962C8B-B14F-4D97-AF65-F5344CB8AC3E}">
        <p14:creationId xmlns:p14="http://schemas.microsoft.com/office/powerpoint/2010/main" val="10598859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Sonuç olarak klasik yönetim yaklaşımı , motivasyon konusunda ekonomik insan kavramına dayanmıştır.</a:t>
            </a:r>
          </a:p>
          <a:p>
            <a:r>
              <a:rPr lang="tr-TR" dirty="0"/>
              <a:t>Çalışanları güdüleyici tek unsurun ücret olduğunu savunmuştur.</a:t>
            </a:r>
          </a:p>
          <a:p>
            <a:r>
              <a:rPr lang="tr-TR" dirty="0" err="1"/>
              <a:t>Neoklasik</a:t>
            </a:r>
            <a:r>
              <a:rPr lang="tr-TR" dirty="0"/>
              <a:t> yönetim yaklaşımında ise çalışanların motivasyonunu etkileyen unsurlar , kişinin duyguları ve işe uyumu , ait olduğu iş grubun tarafından kabul görmesi ve karar alma faaliyetlerine katılmasıdır.</a:t>
            </a:r>
          </a:p>
          <a:p>
            <a:endParaRPr lang="tr-TR" dirty="0"/>
          </a:p>
        </p:txBody>
      </p:sp>
    </p:spTree>
    <p:extLst>
      <p:ext uri="{BB962C8B-B14F-4D97-AF65-F5344CB8AC3E}">
        <p14:creationId xmlns:p14="http://schemas.microsoft.com/office/powerpoint/2010/main" val="39739431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Ayrıca </a:t>
            </a:r>
            <a:r>
              <a:rPr lang="tr-TR" dirty="0" err="1"/>
              <a:t>Neoklasik</a:t>
            </a:r>
            <a:r>
              <a:rPr lang="tr-TR" dirty="0"/>
              <a:t> yaklaşım , teorik analizlere ilişkin olarak iki önemli kavramı ortaya atmıştır.</a:t>
            </a:r>
          </a:p>
          <a:p>
            <a:r>
              <a:rPr lang="tr-TR" dirty="0"/>
              <a:t>Bunlar kişi ve çalışma grubu kavramlarıdır.</a:t>
            </a:r>
          </a:p>
          <a:p>
            <a:r>
              <a:rPr lang="tr-TR" dirty="0" err="1"/>
              <a:t>Neoklasik</a:t>
            </a:r>
            <a:r>
              <a:rPr lang="tr-TR" dirty="0"/>
              <a:t> yönetim anlayışı örgüt amaçlarına gereken önemi vermemek ile birlikte insan unsuruna verdiği değer ile birlikte Modern Yönetim anlayışına önemli katkılarda bulunmuştur.</a:t>
            </a:r>
          </a:p>
          <a:p>
            <a:endParaRPr lang="tr-TR" dirty="0"/>
          </a:p>
        </p:txBody>
      </p:sp>
    </p:spTree>
    <p:extLst>
      <p:ext uri="{BB962C8B-B14F-4D97-AF65-F5344CB8AC3E}">
        <p14:creationId xmlns:p14="http://schemas.microsoft.com/office/powerpoint/2010/main" val="34410482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3.Modern Yönetim Yaklaşımı</a:t>
            </a:r>
          </a:p>
          <a:p>
            <a:r>
              <a:rPr lang="tr-TR" dirty="0"/>
              <a:t>Özellikle 1950’li yıllardan itibaren yönetim bilimi alanında yeni düşünceler gündeme gelmeye başlamıştır.</a:t>
            </a:r>
          </a:p>
          <a:p>
            <a:r>
              <a:rPr lang="tr-TR" dirty="0"/>
              <a:t>Modern yönetim yaklaşımı , klasik ve </a:t>
            </a:r>
            <a:r>
              <a:rPr lang="tr-TR" dirty="0" err="1"/>
              <a:t>neoklasik</a:t>
            </a:r>
            <a:r>
              <a:rPr lang="tr-TR" dirty="0"/>
              <a:t> yönetim yaklaşımlarından farklı olarak sistemler ve sistemlerin modellerini kurmaya yönelik açılım ve oluşumlar odaklıdır</a:t>
            </a:r>
          </a:p>
        </p:txBody>
      </p:sp>
    </p:spTree>
    <p:extLst>
      <p:ext uri="{BB962C8B-B14F-4D97-AF65-F5344CB8AC3E}">
        <p14:creationId xmlns:p14="http://schemas.microsoft.com/office/powerpoint/2010/main" val="315456628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Modern yönetim yaklaşımına göre işletmeler açık sistemlerdir.</a:t>
            </a:r>
          </a:p>
          <a:p>
            <a:r>
              <a:rPr lang="tr-TR" dirty="0"/>
              <a:t>Varlıklarını sürdürebilmeleri değişen çevreye uyum sağlamalarına ve toplumun kendisinden beklentilerini karşılamalarına bağlıdır.</a:t>
            </a:r>
          </a:p>
          <a:p>
            <a:endParaRPr lang="tr-TR" dirty="0"/>
          </a:p>
        </p:txBody>
      </p:sp>
    </p:spTree>
    <p:extLst>
      <p:ext uri="{BB962C8B-B14F-4D97-AF65-F5344CB8AC3E}">
        <p14:creationId xmlns:p14="http://schemas.microsoft.com/office/powerpoint/2010/main" val="74869402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Modern yönetim yaklaşımına çerçevesinde yer alan çalışmalar şunlardır ; </a:t>
            </a:r>
          </a:p>
          <a:p>
            <a:r>
              <a:rPr lang="tr-TR" dirty="0"/>
              <a:t>Sistem Yaklaşımı</a:t>
            </a:r>
          </a:p>
          <a:p>
            <a:r>
              <a:rPr lang="tr-TR" dirty="0" err="1"/>
              <a:t>Durumsallık</a:t>
            </a:r>
            <a:r>
              <a:rPr lang="tr-TR" dirty="0"/>
              <a:t> Yaklaşımı</a:t>
            </a:r>
          </a:p>
          <a:p>
            <a:r>
              <a:rPr lang="tr-TR" dirty="0"/>
              <a:t>Z Teorisi</a:t>
            </a:r>
          </a:p>
          <a:p>
            <a:r>
              <a:rPr lang="tr-TR" dirty="0"/>
              <a:t>Toplam Kalite Yönetimi </a:t>
            </a:r>
          </a:p>
          <a:p>
            <a:r>
              <a:rPr lang="tr-TR" dirty="0"/>
              <a:t>Çatışma Yönetimi </a:t>
            </a:r>
          </a:p>
          <a:p>
            <a:r>
              <a:rPr lang="tr-TR" dirty="0"/>
              <a:t>Kriz Yönetimi</a:t>
            </a:r>
          </a:p>
          <a:p>
            <a:r>
              <a:rPr lang="tr-TR" dirty="0"/>
              <a:t>Zaman Yönetimi</a:t>
            </a:r>
          </a:p>
          <a:p>
            <a:r>
              <a:rPr lang="tr-TR" dirty="0"/>
              <a:t>Stratejik Yönetim</a:t>
            </a:r>
          </a:p>
          <a:p>
            <a:endParaRPr lang="tr-TR" dirty="0"/>
          </a:p>
        </p:txBody>
      </p:sp>
    </p:spTree>
    <p:extLst>
      <p:ext uri="{BB962C8B-B14F-4D97-AF65-F5344CB8AC3E}">
        <p14:creationId xmlns:p14="http://schemas.microsoft.com/office/powerpoint/2010/main" val="137018957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Yönetim </a:t>
            </a:r>
            <a:r>
              <a:rPr lang="tr-TR" b="1" dirty="0" smtClean="0"/>
              <a:t>Fonksiyonları</a:t>
            </a:r>
          </a:p>
          <a:p>
            <a:pPr marL="0" indent="0">
              <a:buNone/>
            </a:pPr>
            <a:r>
              <a:rPr lang="tr-TR" dirty="0" smtClean="0"/>
              <a:t>Yönetimin </a:t>
            </a:r>
            <a:r>
              <a:rPr lang="tr-TR" dirty="0"/>
              <a:t>5 temel fonksiyonu vardır:</a:t>
            </a:r>
          </a:p>
          <a:p>
            <a:pPr lvl="0"/>
            <a:r>
              <a:rPr lang="tr-TR" dirty="0"/>
              <a:t>Planlama</a:t>
            </a:r>
          </a:p>
          <a:p>
            <a:pPr lvl="0"/>
            <a:r>
              <a:rPr lang="tr-TR" dirty="0" smtClean="0"/>
              <a:t>Örgütleme (Organizasyon , Organizasyon)</a:t>
            </a:r>
            <a:endParaRPr lang="tr-TR" dirty="0"/>
          </a:p>
          <a:p>
            <a:pPr lvl="0"/>
            <a:r>
              <a:rPr lang="tr-TR" dirty="0"/>
              <a:t>Koordinasyon (</a:t>
            </a:r>
            <a:r>
              <a:rPr lang="tr-TR" dirty="0" smtClean="0"/>
              <a:t>Eşgüdümleme)</a:t>
            </a:r>
            <a:endParaRPr lang="tr-TR" dirty="0"/>
          </a:p>
          <a:p>
            <a:pPr lvl="0"/>
            <a:r>
              <a:rPr lang="tr-TR" dirty="0"/>
              <a:t>Yürütme (Yöneltme)</a:t>
            </a:r>
          </a:p>
          <a:p>
            <a:pPr lvl="0"/>
            <a:r>
              <a:rPr lang="tr-TR" dirty="0" smtClean="0"/>
              <a:t>Denetim (Kontrol)</a:t>
            </a:r>
            <a:endParaRPr lang="tr-TR" dirty="0"/>
          </a:p>
          <a:p>
            <a:endParaRPr lang="tr-TR" dirty="0"/>
          </a:p>
        </p:txBody>
      </p:sp>
    </p:spTree>
    <p:extLst>
      <p:ext uri="{BB962C8B-B14F-4D97-AF65-F5344CB8AC3E}">
        <p14:creationId xmlns:p14="http://schemas.microsoft.com/office/powerpoint/2010/main" val="413330968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128433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Planlama</a:t>
            </a:r>
            <a:endParaRPr lang="tr-TR" dirty="0"/>
          </a:p>
        </p:txBody>
      </p:sp>
      <p:sp>
        <p:nvSpPr>
          <p:cNvPr id="3" name="İçerik Yer Tutucusu 2"/>
          <p:cNvSpPr>
            <a:spLocks noGrp="1"/>
          </p:cNvSpPr>
          <p:nvPr>
            <p:ph idx="1"/>
          </p:nvPr>
        </p:nvSpPr>
        <p:spPr/>
        <p:txBody>
          <a:bodyPr/>
          <a:lstStyle/>
          <a:p>
            <a:r>
              <a:rPr lang="tr-TR" b="1" dirty="0" smtClean="0"/>
              <a:t>PLANLAMA</a:t>
            </a:r>
            <a:endParaRPr lang="tr-TR" b="1" dirty="0"/>
          </a:p>
          <a:p>
            <a:r>
              <a:rPr lang="tr-TR" dirty="0"/>
              <a:t>Plan yaparız çünkü tüm örgütlerde gelecek bir sorun olarak karşımıza çıkar. </a:t>
            </a:r>
          </a:p>
          <a:p>
            <a:r>
              <a:rPr lang="tr-TR" dirty="0"/>
              <a:t>Bütün yöneticiler örgütü yaşatmak ve devamlılığını sağlamakla yükümlüdürler. </a:t>
            </a:r>
          </a:p>
          <a:p>
            <a:r>
              <a:rPr lang="tr-TR" dirty="0"/>
              <a:t>Geleceğin ne olacağını tahmin etmek örgütünün nereye gittiğini, gelecek yıllarda faaliyetlerinin ne tür bir seyir göstereceğini sistematik bir biçimde öngörmek, bu yükümlülüğün önemli bir kısmını oluşturur. </a:t>
            </a:r>
          </a:p>
          <a:p>
            <a:endParaRPr lang="tr-TR" dirty="0"/>
          </a:p>
        </p:txBody>
      </p:sp>
    </p:spTree>
    <p:extLst>
      <p:ext uri="{BB962C8B-B14F-4D97-AF65-F5344CB8AC3E}">
        <p14:creationId xmlns:p14="http://schemas.microsoft.com/office/powerpoint/2010/main" val="25520308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Planlama Kavramı ve Tanımı</a:t>
            </a:r>
          </a:p>
          <a:p>
            <a:r>
              <a:rPr lang="tr-TR" dirty="0"/>
              <a:t>Amaçların ve bu amaçların elde edilmesi için gerekli olan faaliyetlerin belirlenmesi sürecine </a:t>
            </a:r>
            <a:r>
              <a:rPr lang="tr-TR" b="1" dirty="0"/>
              <a:t>planlama </a:t>
            </a:r>
            <a:r>
              <a:rPr lang="tr-TR" dirty="0"/>
              <a:t>denir. </a:t>
            </a:r>
          </a:p>
          <a:p>
            <a:r>
              <a:rPr lang="tr-TR" dirty="0"/>
              <a:t>Planlama aşamasında geleceği düşünür ve görmeye çalışırız.</a:t>
            </a:r>
          </a:p>
        </p:txBody>
      </p:sp>
    </p:spTree>
    <p:extLst>
      <p:ext uri="{BB962C8B-B14F-4D97-AF65-F5344CB8AC3E}">
        <p14:creationId xmlns:p14="http://schemas.microsoft.com/office/powerpoint/2010/main" val="3602243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762000" y="557808"/>
            <a:ext cx="7543800" cy="4095328"/>
          </a:xfrm>
        </p:spPr>
        <p:txBody>
          <a:bodyPr>
            <a:normAutofit/>
          </a:bodyPr>
          <a:lstStyle/>
          <a:p>
            <a:r>
              <a:rPr lang="tr-TR" b="1" dirty="0"/>
              <a:t>Yönetim</a:t>
            </a:r>
            <a:r>
              <a:rPr lang="tr-TR" dirty="0"/>
              <a:t>, işletme amaçlarına ulaşabilmek için insan ve diğer işletme kaynaklarının planlanması, örgütlenmesi, yönlendirilmesi ve kontrol edilmesi süreci olarak </a:t>
            </a:r>
            <a:r>
              <a:rPr lang="tr-TR" dirty="0" smtClean="0"/>
              <a:t>tanımlanabilir. </a:t>
            </a:r>
          </a:p>
          <a:p>
            <a:r>
              <a:rPr lang="tr-TR" b="1" dirty="0"/>
              <a:t>Yönetim; </a:t>
            </a:r>
            <a:r>
              <a:rPr lang="tr-TR" dirty="0"/>
              <a:t>örgüt amaçlarının etkili ve verimli olarak gerçekleştirilmesi amacıyla planlama, örgütleme, yürütme, koordinasyon ve kontrol fonksiyonlarına ilişkin kavram, ilke, teori, model ve tekniklerin, sistematik ve bilinçli bir biçimde maharetle uygulaması ile ilgili faaliyetlerin tümüdür.</a:t>
            </a:r>
          </a:p>
          <a:p>
            <a:endParaRPr lang="tr-TR" dirty="0" smtClean="0"/>
          </a:p>
        </p:txBody>
      </p:sp>
    </p:spTree>
    <p:extLst>
      <p:ext uri="{BB962C8B-B14F-4D97-AF65-F5344CB8AC3E}">
        <p14:creationId xmlns:p14="http://schemas.microsoft.com/office/powerpoint/2010/main" val="26162736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İyi bir plan yapabilmek için aşağıdaki noktalarda bilgili olunması gerekir:</a:t>
            </a:r>
          </a:p>
          <a:p>
            <a:r>
              <a:rPr lang="tr-TR" b="1" dirty="0"/>
              <a:t>Yapılması gereken iş nedir?</a:t>
            </a:r>
          </a:p>
          <a:p>
            <a:r>
              <a:rPr lang="tr-TR" b="1" dirty="0"/>
              <a:t>İş neden yapılacaktır?</a:t>
            </a:r>
          </a:p>
          <a:p>
            <a:r>
              <a:rPr lang="tr-TR" b="1" dirty="0"/>
              <a:t>Ne zaman yapılmalıdır?</a:t>
            </a:r>
          </a:p>
          <a:p>
            <a:r>
              <a:rPr lang="tr-TR" b="1" dirty="0"/>
              <a:t>Nasıl yapılacaktır?</a:t>
            </a:r>
          </a:p>
          <a:p>
            <a:r>
              <a:rPr lang="tr-TR" b="1" dirty="0"/>
              <a:t>Nerede yapılacaktır?</a:t>
            </a:r>
          </a:p>
          <a:p>
            <a:r>
              <a:rPr lang="tr-TR" b="1" dirty="0"/>
              <a:t>İşin yapılmasından kim sorumlu olacaktır?</a:t>
            </a:r>
          </a:p>
          <a:p>
            <a:r>
              <a:rPr lang="tr-TR" b="1" dirty="0"/>
              <a:t>İş hangi maliyetle yapılacaktır?</a:t>
            </a:r>
          </a:p>
          <a:p>
            <a:r>
              <a:rPr lang="tr-TR" b="1" dirty="0"/>
              <a:t>Hangi sürede yapılacaktır?</a:t>
            </a:r>
          </a:p>
          <a:p>
            <a:pPr marL="0" indent="0">
              <a:buNone/>
            </a:pPr>
            <a:endParaRPr lang="tr-TR" dirty="0"/>
          </a:p>
        </p:txBody>
      </p:sp>
    </p:spTree>
    <p:extLst>
      <p:ext uri="{BB962C8B-B14F-4D97-AF65-F5344CB8AC3E}">
        <p14:creationId xmlns:p14="http://schemas.microsoft.com/office/powerpoint/2010/main" val="15281395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Planlamanın </a:t>
            </a:r>
            <a:r>
              <a:rPr lang="tr-TR" b="1" dirty="0" smtClean="0"/>
              <a:t>Özellikleri</a:t>
            </a:r>
            <a:endParaRPr lang="tr-TR" dirty="0"/>
          </a:p>
        </p:txBody>
      </p:sp>
      <p:sp>
        <p:nvSpPr>
          <p:cNvPr id="3" name="İçerik Yer Tutucusu 2"/>
          <p:cNvSpPr>
            <a:spLocks noGrp="1"/>
          </p:cNvSpPr>
          <p:nvPr>
            <p:ph idx="1"/>
          </p:nvPr>
        </p:nvSpPr>
        <p:spPr/>
        <p:txBody>
          <a:bodyPr>
            <a:normAutofit fontScale="92500" lnSpcReduction="10000"/>
          </a:bodyPr>
          <a:lstStyle/>
          <a:p>
            <a:r>
              <a:rPr lang="tr-TR" dirty="0"/>
              <a:t>Planlamanın Önceliği </a:t>
            </a:r>
            <a:r>
              <a:rPr lang="tr-TR" dirty="0" smtClean="0"/>
              <a:t>Vardır</a:t>
            </a:r>
          </a:p>
          <a:p>
            <a:r>
              <a:rPr lang="tr-TR" dirty="0"/>
              <a:t>Planlama Geleceğe Dönüktür, Gelecekle </a:t>
            </a:r>
            <a:r>
              <a:rPr lang="tr-TR" dirty="0" smtClean="0"/>
              <a:t>İlgilenir</a:t>
            </a:r>
          </a:p>
          <a:p>
            <a:r>
              <a:rPr lang="tr-TR" dirty="0"/>
              <a:t>Planlama Esnek ve Dinamik Bir </a:t>
            </a:r>
            <a:r>
              <a:rPr lang="tr-TR" dirty="0" smtClean="0"/>
              <a:t>Süreçtir</a:t>
            </a:r>
          </a:p>
          <a:p>
            <a:r>
              <a:rPr lang="tr-TR" dirty="0"/>
              <a:t>Planlama Risk, Amaç ve Varsayımlar Arasındaki </a:t>
            </a:r>
            <a:r>
              <a:rPr lang="tr-TR" dirty="0" smtClean="0"/>
              <a:t>İlişkilerdir</a:t>
            </a:r>
          </a:p>
          <a:p>
            <a:r>
              <a:rPr lang="tr-TR" dirty="0"/>
              <a:t>Planlama Bir Karar </a:t>
            </a:r>
            <a:r>
              <a:rPr lang="tr-TR" dirty="0" smtClean="0"/>
              <a:t>Sürecidir</a:t>
            </a:r>
          </a:p>
          <a:p>
            <a:r>
              <a:rPr lang="tr-TR" dirty="0"/>
              <a:t>Planlama Bir Seçme ve Tercih Etme </a:t>
            </a:r>
            <a:r>
              <a:rPr lang="tr-TR" dirty="0" smtClean="0"/>
              <a:t>Sürecidir</a:t>
            </a:r>
          </a:p>
          <a:p>
            <a:r>
              <a:rPr lang="tr-TR" dirty="0"/>
              <a:t>Planlama, Kaynakların Verimli Bir Biçimde Kullanılmasını </a:t>
            </a:r>
            <a:r>
              <a:rPr lang="tr-TR" dirty="0" smtClean="0"/>
              <a:t>Sağlar</a:t>
            </a:r>
          </a:p>
          <a:p>
            <a:r>
              <a:rPr lang="tr-TR" dirty="0"/>
              <a:t>Planlama, Kapsamlı ve Sürekli Bir </a:t>
            </a:r>
            <a:r>
              <a:rPr lang="tr-TR" dirty="0" smtClean="0"/>
              <a:t>Faaliyettir</a:t>
            </a:r>
          </a:p>
          <a:p>
            <a:r>
              <a:rPr lang="tr-TR" dirty="0"/>
              <a:t>Planlama Katılımlı Olmalıdır</a:t>
            </a:r>
          </a:p>
        </p:txBody>
      </p:sp>
    </p:spTree>
    <p:extLst>
      <p:ext uri="{BB962C8B-B14F-4D97-AF65-F5344CB8AC3E}">
        <p14:creationId xmlns:p14="http://schemas.microsoft.com/office/powerpoint/2010/main" val="344000006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Picture 2" descr="C:\Users\nyuceol\Desktop\büro5.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5716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Örgütleme</a:t>
            </a:r>
            <a:br>
              <a:rPr lang="tr-TR" dirty="0" smtClean="0"/>
            </a:br>
            <a:r>
              <a:rPr lang="tr-TR" dirty="0" smtClean="0"/>
              <a:t>(Organizasyon , Kadrolama )</a:t>
            </a:r>
            <a:endParaRPr lang="tr-TR" dirty="0"/>
          </a:p>
        </p:txBody>
      </p:sp>
      <p:sp>
        <p:nvSpPr>
          <p:cNvPr id="3" name="İçerik Yer Tutucusu 2"/>
          <p:cNvSpPr>
            <a:spLocks noGrp="1"/>
          </p:cNvSpPr>
          <p:nvPr>
            <p:ph idx="1"/>
          </p:nvPr>
        </p:nvSpPr>
        <p:spPr/>
        <p:txBody>
          <a:bodyPr/>
          <a:lstStyle/>
          <a:p>
            <a:r>
              <a:rPr lang="tr-TR" b="1" dirty="0"/>
              <a:t>Örgütleme, yönetimin ikinci temel görevidir. Belirlenen amaçlara nasıl ulaşılabileceğini kararlaştırmak ve bunun için gerekli insan gücünü, araçları, olanakları uygun miktarda ve nitelikte bir araya getirmektir</a:t>
            </a:r>
            <a:endParaRPr lang="tr-TR" dirty="0"/>
          </a:p>
        </p:txBody>
      </p:sp>
    </p:spTree>
    <p:extLst>
      <p:ext uri="{BB962C8B-B14F-4D97-AF65-F5344CB8AC3E}">
        <p14:creationId xmlns:p14="http://schemas.microsoft.com/office/powerpoint/2010/main" val="10185943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pic>
        <p:nvPicPr>
          <p:cNvPr id="4" name="Picture 2" descr="C:\Users\nyuceol\Desktop\MNHMN JÖY.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124744"/>
            <a:ext cx="9144000" cy="3672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630337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İşletmelerin  </a:t>
            </a:r>
            <a:br>
              <a:rPr lang="tr-TR" b="1" dirty="0" smtClean="0"/>
            </a:br>
            <a:r>
              <a:rPr lang="tr-TR" b="1" dirty="0" smtClean="0"/>
              <a:t>Örgütlenmesi</a:t>
            </a:r>
            <a:r>
              <a:rPr lang="tr-TR" b="1" dirty="0"/>
              <a:t/>
            </a:r>
            <a:br>
              <a:rPr lang="tr-TR" b="1" dirty="0"/>
            </a:br>
            <a:endParaRPr lang="tr-TR" dirty="0"/>
          </a:p>
        </p:txBody>
      </p:sp>
      <p:sp>
        <p:nvSpPr>
          <p:cNvPr id="3" name="İçerik Yer Tutucusu 2"/>
          <p:cNvSpPr>
            <a:spLocks noGrp="1"/>
          </p:cNvSpPr>
          <p:nvPr>
            <p:ph idx="1"/>
          </p:nvPr>
        </p:nvSpPr>
        <p:spPr>
          <a:xfrm>
            <a:off x="762000" y="685800"/>
            <a:ext cx="7543800" cy="3319264"/>
          </a:xfrm>
        </p:spPr>
        <p:txBody>
          <a:bodyPr/>
          <a:lstStyle/>
          <a:p>
            <a:r>
              <a:rPr lang="tr-TR" dirty="0"/>
              <a:t>İşlerin yapılabilmesi ve amaçlara ulaşılabilmek için örgütlenme gerekmektedir. </a:t>
            </a:r>
          </a:p>
          <a:p>
            <a:r>
              <a:rPr lang="tr-TR" dirty="0"/>
              <a:t>Bir büroyu örgütlendirmek için işlerin saptanması, tanımlanması, iş bölümünün düzenlenmesi, yetki ve sorumluluğun dağıtılması gerekir.</a:t>
            </a:r>
          </a:p>
          <a:p>
            <a:endParaRPr lang="tr-TR" dirty="0"/>
          </a:p>
        </p:txBody>
      </p:sp>
    </p:spTree>
    <p:extLst>
      <p:ext uri="{BB962C8B-B14F-4D97-AF65-F5344CB8AC3E}">
        <p14:creationId xmlns:p14="http://schemas.microsoft.com/office/powerpoint/2010/main" val="349308306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İş; </a:t>
            </a:r>
            <a:r>
              <a:rPr lang="tr-TR" dirty="0"/>
              <a:t>bir ya da birden çok kişinin bedensel veya düşünsel gücünü kullanarak ortaya koyduğu bir </a:t>
            </a:r>
            <a:r>
              <a:rPr lang="tr-TR" dirty="0" smtClean="0"/>
              <a:t>eylemdir</a:t>
            </a:r>
          </a:p>
          <a:p>
            <a:r>
              <a:rPr lang="tr-TR" b="1" dirty="0"/>
              <a:t>İş </a:t>
            </a:r>
            <a:r>
              <a:rPr lang="tr-TR" b="1" dirty="0" smtClean="0"/>
              <a:t>Bölümü ;</a:t>
            </a:r>
            <a:r>
              <a:rPr lang="tr-TR" dirty="0" smtClean="0"/>
              <a:t>İşin </a:t>
            </a:r>
            <a:r>
              <a:rPr lang="tr-TR" dirty="0"/>
              <a:t>küçük parçalara ayrılarak her bir parçanın ayrı bir çalışan tarafından yapılmasını gerektiren bir uygulamadır.</a:t>
            </a:r>
            <a:r>
              <a:rPr lang="tr-TR" b="1" dirty="0"/>
              <a:t> </a:t>
            </a:r>
            <a:endParaRPr lang="tr-TR" b="1" dirty="0" smtClean="0"/>
          </a:p>
          <a:p>
            <a:r>
              <a:rPr lang="tr-TR" b="1" dirty="0"/>
              <a:t>İş analizi; </a:t>
            </a:r>
            <a:r>
              <a:rPr lang="tr-TR" dirty="0"/>
              <a:t>işlerin görev ve sorumlulukları, yöntemi, çalışma koşulları ve işi yapanın kişisel özellikleri hakkında bilgi toplama ve analiz etme sürecidir. </a:t>
            </a:r>
          </a:p>
          <a:p>
            <a:endParaRPr lang="tr-TR" b="1" dirty="0"/>
          </a:p>
          <a:p>
            <a:endParaRPr lang="tr-TR" dirty="0"/>
          </a:p>
        </p:txBody>
      </p:sp>
    </p:spTree>
    <p:extLst>
      <p:ext uri="{BB962C8B-B14F-4D97-AF65-F5344CB8AC3E}">
        <p14:creationId xmlns:p14="http://schemas.microsoft.com/office/powerpoint/2010/main" val="43236719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t>İş </a:t>
            </a:r>
            <a:r>
              <a:rPr lang="tr-TR" b="1" dirty="0" smtClean="0"/>
              <a:t>tanımı; </a:t>
            </a:r>
            <a:r>
              <a:rPr lang="tr-TR" dirty="0"/>
              <a:t>belli bir pozisyonda çalışanların yerine getirmeleri gereken görev ve sorumlulukların bir </a:t>
            </a:r>
            <a:r>
              <a:rPr lang="tr-TR" dirty="0" smtClean="0"/>
              <a:t>ifadesidir.</a:t>
            </a:r>
          </a:p>
          <a:p>
            <a:r>
              <a:rPr lang="tr-TR" b="1" dirty="0"/>
              <a:t>İş gerekleri, </a:t>
            </a:r>
            <a:r>
              <a:rPr lang="tr-TR" dirty="0"/>
              <a:t>işi uygun görüldüğü şekilde yerine getirebilmek için o işte çalışan kişide bulunması gereken özelliklerden, becerilerden, yeteneklerden, bilgilerden oluşmaktadır. </a:t>
            </a:r>
          </a:p>
          <a:p>
            <a:r>
              <a:rPr lang="tr-TR" b="1" dirty="0"/>
              <a:t>İş değerleme, </a:t>
            </a:r>
            <a:r>
              <a:rPr lang="tr-TR" dirty="0"/>
              <a:t>örgütte diğer işlerle ilgili olarak tek bir işin değerini belirleme eylemidir. </a:t>
            </a:r>
          </a:p>
          <a:p>
            <a:endParaRPr lang="tr-TR" dirty="0"/>
          </a:p>
        </p:txBody>
      </p:sp>
    </p:spTree>
    <p:extLst>
      <p:ext uri="{BB962C8B-B14F-4D97-AF65-F5344CB8AC3E}">
        <p14:creationId xmlns:p14="http://schemas.microsoft.com/office/powerpoint/2010/main" val="19634319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i="1" dirty="0"/>
              <a:t>İş </a:t>
            </a:r>
            <a:r>
              <a:rPr lang="tr-TR" b="1" i="1" dirty="0" smtClean="0"/>
              <a:t>Basitleştirme ;</a:t>
            </a:r>
            <a:r>
              <a:rPr lang="tr-TR" dirty="0" smtClean="0"/>
              <a:t>İşin </a:t>
            </a:r>
            <a:r>
              <a:rPr lang="tr-TR" dirty="0"/>
              <a:t>görev ve işlemlerine ayrılarak incelenmesi, gereksizlerin elenmesi, benzerlerin birleştirilmesi, işin en kolay, en verimli şekilde yeniden düzenlenmesi, işler için basitleştirme yöntemlerinin belirlenmesidir.</a:t>
            </a:r>
          </a:p>
          <a:p>
            <a:r>
              <a:rPr lang="tr-TR" b="1" dirty="0"/>
              <a:t>İş </a:t>
            </a:r>
            <a:r>
              <a:rPr lang="tr-TR" b="1" dirty="0" smtClean="0"/>
              <a:t>genişletme; </a:t>
            </a:r>
            <a:r>
              <a:rPr lang="tr-TR" dirty="0"/>
              <a:t>bir işi uzmanlık düzeyini ayarlayarak çalışana yönelik olarak daha ilgi çekici hale getirmektir. </a:t>
            </a:r>
          </a:p>
          <a:p>
            <a:r>
              <a:rPr lang="tr-TR" dirty="0"/>
              <a:t>İş basitleştirmenin tersine işe ilişkin farklı birkaç görevin bir araya getirilmesi yöntemiyle iş  tasarımının yapılmasıdır. </a:t>
            </a:r>
          </a:p>
          <a:p>
            <a:endParaRPr lang="tr-TR" dirty="0"/>
          </a:p>
        </p:txBody>
      </p:sp>
    </p:spTree>
    <p:extLst>
      <p:ext uri="{BB962C8B-B14F-4D97-AF65-F5344CB8AC3E}">
        <p14:creationId xmlns:p14="http://schemas.microsoft.com/office/powerpoint/2010/main" val="14186370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i="1" dirty="0"/>
              <a:t>İş </a:t>
            </a:r>
            <a:r>
              <a:rPr lang="tr-TR" b="1" i="1" dirty="0" smtClean="0"/>
              <a:t>Rotasyonu; </a:t>
            </a:r>
            <a:r>
              <a:rPr lang="tr-TR" dirty="0" smtClean="0"/>
              <a:t>Eğer </a:t>
            </a:r>
            <a:r>
              <a:rPr lang="tr-TR" dirty="0"/>
              <a:t>bir kişi farklı uzmanlık dallarını gerektirecek işler arasında sırasıyla çalıştırılıyorsa “iş rotasyonu” gerçekleştiriyor </a:t>
            </a:r>
            <a:r>
              <a:rPr lang="tr-TR" dirty="0" smtClean="0"/>
              <a:t>demektir.</a:t>
            </a:r>
            <a:endParaRPr lang="tr-TR" dirty="0"/>
          </a:p>
        </p:txBody>
      </p:sp>
    </p:spTree>
    <p:extLst>
      <p:ext uri="{BB962C8B-B14F-4D97-AF65-F5344CB8AC3E}">
        <p14:creationId xmlns:p14="http://schemas.microsoft.com/office/powerpoint/2010/main" val="3778091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Yapılan tüm bu tanımlarda dikkatimizi çeken ortak noktalar ise ;</a:t>
            </a:r>
          </a:p>
          <a:p>
            <a:pPr marL="0" indent="0">
              <a:buNone/>
            </a:pPr>
            <a:r>
              <a:rPr lang="tr-TR" dirty="0"/>
              <a:t>1. Başkaları ile birlikte çalışma</a:t>
            </a:r>
          </a:p>
          <a:p>
            <a:pPr marL="0" indent="0">
              <a:buNone/>
            </a:pPr>
            <a:r>
              <a:rPr lang="tr-TR" dirty="0"/>
              <a:t>2. Organizasyon amaçlarını gerçekleştirme</a:t>
            </a:r>
          </a:p>
          <a:p>
            <a:pPr marL="0" indent="0">
              <a:buNone/>
            </a:pPr>
            <a:r>
              <a:rPr lang="tr-TR" dirty="0"/>
              <a:t>3. Etkili ve verimli olma</a:t>
            </a:r>
          </a:p>
          <a:p>
            <a:pPr marL="0" indent="0">
              <a:buNone/>
            </a:pPr>
            <a:r>
              <a:rPr lang="tr-TR" dirty="0"/>
              <a:t>4. Değişen çevre koşullarına uyum sağlama</a:t>
            </a:r>
          </a:p>
          <a:p>
            <a:endParaRPr lang="tr-TR" dirty="0"/>
          </a:p>
        </p:txBody>
      </p:sp>
    </p:spTree>
    <p:extLst>
      <p:ext uri="{BB962C8B-B14F-4D97-AF65-F5344CB8AC3E}">
        <p14:creationId xmlns:p14="http://schemas.microsoft.com/office/powerpoint/2010/main" val="39913759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KOORDİNASYON</a:t>
            </a:r>
            <a:br>
              <a:rPr lang="tr-TR" dirty="0" smtClean="0"/>
            </a:br>
            <a:r>
              <a:rPr lang="tr-TR" dirty="0" smtClean="0"/>
              <a:t>(Eşgüdümleme)</a:t>
            </a:r>
            <a:endParaRPr lang="tr-TR" dirty="0"/>
          </a:p>
        </p:txBody>
      </p:sp>
      <p:sp>
        <p:nvSpPr>
          <p:cNvPr id="3" name="İçerik Yer Tutucusu 2"/>
          <p:cNvSpPr>
            <a:spLocks noGrp="1"/>
          </p:cNvSpPr>
          <p:nvPr>
            <p:ph idx="1"/>
          </p:nvPr>
        </p:nvSpPr>
        <p:spPr/>
        <p:txBody>
          <a:bodyPr/>
          <a:lstStyle/>
          <a:p>
            <a:r>
              <a:rPr lang="tr-TR" dirty="0">
                <a:latin typeface="Arial Unicode MS" pitchFamily="34" charset="-128"/>
              </a:rPr>
              <a:t>Koordinasyon “ insan çabalarının birleştirilmesi, zaman bakımından ayarlanması, ortak amaçlara ulaşmak için gerçekleştirilen didinmelerin bir biri ardına gelmelerinin ve iç içe geçerek kenetlenip bir birlerini bütünlemelerinin sağlanması sürecidir.</a:t>
            </a:r>
          </a:p>
          <a:p>
            <a:endParaRPr lang="tr-TR" dirty="0"/>
          </a:p>
        </p:txBody>
      </p:sp>
    </p:spTree>
    <p:extLst>
      <p:ext uri="{BB962C8B-B14F-4D97-AF65-F5344CB8AC3E}">
        <p14:creationId xmlns:p14="http://schemas.microsoft.com/office/powerpoint/2010/main" val="292770477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90000"/>
              </a:lnSpc>
              <a:spcBef>
                <a:spcPct val="70000"/>
              </a:spcBef>
            </a:pPr>
            <a:r>
              <a:rPr lang="tr-TR" dirty="0"/>
              <a:t>Koordinasyon, örgüt içi ilişkilere bağlı olarak 4’e ayrılabilir.</a:t>
            </a:r>
          </a:p>
          <a:p>
            <a:pPr>
              <a:lnSpc>
                <a:spcPct val="90000"/>
              </a:lnSpc>
              <a:spcBef>
                <a:spcPct val="70000"/>
              </a:spcBef>
            </a:pPr>
            <a:r>
              <a:rPr lang="tr-TR" dirty="0"/>
              <a:t>Dikey koordinasyon</a:t>
            </a:r>
          </a:p>
          <a:p>
            <a:pPr>
              <a:lnSpc>
                <a:spcPct val="90000"/>
              </a:lnSpc>
              <a:spcBef>
                <a:spcPct val="70000"/>
              </a:spcBef>
            </a:pPr>
            <a:r>
              <a:rPr lang="tr-TR" dirty="0"/>
              <a:t>Yatay koordinasyon</a:t>
            </a:r>
          </a:p>
          <a:p>
            <a:pPr>
              <a:lnSpc>
                <a:spcPct val="90000"/>
              </a:lnSpc>
              <a:spcBef>
                <a:spcPct val="70000"/>
              </a:spcBef>
            </a:pPr>
            <a:r>
              <a:rPr lang="tr-TR" dirty="0"/>
              <a:t>Çapraz Koordinasyon</a:t>
            </a:r>
          </a:p>
          <a:p>
            <a:pPr>
              <a:lnSpc>
                <a:spcPct val="90000"/>
              </a:lnSpc>
              <a:spcBef>
                <a:spcPct val="70000"/>
              </a:spcBef>
            </a:pPr>
            <a:r>
              <a:rPr lang="tr-TR" dirty="0"/>
              <a:t>Merkezi koordinasyon</a:t>
            </a:r>
          </a:p>
          <a:p>
            <a:endParaRPr lang="tr-TR" dirty="0"/>
          </a:p>
        </p:txBody>
      </p:sp>
    </p:spTree>
    <p:extLst>
      <p:ext uri="{BB962C8B-B14F-4D97-AF65-F5344CB8AC3E}">
        <p14:creationId xmlns:p14="http://schemas.microsoft.com/office/powerpoint/2010/main" val="292802837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smtClean="0"/>
              <a:t>Dikey Koordinasyon</a:t>
            </a:r>
          </a:p>
          <a:p>
            <a:r>
              <a:rPr lang="tr-TR" dirty="0" smtClean="0"/>
              <a:t>Yöneticiler </a:t>
            </a:r>
            <a:r>
              <a:rPr lang="tr-TR" dirty="0"/>
              <a:t>ile astları arasındaki bağlantı dikey koordinasyondur. </a:t>
            </a:r>
          </a:p>
          <a:p>
            <a:r>
              <a:rPr lang="tr-TR" dirty="0"/>
              <a:t>Yöneticiler astlarına belirli konularda yetki ve sorumluluk verip, gelişmeler hakkında bilgi alarak koordinasyonu sağlar. </a:t>
            </a:r>
          </a:p>
          <a:p>
            <a:endParaRPr lang="tr-TR" dirty="0"/>
          </a:p>
        </p:txBody>
      </p:sp>
    </p:spTree>
    <p:extLst>
      <p:ext uri="{BB962C8B-B14F-4D97-AF65-F5344CB8AC3E}">
        <p14:creationId xmlns:p14="http://schemas.microsoft.com/office/powerpoint/2010/main" val="42098579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Yatay Koordinasyon</a:t>
            </a:r>
          </a:p>
          <a:p>
            <a:r>
              <a:rPr lang="tr-TR" dirty="0" smtClean="0"/>
              <a:t>Örgütlerin </a:t>
            </a:r>
            <a:r>
              <a:rPr lang="tr-TR" dirty="0"/>
              <a:t>aynı düzeydeki birimlerinin ve çalışanlarının aralarındaki iletişim bağlantısına yatay koordinasyon adı verilir.</a:t>
            </a:r>
          </a:p>
          <a:p>
            <a:endParaRPr lang="tr-TR" dirty="0"/>
          </a:p>
        </p:txBody>
      </p:sp>
    </p:spTree>
    <p:extLst>
      <p:ext uri="{BB962C8B-B14F-4D97-AF65-F5344CB8AC3E}">
        <p14:creationId xmlns:p14="http://schemas.microsoft.com/office/powerpoint/2010/main" val="285975118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80000"/>
              </a:lnSpc>
              <a:defRPr/>
            </a:pPr>
            <a:r>
              <a:rPr lang="tr-TR" b="1" dirty="0" smtClean="0"/>
              <a:t>Çapraz Koordinasyon</a:t>
            </a:r>
          </a:p>
          <a:p>
            <a:pPr>
              <a:lnSpc>
                <a:spcPct val="80000"/>
              </a:lnSpc>
              <a:defRPr/>
            </a:pPr>
            <a:r>
              <a:rPr lang="tr-TR" dirty="0" smtClean="0"/>
              <a:t>Proje </a:t>
            </a:r>
            <a:r>
              <a:rPr lang="tr-TR" dirty="0"/>
              <a:t>faaliyetlerinin önem kazandığı örgütlerde, çapraz koordinasyonu sağlama zorunluluğu vardır. </a:t>
            </a:r>
          </a:p>
          <a:p>
            <a:pPr>
              <a:lnSpc>
                <a:spcPct val="80000"/>
              </a:lnSpc>
              <a:defRPr/>
            </a:pPr>
            <a:r>
              <a:rPr lang="tr-TR" dirty="0"/>
              <a:t>Burada emir komuta zinciri yerine projeler için kullanılan özel birimler yer alır</a:t>
            </a:r>
          </a:p>
        </p:txBody>
      </p:sp>
    </p:spTree>
    <p:extLst>
      <p:ext uri="{BB962C8B-B14F-4D97-AF65-F5344CB8AC3E}">
        <p14:creationId xmlns:p14="http://schemas.microsoft.com/office/powerpoint/2010/main" val="59592587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Merkezi Koordinasyon</a:t>
            </a:r>
          </a:p>
          <a:p>
            <a:r>
              <a:rPr lang="tr-TR" dirty="0" smtClean="0"/>
              <a:t>Merkezi </a:t>
            </a:r>
            <a:r>
              <a:rPr lang="tr-TR" dirty="0"/>
              <a:t>bilgi sistemi aracılıyla farklı birimlerdeki faaliyetler ve sonuçlar izlenerek istenilen bilgiye ulaşılabilir. </a:t>
            </a:r>
          </a:p>
          <a:p>
            <a:r>
              <a:rPr lang="tr-TR" dirty="0"/>
              <a:t>Bu sistemde çalışanlar, üstlerine başvurmaksızın ihtiyaç duydukları zaman merkezi koordinasyon birimiyle ilişki kurabilirler.</a:t>
            </a:r>
          </a:p>
        </p:txBody>
      </p:sp>
    </p:spTree>
    <p:extLst>
      <p:ext uri="{BB962C8B-B14F-4D97-AF65-F5344CB8AC3E}">
        <p14:creationId xmlns:p14="http://schemas.microsoft.com/office/powerpoint/2010/main" val="381110116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Yöneltme(Yürütme)</a:t>
            </a:r>
            <a:endParaRPr lang="tr-TR" dirty="0"/>
          </a:p>
        </p:txBody>
      </p:sp>
      <p:sp>
        <p:nvSpPr>
          <p:cNvPr id="3" name="İçerik Yer Tutucusu 2"/>
          <p:cNvSpPr>
            <a:spLocks noGrp="1"/>
          </p:cNvSpPr>
          <p:nvPr>
            <p:ph idx="1"/>
          </p:nvPr>
        </p:nvSpPr>
        <p:spPr/>
        <p:txBody>
          <a:bodyPr/>
          <a:lstStyle/>
          <a:p>
            <a:pPr marL="0" marR="140" indent="0">
              <a:buNone/>
              <a:defRPr/>
            </a:pPr>
            <a:r>
              <a:rPr lang="tr-TR" dirty="0">
                <a:latin typeface="Verdana"/>
              </a:rPr>
              <a:t>Yöneltme örgütün insan kaynakları unsurlarının, örgütün amaçları doğrultusunda harekete geçirilmesidir.</a:t>
            </a:r>
          </a:p>
          <a:p>
            <a:pPr marL="0" marR="140" indent="0">
              <a:buNone/>
              <a:defRPr/>
            </a:pPr>
            <a:r>
              <a:rPr lang="tr-TR" dirty="0">
                <a:latin typeface="Verdana"/>
              </a:rPr>
              <a:t>Yöneltme işlevi, </a:t>
            </a:r>
            <a:r>
              <a:rPr lang="tr-TR" dirty="0" err="1">
                <a:latin typeface="Verdana"/>
              </a:rPr>
              <a:t>işgörenlerin</a:t>
            </a:r>
            <a:r>
              <a:rPr lang="tr-TR" dirty="0">
                <a:latin typeface="Verdana"/>
              </a:rPr>
              <a:t> görevlerini etkin biçimde yapmalarını sağlayan bir yönetim fonksiyonudur.</a:t>
            </a:r>
          </a:p>
          <a:p>
            <a:pPr marL="0" marR="140" indent="0">
              <a:buNone/>
              <a:defRPr/>
            </a:pPr>
            <a:r>
              <a:rPr lang="tr-TR" b="1" dirty="0">
                <a:latin typeface="Verdana"/>
              </a:rPr>
              <a:t>Amacı</a:t>
            </a:r>
            <a:r>
              <a:rPr lang="tr-TR" dirty="0">
                <a:latin typeface="Verdana"/>
              </a:rPr>
              <a:t>, </a:t>
            </a:r>
            <a:r>
              <a:rPr lang="tr-TR" dirty="0" err="1">
                <a:latin typeface="Verdana"/>
              </a:rPr>
              <a:t>işgörenlerin</a:t>
            </a:r>
            <a:r>
              <a:rPr lang="tr-TR" dirty="0">
                <a:latin typeface="Verdana"/>
              </a:rPr>
              <a:t> kendilerine verilen görevleri, etkin biçimde yerine getirmelerini sağlamaktır</a:t>
            </a:r>
          </a:p>
          <a:p>
            <a:endParaRPr lang="tr-TR" dirty="0"/>
          </a:p>
        </p:txBody>
      </p:sp>
    </p:spTree>
    <p:extLst>
      <p:ext uri="{BB962C8B-B14F-4D97-AF65-F5344CB8AC3E}">
        <p14:creationId xmlns:p14="http://schemas.microsoft.com/office/powerpoint/2010/main" val="239041775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80000"/>
              </a:lnSpc>
              <a:buNone/>
            </a:pPr>
            <a:r>
              <a:rPr lang="tr-TR" b="1" dirty="0">
                <a:latin typeface="Verdana" pitchFamily="34" charset="0"/>
              </a:rPr>
              <a:t>Etkin Yöneltmenin Koşulları</a:t>
            </a:r>
          </a:p>
          <a:p>
            <a:pPr>
              <a:lnSpc>
                <a:spcPct val="80000"/>
              </a:lnSpc>
              <a:buNone/>
            </a:pPr>
            <a:endParaRPr lang="tr-TR" dirty="0">
              <a:latin typeface="Verdana" pitchFamily="34" charset="0"/>
            </a:endParaRPr>
          </a:p>
          <a:p>
            <a:pPr>
              <a:lnSpc>
                <a:spcPct val="80000"/>
              </a:lnSpc>
              <a:buNone/>
            </a:pPr>
            <a:r>
              <a:rPr lang="tr-TR" dirty="0">
                <a:latin typeface="Verdana" pitchFamily="34" charset="0"/>
              </a:rPr>
              <a:t>•	Takım Ruhu oluşturmak</a:t>
            </a:r>
          </a:p>
          <a:p>
            <a:pPr>
              <a:lnSpc>
                <a:spcPct val="80000"/>
              </a:lnSpc>
              <a:buNone/>
            </a:pPr>
            <a:r>
              <a:rPr lang="tr-TR" dirty="0">
                <a:latin typeface="Verdana" pitchFamily="34" charset="0"/>
              </a:rPr>
              <a:t>•	Etkin insan kaynakları yönetimi kurmak</a:t>
            </a:r>
          </a:p>
          <a:p>
            <a:pPr>
              <a:lnSpc>
                <a:spcPct val="80000"/>
              </a:lnSpc>
              <a:buNone/>
            </a:pPr>
            <a:r>
              <a:rPr lang="tr-TR" dirty="0">
                <a:latin typeface="Verdana" pitchFamily="34" charset="0"/>
              </a:rPr>
              <a:t>•	Çalışanlar arasında etkin iletişim kurmak</a:t>
            </a:r>
          </a:p>
          <a:p>
            <a:pPr>
              <a:lnSpc>
                <a:spcPct val="80000"/>
              </a:lnSpc>
              <a:buNone/>
            </a:pPr>
            <a:r>
              <a:rPr lang="tr-TR" dirty="0">
                <a:latin typeface="Verdana" pitchFamily="34" charset="0"/>
              </a:rPr>
              <a:t>•	</a:t>
            </a:r>
            <a:r>
              <a:rPr lang="tr-TR" dirty="0" err="1">
                <a:latin typeface="Verdana" pitchFamily="34" charset="0"/>
              </a:rPr>
              <a:t>İşgörenlere</a:t>
            </a:r>
            <a:r>
              <a:rPr lang="tr-TR" dirty="0">
                <a:latin typeface="Verdana" pitchFamily="34" charset="0"/>
              </a:rPr>
              <a:t> </a:t>
            </a:r>
            <a:r>
              <a:rPr lang="tr-TR" dirty="0" err="1">
                <a:latin typeface="Verdana" pitchFamily="34" charset="0"/>
              </a:rPr>
              <a:t>insiyatif</a:t>
            </a:r>
            <a:r>
              <a:rPr lang="tr-TR" dirty="0">
                <a:latin typeface="Verdana" pitchFamily="34" charset="0"/>
              </a:rPr>
              <a:t> kullanma imkanı vermek</a:t>
            </a:r>
          </a:p>
          <a:p>
            <a:pPr>
              <a:lnSpc>
                <a:spcPct val="80000"/>
              </a:lnSpc>
              <a:buNone/>
            </a:pPr>
            <a:r>
              <a:rPr lang="tr-TR" dirty="0">
                <a:latin typeface="Verdana" pitchFamily="34" charset="0"/>
              </a:rPr>
              <a:t>•	Örgütsel bağlılık oluşturulmak</a:t>
            </a:r>
          </a:p>
          <a:p>
            <a:pPr>
              <a:lnSpc>
                <a:spcPct val="80000"/>
              </a:lnSpc>
              <a:buNone/>
            </a:pPr>
            <a:r>
              <a:rPr lang="tr-TR" dirty="0">
                <a:latin typeface="Verdana" pitchFamily="34" charset="0"/>
              </a:rPr>
              <a:t>•	Uygun örgütsel misyon ve vizyon oluşturmak</a:t>
            </a:r>
          </a:p>
          <a:p>
            <a:pPr>
              <a:lnSpc>
                <a:spcPct val="80000"/>
              </a:lnSpc>
              <a:buNone/>
            </a:pPr>
            <a:r>
              <a:rPr lang="tr-TR" dirty="0">
                <a:latin typeface="Verdana" pitchFamily="34" charset="0"/>
              </a:rPr>
              <a:t>•	Uygun örgüt kültürü ve iklimi oluşturmak</a:t>
            </a:r>
          </a:p>
          <a:p>
            <a:endParaRPr lang="tr-TR" dirty="0"/>
          </a:p>
        </p:txBody>
      </p:sp>
    </p:spTree>
    <p:extLst>
      <p:ext uri="{BB962C8B-B14F-4D97-AF65-F5344CB8AC3E}">
        <p14:creationId xmlns:p14="http://schemas.microsoft.com/office/powerpoint/2010/main" val="2059288309"/>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defRPr/>
            </a:pPr>
            <a:r>
              <a:rPr lang="tr-TR" dirty="0"/>
              <a:t>Özendirme (teşvik) araçları:</a:t>
            </a:r>
          </a:p>
          <a:p>
            <a:pPr marL="0" indent="0">
              <a:buFont typeface="Wingdings" pitchFamily="2" charset="2"/>
              <a:buNone/>
              <a:defRPr/>
            </a:pPr>
            <a:r>
              <a:rPr lang="tr-TR" dirty="0"/>
              <a:t>1. Ücret, prim ve ödüller,</a:t>
            </a:r>
          </a:p>
          <a:p>
            <a:pPr marL="0" indent="0">
              <a:buFont typeface="Wingdings" pitchFamily="2" charset="2"/>
              <a:buNone/>
              <a:defRPr/>
            </a:pPr>
            <a:r>
              <a:rPr lang="tr-TR" dirty="0"/>
              <a:t>2. Sosyal kolaylıklar, adaletli ve sürekli bir disiplin sistemi,</a:t>
            </a:r>
          </a:p>
          <a:p>
            <a:pPr marL="0" indent="0">
              <a:buFont typeface="Wingdings" pitchFamily="2" charset="2"/>
              <a:buNone/>
              <a:defRPr/>
            </a:pPr>
            <a:r>
              <a:rPr lang="tr-TR" dirty="0"/>
              <a:t>3. Takdir, övgü ve yapıcı eleştiri ve moral vermek</a:t>
            </a:r>
          </a:p>
          <a:p>
            <a:pPr marL="0" indent="0">
              <a:buFont typeface="Wingdings" pitchFamily="2" charset="2"/>
              <a:buNone/>
              <a:defRPr/>
            </a:pPr>
            <a:r>
              <a:rPr lang="tr-TR" dirty="0"/>
              <a:t>4. Terfi ve kariyer geliştirme imkânları,</a:t>
            </a:r>
          </a:p>
          <a:p>
            <a:pPr marL="0" indent="0">
              <a:buFont typeface="Wingdings" pitchFamily="2" charset="2"/>
              <a:buNone/>
              <a:defRPr/>
            </a:pPr>
            <a:r>
              <a:rPr lang="tr-TR" dirty="0"/>
              <a:t>5. Sosyal statü ve prestij (saygınlık itibar ün) sağlamak,</a:t>
            </a:r>
          </a:p>
          <a:p>
            <a:pPr marL="0" indent="0">
              <a:buFont typeface="Wingdings" pitchFamily="2" charset="2"/>
              <a:buNone/>
              <a:defRPr/>
            </a:pPr>
            <a:r>
              <a:rPr lang="tr-TR" dirty="0"/>
              <a:t>6. Çalışma şartlarını iyileştirmek ve kararlara katılmak,</a:t>
            </a:r>
          </a:p>
          <a:p>
            <a:pPr marL="0" indent="0">
              <a:buFont typeface="Wingdings" pitchFamily="2" charset="2"/>
              <a:buNone/>
              <a:defRPr/>
            </a:pPr>
            <a:r>
              <a:rPr lang="tr-TR" dirty="0"/>
              <a:t>7. İş güvencesi ve iş güvenliği sağlamak,</a:t>
            </a:r>
          </a:p>
          <a:p>
            <a:pPr marL="0" indent="0">
              <a:buFont typeface="Wingdings" pitchFamily="2" charset="2"/>
              <a:buNone/>
              <a:defRPr/>
            </a:pPr>
            <a:r>
              <a:rPr lang="tr-TR" dirty="0"/>
              <a:t>8. Yetki, inisiyatif ve sorumluluk vermek,</a:t>
            </a:r>
          </a:p>
          <a:p>
            <a:pPr marL="0" indent="0">
              <a:buFont typeface="Wingdings" pitchFamily="2" charset="2"/>
              <a:buNone/>
              <a:defRPr/>
            </a:pPr>
            <a:r>
              <a:rPr lang="tr-TR" dirty="0"/>
              <a:t>9. Eğitmek ve yetiştirmek,</a:t>
            </a:r>
          </a:p>
          <a:p>
            <a:endParaRPr lang="tr-TR" dirty="0"/>
          </a:p>
        </p:txBody>
      </p:sp>
    </p:spTree>
    <p:extLst>
      <p:ext uri="{BB962C8B-B14F-4D97-AF65-F5344CB8AC3E}">
        <p14:creationId xmlns:p14="http://schemas.microsoft.com/office/powerpoint/2010/main" val="306334613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Denetim ( Kontrol)</a:t>
            </a:r>
            <a:endParaRPr lang="tr-TR" dirty="0"/>
          </a:p>
        </p:txBody>
      </p:sp>
      <p:sp>
        <p:nvSpPr>
          <p:cNvPr id="3" name="İçerik Yer Tutucusu 2"/>
          <p:cNvSpPr>
            <a:spLocks noGrp="1"/>
          </p:cNvSpPr>
          <p:nvPr>
            <p:ph idx="1"/>
          </p:nvPr>
        </p:nvSpPr>
        <p:spPr/>
        <p:txBody>
          <a:bodyPr/>
          <a:lstStyle/>
          <a:p>
            <a:pPr>
              <a:buNone/>
            </a:pPr>
            <a:r>
              <a:rPr lang="tr-TR" b="1" dirty="0">
                <a:latin typeface="Verdana" pitchFamily="34" charset="0"/>
              </a:rPr>
              <a:t>Denetim</a:t>
            </a:r>
            <a:r>
              <a:rPr lang="tr-TR" dirty="0">
                <a:latin typeface="Verdana" pitchFamily="34" charset="0"/>
              </a:rPr>
              <a:t>, planlanan hedeflere ve amaçlara erişilip erişilemediğinin saptanmasıdır.</a:t>
            </a:r>
          </a:p>
          <a:p>
            <a:pPr>
              <a:buNone/>
            </a:pPr>
            <a:r>
              <a:rPr lang="tr-TR" dirty="0">
                <a:latin typeface="Verdana" pitchFamily="34" charset="0"/>
              </a:rPr>
              <a:t>Denetim; sonuç denetimi, süreç denetimi, önleyici denetim, bütçe denetimi ve proje denetimi şeklinde olabilir</a:t>
            </a:r>
          </a:p>
          <a:p>
            <a:pPr>
              <a:buNone/>
            </a:pPr>
            <a:r>
              <a:rPr lang="tr-TR" dirty="0">
                <a:latin typeface="Verdana" pitchFamily="34" charset="0"/>
              </a:rPr>
              <a:t>Denetim sayesinde, faaliyetlerin planlarla karşılaştırılması gerçekleştirilir ve faaliyetler planlardan saptığı takdirde, gerekli düzeltmeler yapılır.</a:t>
            </a:r>
            <a:endParaRPr lang="tr-TR" dirty="0"/>
          </a:p>
          <a:p>
            <a:endParaRPr lang="tr-TR" dirty="0"/>
          </a:p>
        </p:txBody>
      </p:sp>
    </p:spTree>
    <p:extLst>
      <p:ext uri="{BB962C8B-B14F-4D97-AF65-F5344CB8AC3E}">
        <p14:creationId xmlns:p14="http://schemas.microsoft.com/office/powerpoint/2010/main" val="1571435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Yönetim sürecinin tarihsel gelişimi içerisinde 3 yaklaşımdan söz edeceğiz. </a:t>
            </a:r>
          </a:p>
          <a:p>
            <a:r>
              <a:rPr lang="tr-TR" dirty="0" smtClean="0"/>
              <a:t>Bunlar ;</a:t>
            </a:r>
          </a:p>
          <a:p>
            <a:r>
              <a:rPr lang="tr-TR" dirty="0" smtClean="0"/>
              <a:t>Klasik Yönetim Yaklaşımı</a:t>
            </a:r>
          </a:p>
          <a:p>
            <a:r>
              <a:rPr lang="tr-TR" dirty="0" err="1" smtClean="0"/>
              <a:t>Neoklasik</a:t>
            </a:r>
            <a:r>
              <a:rPr lang="tr-TR" dirty="0" smtClean="0"/>
              <a:t> Yönetim Yaklaşımı ve</a:t>
            </a:r>
          </a:p>
          <a:p>
            <a:r>
              <a:rPr lang="tr-TR" dirty="0" smtClean="0"/>
              <a:t>Modern Yönetim Yaklaşımıdır.</a:t>
            </a:r>
            <a:endParaRPr lang="tr-TR" dirty="0"/>
          </a:p>
        </p:txBody>
      </p:sp>
    </p:spTree>
    <p:extLst>
      <p:ext uri="{BB962C8B-B14F-4D97-AF65-F5344CB8AC3E}">
        <p14:creationId xmlns:p14="http://schemas.microsoft.com/office/powerpoint/2010/main" val="31295158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nSpc>
                <a:spcPct val="80000"/>
              </a:lnSpc>
              <a:buNone/>
              <a:defRPr/>
            </a:pPr>
            <a:r>
              <a:rPr lang="tr-TR" b="1" dirty="0">
                <a:latin typeface="Verdana" pitchFamily="34" charset="0"/>
              </a:rPr>
              <a:t>Denetimin Amacı ve Önemi</a:t>
            </a:r>
          </a:p>
          <a:p>
            <a:pPr marL="0" indent="0">
              <a:lnSpc>
                <a:spcPct val="80000"/>
              </a:lnSpc>
              <a:buFont typeface="Franklin Gothic Medium" pitchFamily="34" charset="0"/>
              <a:buAutoNum type="alphaLcPeriod"/>
              <a:defRPr/>
            </a:pPr>
            <a:r>
              <a:rPr lang="tr-TR" dirty="0">
                <a:latin typeface="Verdana" pitchFamily="34" charset="0"/>
              </a:rPr>
              <a:t>Tüm birimlerin aksayan yönlerini saptamak.</a:t>
            </a:r>
          </a:p>
          <a:p>
            <a:pPr marL="0" indent="0">
              <a:lnSpc>
                <a:spcPct val="80000"/>
              </a:lnSpc>
              <a:buFont typeface="Franklin Gothic Medium" pitchFamily="34" charset="0"/>
              <a:buAutoNum type="alphaLcPeriod"/>
              <a:defRPr/>
            </a:pPr>
            <a:r>
              <a:rPr lang="tr-TR" dirty="0">
                <a:latin typeface="Verdana" pitchFamily="34" charset="0"/>
              </a:rPr>
              <a:t>İşletmedeki aksaklıkları işletme politikaları doğrultusunda değiştirmek için, örgüt kademelerini bilgilendirmek</a:t>
            </a:r>
          </a:p>
          <a:p>
            <a:pPr marL="0" indent="0">
              <a:lnSpc>
                <a:spcPct val="80000"/>
              </a:lnSpc>
              <a:buFont typeface="Franklin Gothic Medium" pitchFamily="34" charset="0"/>
              <a:buAutoNum type="alphaLcPeriod"/>
              <a:defRPr/>
            </a:pPr>
            <a:r>
              <a:rPr lang="tr-TR" dirty="0">
                <a:latin typeface="Verdana" pitchFamily="34" charset="0"/>
              </a:rPr>
              <a:t>Plan ve programları gözden geçirmek, aksayan uygulamaları plandan çıkarmak, yeni yöntemleri uygulamak.</a:t>
            </a:r>
          </a:p>
          <a:p>
            <a:pPr marL="0" indent="0">
              <a:lnSpc>
                <a:spcPct val="80000"/>
              </a:lnSpc>
              <a:buFont typeface="Franklin Gothic Medium" pitchFamily="34" charset="0"/>
              <a:buAutoNum type="alphaLcPeriod"/>
              <a:defRPr/>
            </a:pPr>
            <a:r>
              <a:rPr lang="tr-TR" dirty="0">
                <a:latin typeface="Verdana" pitchFamily="34" charset="0"/>
              </a:rPr>
              <a:t>Performans standartları oluşturmak ve performansı ölçmek,</a:t>
            </a:r>
          </a:p>
          <a:p>
            <a:pPr marL="0" indent="0">
              <a:lnSpc>
                <a:spcPct val="80000"/>
              </a:lnSpc>
              <a:buFont typeface="Franklin Gothic Medium" pitchFamily="34" charset="0"/>
              <a:buAutoNum type="alphaLcPeriod"/>
              <a:defRPr/>
            </a:pPr>
            <a:r>
              <a:rPr lang="tr-TR" dirty="0">
                <a:latin typeface="Verdana" pitchFamily="34" charset="0"/>
              </a:rPr>
              <a:t>Standartlarla gerçek sonuçları kıyaslamak</a:t>
            </a:r>
          </a:p>
          <a:p>
            <a:endParaRPr lang="tr-TR" dirty="0"/>
          </a:p>
        </p:txBody>
      </p:sp>
    </p:spTree>
    <p:extLst>
      <p:ext uri="{BB962C8B-B14F-4D97-AF65-F5344CB8AC3E}">
        <p14:creationId xmlns:p14="http://schemas.microsoft.com/office/powerpoint/2010/main" val="162402076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nSpc>
                <a:spcPct val="90000"/>
              </a:lnSpc>
              <a:buNone/>
              <a:defRPr/>
            </a:pPr>
            <a:r>
              <a:rPr lang="tr-TR" b="1" dirty="0">
                <a:latin typeface="Verdana" pitchFamily="34" charset="0"/>
              </a:rPr>
              <a:t>Denetimin Faktörleri</a:t>
            </a:r>
          </a:p>
          <a:p>
            <a:pPr marL="0" indent="0">
              <a:lnSpc>
                <a:spcPct val="90000"/>
              </a:lnSpc>
              <a:buNone/>
              <a:defRPr/>
            </a:pPr>
            <a:endParaRPr lang="tr-TR" dirty="0">
              <a:latin typeface="Verdana" pitchFamily="34" charset="0"/>
            </a:endParaRPr>
          </a:p>
          <a:p>
            <a:pPr marL="0" indent="0">
              <a:lnSpc>
                <a:spcPct val="90000"/>
              </a:lnSpc>
              <a:buFont typeface="Franklin Gothic Medium" pitchFamily="34" charset="0"/>
              <a:buAutoNum type="alphaLcPeriod"/>
              <a:defRPr/>
            </a:pPr>
            <a:r>
              <a:rPr lang="tr-TR" dirty="0">
                <a:latin typeface="Verdana" pitchFamily="34" charset="0"/>
              </a:rPr>
              <a:t>Denetlenebilir ve ölçülebilir özellikleri belirlemek</a:t>
            </a:r>
          </a:p>
          <a:p>
            <a:pPr marL="0" indent="0">
              <a:lnSpc>
                <a:spcPct val="90000"/>
              </a:lnSpc>
              <a:buFont typeface="Franklin Gothic Medium" pitchFamily="34" charset="0"/>
              <a:buAutoNum type="alphaLcPeriod"/>
              <a:defRPr/>
            </a:pPr>
            <a:r>
              <a:rPr lang="tr-TR" dirty="0">
                <a:latin typeface="Verdana" pitchFamily="34" charset="0"/>
              </a:rPr>
              <a:t>Doğrulamak ve ölçmek.</a:t>
            </a:r>
          </a:p>
          <a:p>
            <a:pPr marL="0" indent="0">
              <a:lnSpc>
                <a:spcPct val="90000"/>
              </a:lnSpc>
              <a:buFont typeface="Franklin Gothic Medium" pitchFamily="34" charset="0"/>
              <a:buAutoNum type="alphaLcPeriod"/>
              <a:defRPr/>
            </a:pPr>
            <a:r>
              <a:rPr lang="tr-TR" dirty="0">
                <a:latin typeface="Verdana" pitchFamily="34" charset="0"/>
              </a:rPr>
              <a:t>Performansın sonuçlarını önceden belirlenmiş standartlarla karşılaştırıp ardaki farkı değerlendirmek</a:t>
            </a:r>
          </a:p>
          <a:p>
            <a:pPr marL="0" indent="0">
              <a:lnSpc>
                <a:spcPct val="90000"/>
              </a:lnSpc>
              <a:buFont typeface="Franklin Gothic Medium" pitchFamily="34" charset="0"/>
              <a:buAutoNum type="alphaLcPeriod"/>
              <a:defRPr/>
            </a:pPr>
            <a:r>
              <a:rPr lang="tr-TR" dirty="0">
                <a:latin typeface="Verdana" pitchFamily="34" charset="0"/>
              </a:rPr>
              <a:t>Gerekli olan değişiklikleri yapmak. </a:t>
            </a:r>
          </a:p>
          <a:p>
            <a:endParaRPr lang="tr-TR" dirty="0"/>
          </a:p>
        </p:txBody>
      </p:sp>
    </p:spTree>
    <p:extLst>
      <p:ext uri="{BB962C8B-B14F-4D97-AF65-F5344CB8AC3E}">
        <p14:creationId xmlns:p14="http://schemas.microsoft.com/office/powerpoint/2010/main" val="142681240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marL="0" indent="0">
              <a:lnSpc>
                <a:spcPct val="80000"/>
              </a:lnSpc>
              <a:buNone/>
              <a:defRPr/>
            </a:pPr>
            <a:r>
              <a:rPr lang="tr-TR" b="1" dirty="0">
                <a:latin typeface="Verdana" pitchFamily="34" charset="0"/>
              </a:rPr>
              <a:t>Etkin Denetimin Özellikleri</a:t>
            </a:r>
          </a:p>
          <a:p>
            <a:pPr marL="0" indent="0">
              <a:lnSpc>
                <a:spcPct val="80000"/>
              </a:lnSpc>
              <a:buFont typeface="Franklin Gothic Medium" pitchFamily="34" charset="0"/>
              <a:buAutoNum type="alphaLcPeriod"/>
              <a:defRPr/>
            </a:pPr>
            <a:r>
              <a:rPr lang="tr-TR" dirty="0">
                <a:latin typeface="Verdana" pitchFamily="34" charset="0"/>
              </a:rPr>
              <a:t>amaçlara ve planlara dayanmalıdır. </a:t>
            </a:r>
          </a:p>
          <a:p>
            <a:pPr marL="0" indent="0">
              <a:lnSpc>
                <a:spcPct val="80000"/>
              </a:lnSpc>
              <a:buFont typeface="Franklin Gothic Medium" pitchFamily="34" charset="0"/>
              <a:buAutoNum type="alphaLcPeriod"/>
              <a:defRPr/>
            </a:pPr>
            <a:r>
              <a:rPr lang="tr-TR" dirty="0">
                <a:latin typeface="Verdana" pitchFamily="34" charset="0"/>
              </a:rPr>
              <a:t>ilgili faaliyetin gerek ve ihtiyaçlarını yansıtmalıdır.</a:t>
            </a:r>
          </a:p>
          <a:p>
            <a:pPr marL="0" indent="0">
              <a:lnSpc>
                <a:spcPct val="80000"/>
              </a:lnSpc>
              <a:buFont typeface="Franklin Gothic Medium" pitchFamily="34" charset="0"/>
              <a:buAutoNum type="alphaLcPeriod"/>
              <a:defRPr/>
            </a:pPr>
            <a:r>
              <a:rPr lang="tr-TR" dirty="0">
                <a:latin typeface="Verdana" pitchFamily="34" charset="0"/>
              </a:rPr>
              <a:t>esnek olmalıdır. </a:t>
            </a:r>
          </a:p>
          <a:p>
            <a:pPr marL="0" indent="0">
              <a:lnSpc>
                <a:spcPct val="80000"/>
              </a:lnSpc>
              <a:buFont typeface="Franklin Gothic Medium" pitchFamily="34" charset="0"/>
              <a:buAutoNum type="alphaLcPeriod"/>
              <a:defRPr/>
            </a:pPr>
            <a:r>
              <a:rPr lang="tr-TR" dirty="0">
                <a:latin typeface="Verdana" pitchFamily="34" charset="0"/>
              </a:rPr>
              <a:t>örgüt yapısına uygun olmalıdır.</a:t>
            </a:r>
          </a:p>
          <a:p>
            <a:pPr marL="0" indent="0">
              <a:lnSpc>
                <a:spcPct val="80000"/>
              </a:lnSpc>
              <a:buFont typeface="Franklin Gothic Medium" pitchFamily="34" charset="0"/>
              <a:buAutoNum type="alphaLcPeriod"/>
              <a:defRPr/>
            </a:pPr>
            <a:r>
              <a:rPr lang="tr-TR" dirty="0">
                <a:latin typeface="Verdana" pitchFamily="34" charset="0"/>
              </a:rPr>
              <a:t>düşük maliyetle yapılmalıdır</a:t>
            </a:r>
          </a:p>
          <a:p>
            <a:pPr marL="0" indent="0">
              <a:lnSpc>
                <a:spcPct val="80000"/>
              </a:lnSpc>
              <a:buFont typeface="Franklin Gothic Medium" pitchFamily="34" charset="0"/>
              <a:buAutoNum type="alphaLcPeriod"/>
              <a:defRPr/>
            </a:pPr>
            <a:r>
              <a:rPr lang="tr-TR" dirty="0">
                <a:latin typeface="Verdana" pitchFamily="34" charset="0"/>
              </a:rPr>
              <a:t>tarafsız olmalıdır.</a:t>
            </a:r>
          </a:p>
          <a:p>
            <a:pPr marL="0" indent="0">
              <a:lnSpc>
                <a:spcPct val="80000"/>
              </a:lnSpc>
              <a:buFont typeface="Franklin Gothic Medium" pitchFamily="34" charset="0"/>
              <a:buAutoNum type="alphaLcPeriod"/>
              <a:defRPr/>
            </a:pPr>
            <a:r>
              <a:rPr lang="tr-TR" dirty="0">
                <a:latin typeface="Verdana" pitchFamily="34" charset="0"/>
              </a:rPr>
              <a:t>düzeltici tedbirlerin alınmasına imkan vermelidir.</a:t>
            </a:r>
          </a:p>
          <a:p>
            <a:pPr marL="0" indent="0">
              <a:lnSpc>
                <a:spcPct val="80000"/>
              </a:lnSpc>
              <a:buFont typeface="Franklin Gothic Medium" pitchFamily="34" charset="0"/>
              <a:buAutoNum type="alphaLcPeriod"/>
              <a:defRPr/>
            </a:pPr>
            <a:r>
              <a:rPr lang="tr-TR" dirty="0">
                <a:latin typeface="Verdana" pitchFamily="34" charset="0"/>
              </a:rPr>
              <a:t>anlaşılabilir olmalıdır.</a:t>
            </a:r>
          </a:p>
          <a:p>
            <a:endParaRPr lang="tr-TR" dirty="0"/>
          </a:p>
        </p:txBody>
      </p:sp>
    </p:spTree>
    <p:extLst>
      <p:ext uri="{BB962C8B-B14F-4D97-AF65-F5344CB8AC3E}">
        <p14:creationId xmlns:p14="http://schemas.microsoft.com/office/powerpoint/2010/main" val="3058569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Yönetim Biliminin Tarihsel Gelişim Süreci</a:t>
            </a:r>
          </a:p>
        </p:txBody>
      </p:sp>
      <p:sp>
        <p:nvSpPr>
          <p:cNvPr id="3" name="İçerik Yer Tutucusu 2"/>
          <p:cNvSpPr>
            <a:spLocks noGrp="1"/>
          </p:cNvSpPr>
          <p:nvPr>
            <p:ph idx="1"/>
          </p:nvPr>
        </p:nvSpPr>
        <p:spPr/>
        <p:txBody>
          <a:bodyPr/>
          <a:lstStyle/>
          <a:p>
            <a:r>
              <a:rPr lang="tr-TR" b="1" dirty="0"/>
              <a:t>1.Klasik Yönetim Düşüncesinin Gelişimi</a:t>
            </a:r>
          </a:p>
          <a:p>
            <a:r>
              <a:rPr lang="tr-TR" dirty="0"/>
              <a:t>Klasik yönetimde 3 ayrı yaklaşım vardır. Bunlar </a:t>
            </a:r>
          </a:p>
          <a:p>
            <a:r>
              <a:rPr lang="tr-TR"/>
              <a:t>-</a:t>
            </a:r>
            <a:r>
              <a:rPr lang="tr-TR" smtClean="0"/>
              <a:t>Bilimsel Yönetim </a:t>
            </a:r>
            <a:r>
              <a:rPr lang="tr-TR" dirty="0"/>
              <a:t>Yaklaşımı</a:t>
            </a:r>
          </a:p>
          <a:p>
            <a:r>
              <a:rPr lang="tr-TR" dirty="0"/>
              <a:t>-Yönetim Süreci Yaklaşımı </a:t>
            </a:r>
          </a:p>
          <a:p>
            <a:r>
              <a:rPr lang="tr-TR" dirty="0"/>
              <a:t>-Bürokrasi Yaklaşımı</a:t>
            </a:r>
          </a:p>
          <a:p>
            <a:endParaRPr lang="tr-TR" dirty="0"/>
          </a:p>
        </p:txBody>
      </p:sp>
    </p:spTree>
    <p:extLst>
      <p:ext uri="{BB962C8B-B14F-4D97-AF65-F5344CB8AC3E}">
        <p14:creationId xmlns:p14="http://schemas.microsoft.com/office/powerpoint/2010/main" val="16290460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6136</TotalTime>
  <Words>3070</Words>
  <Application>Microsoft Office PowerPoint</Application>
  <PresentationFormat>Ekran Gösterisi (4:3)</PresentationFormat>
  <Paragraphs>345</Paragraphs>
  <Slides>82</Slides>
  <Notes>0</Notes>
  <HiddenSlides>0</HiddenSlides>
  <MMClips>0</MMClips>
  <ScaleCrop>false</ScaleCrop>
  <HeadingPairs>
    <vt:vector size="4" baseType="variant">
      <vt:variant>
        <vt:lpstr>Tema</vt:lpstr>
      </vt:variant>
      <vt:variant>
        <vt:i4>1</vt:i4>
      </vt:variant>
      <vt:variant>
        <vt:lpstr>Slayt Başlıkları</vt:lpstr>
      </vt:variant>
      <vt:variant>
        <vt:i4>82</vt:i4>
      </vt:variant>
    </vt:vector>
  </HeadingPairs>
  <TitlesOfParts>
    <vt:vector size="83" baseType="lpstr">
      <vt:lpstr>NewsPrint</vt:lpstr>
      <vt:lpstr>İşletme Ders Notları-2</vt:lpstr>
      <vt:lpstr>         </vt:lpstr>
      <vt:lpstr>PowerPoint Sunusu</vt:lpstr>
      <vt:lpstr>PowerPoint Sunusu</vt:lpstr>
      <vt:lpstr>PowerPoint Sunusu</vt:lpstr>
      <vt:lpstr>PowerPoint Sunusu</vt:lpstr>
      <vt:lpstr>PowerPoint Sunusu</vt:lpstr>
      <vt:lpstr>PowerPoint Sunusu</vt:lpstr>
      <vt:lpstr>Yönetim Biliminin Tarihsel Gelişim Süreci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Planlama</vt:lpstr>
      <vt:lpstr>PowerPoint Sunusu</vt:lpstr>
      <vt:lpstr>PowerPoint Sunusu</vt:lpstr>
      <vt:lpstr>Planlamanın Özellikleri</vt:lpstr>
      <vt:lpstr>PowerPoint Sunusu</vt:lpstr>
      <vt:lpstr>Örgütleme (Organizasyon , Kadrolama )</vt:lpstr>
      <vt:lpstr>PowerPoint Sunusu</vt:lpstr>
      <vt:lpstr>        İşletmelerin   Örgütlenmesi </vt:lpstr>
      <vt:lpstr>PowerPoint Sunusu</vt:lpstr>
      <vt:lpstr>PowerPoint Sunusu</vt:lpstr>
      <vt:lpstr>PowerPoint Sunusu</vt:lpstr>
      <vt:lpstr>PowerPoint Sunusu</vt:lpstr>
      <vt:lpstr>KOORDİNASYON (Eşgüdümleme)</vt:lpstr>
      <vt:lpstr>PowerPoint Sunusu</vt:lpstr>
      <vt:lpstr>PowerPoint Sunusu</vt:lpstr>
      <vt:lpstr>PowerPoint Sunusu</vt:lpstr>
      <vt:lpstr>PowerPoint Sunusu</vt:lpstr>
      <vt:lpstr>PowerPoint Sunusu</vt:lpstr>
      <vt:lpstr>Yöneltme(Yürütme)</vt:lpstr>
      <vt:lpstr>PowerPoint Sunusu</vt:lpstr>
      <vt:lpstr>PowerPoint Sunusu</vt:lpstr>
      <vt:lpstr>Denetim ( Kontrol)</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Dersi</dc:title>
  <dc:creator>Nazlı YÜCEOL</dc:creator>
  <cp:lastModifiedBy>Nazlı YÜCEOL</cp:lastModifiedBy>
  <cp:revision>50</cp:revision>
  <dcterms:created xsi:type="dcterms:W3CDTF">2014-01-25T13:17:18Z</dcterms:created>
  <dcterms:modified xsi:type="dcterms:W3CDTF">2019-02-21T14:44:21Z</dcterms:modified>
</cp:coreProperties>
</file>