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5" r:id="rId2"/>
  </p:sldMasterIdLst>
  <p:notesMasterIdLst>
    <p:notesMasterId r:id="rId41"/>
  </p:notesMasterIdLst>
  <p:sldIdLst>
    <p:sldId id="263" r:id="rId3"/>
    <p:sldId id="264" r:id="rId4"/>
    <p:sldId id="269" r:id="rId5"/>
    <p:sldId id="273" r:id="rId6"/>
    <p:sldId id="279" r:id="rId7"/>
    <p:sldId id="280" r:id="rId8"/>
    <p:sldId id="281" r:id="rId9"/>
    <p:sldId id="282" r:id="rId10"/>
    <p:sldId id="338" r:id="rId11"/>
    <p:sldId id="285" r:id="rId12"/>
    <p:sldId id="286" r:id="rId13"/>
    <p:sldId id="287" r:id="rId14"/>
    <p:sldId id="288" r:id="rId15"/>
    <p:sldId id="289" r:id="rId16"/>
    <p:sldId id="290" r:id="rId17"/>
    <p:sldId id="291" r:id="rId18"/>
    <p:sldId id="292" r:id="rId19"/>
    <p:sldId id="293" r:id="rId20"/>
    <p:sldId id="337" r:id="rId21"/>
    <p:sldId id="296" r:id="rId22"/>
    <p:sldId id="297" r:id="rId23"/>
    <p:sldId id="300" r:id="rId24"/>
    <p:sldId id="301" r:id="rId25"/>
    <p:sldId id="304" r:id="rId26"/>
    <p:sldId id="307" r:id="rId27"/>
    <p:sldId id="308" r:id="rId28"/>
    <p:sldId id="309" r:id="rId29"/>
    <p:sldId id="312" r:id="rId30"/>
    <p:sldId id="313" r:id="rId31"/>
    <p:sldId id="314" r:id="rId32"/>
    <p:sldId id="315" r:id="rId33"/>
    <p:sldId id="317" r:id="rId34"/>
    <p:sldId id="318" r:id="rId35"/>
    <p:sldId id="322" r:id="rId36"/>
    <p:sldId id="323" r:id="rId37"/>
    <p:sldId id="324" r:id="rId38"/>
    <p:sldId id="326" r:id="rId39"/>
    <p:sldId id="327" r:id="rId4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AA"/>
    <a:srgbClr val="3366FF"/>
    <a:srgbClr val="CBD943"/>
    <a:srgbClr val="DFE828"/>
    <a:srgbClr val="F9FBD9"/>
    <a:srgbClr val="EEF4A2"/>
    <a:srgbClr val="E3ED6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79" autoAdjust="0"/>
  </p:normalViewPr>
  <p:slideViewPr>
    <p:cSldViewPr>
      <p:cViewPr>
        <p:scale>
          <a:sx n="77" d="100"/>
          <a:sy n="77" d="100"/>
        </p:scale>
        <p:origin x="-117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33423-96BF-4F20-8A23-0EA4068033E1}"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tr-TR"/>
        </a:p>
      </dgm:t>
    </dgm:pt>
    <dgm:pt modelId="{4D95F23E-A23C-4575-B57F-79B7BA0AFED4}">
      <dgm:prSet/>
      <dgm:spPr/>
      <dgm:t>
        <a:bodyPr/>
        <a:lstStyle/>
        <a:p>
          <a:pPr rtl="0"/>
          <a:r>
            <a:rPr lang="tr-TR" smtClean="0"/>
            <a:t>DİKEY SIÇRAMA TESTİ </a:t>
          </a:r>
          <a:endParaRPr lang="tr-TR"/>
        </a:p>
      </dgm:t>
    </dgm:pt>
    <dgm:pt modelId="{4C9D2F2C-DBE8-4D3B-9B4A-44D4E3462944}" type="parTrans" cxnId="{59802585-BEA4-4309-9B87-8342EB789628}">
      <dgm:prSet/>
      <dgm:spPr/>
      <dgm:t>
        <a:bodyPr/>
        <a:lstStyle/>
        <a:p>
          <a:endParaRPr lang="tr-TR"/>
        </a:p>
      </dgm:t>
    </dgm:pt>
    <dgm:pt modelId="{226C7951-C591-420D-B737-1C4D4A59FDA1}" type="sibTrans" cxnId="{59802585-BEA4-4309-9B87-8342EB789628}">
      <dgm:prSet/>
      <dgm:spPr/>
      <dgm:t>
        <a:bodyPr/>
        <a:lstStyle/>
        <a:p>
          <a:endParaRPr lang="tr-TR"/>
        </a:p>
      </dgm:t>
    </dgm:pt>
    <dgm:pt modelId="{9199CA5C-F1BF-47B3-849B-BD4EDFC92A73}">
      <dgm:prSet/>
      <dgm:spPr/>
      <dgm:t>
        <a:bodyPr/>
        <a:lstStyle/>
        <a:p>
          <a:pPr rtl="0"/>
          <a:r>
            <a:rPr lang="tr-TR" smtClean="0"/>
            <a:t>DURARAK  UZUN  ATLAMA  TESTİ</a:t>
          </a:r>
          <a:endParaRPr lang="tr-TR"/>
        </a:p>
      </dgm:t>
    </dgm:pt>
    <dgm:pt modelId="{125DDCBC-7A70-445F-956E-E83C9F6507E0}" type="parTrans" cxnId="{A33B4945-8993-4F67-A9AC-81FAB6349E00}">
      <dgm:prSet/>
      <dgm:spPr/>
      <dgm:t>
        <a:bodyPr/>
        <a:lstStyle/>
        <a:p>
          <a:endParaRPr lang="tr-TR"/>
        </a:p>
      </dgm:t>
    </dgm:pt>
    <dgm:pt modelId="{7C58A3F9-24C0-43FA-A5C8-D235533A0BD7}" type="sibTrans" cxnId="{A33B4945-8993-4F67-A9AC-81FAB6349E00}">
      <dgm:prSet/>
      <dgm:spPr/>
      <dgm:t>
        <a:bodyPr/>
        <a:lstStyle/>
        <a:p>
          <a:endParaRPr lang="tr-TR"/>
        </a:p>
      </dgm:t>
    </dgm:pt>
    <dgm:pt modelId="{476E0CB6-820B-48C5-B65F-175F8959FA24}">
      <dgm:prSet/>
      <dgm:spPr/>
      <dgm:t>
        <a:bodyPr/>
        <a:lstStyle/>
        <a:p>
          <a:pPr rtl="0"/>
          <a:r>
            <a:rPr lang="tr-TR" smtClean="0"/>
            <a:t>MARGARİA  -  KALAMAN  GÜÇ  TESTİ </a:t>
          </a:r>
          <a:endParaRPr lang="tr-TR"/>
        </a:p>
      </dgm:t>
    </dgm:pt>
    <dgm:pt modelId="{BA5579E5-A5F1-4A9F-B5AC-8BC19DD4D2E1}" type="parTrans" cxnId="{51FAE462-BBB2-4F70-8EBA-DEDE686144C1}">
      <dgm:prSet/>
      <dgm:spPr/>
      <dgm:t>
        <a:bodyPr/>
        <a:lstStyle/>
        <a:p>
          <a:endParaRPr lang="tr-TR"/>
        </a:p>
      </dgm:t>
    </dgm:pt>
    <dgm:pt modelId="{ADCF48E3-F498-4CC2-8287-7FB67B59B149}" type="sibTrans" cxnId="{51FAE462-BBB2-4F70-8EBA-DEDE686144C1}">
      <dgm:prSet/>
      <dgm:spPr/>
      <dgm:t>
        <a:bodyPr/>
        <a:lstStyle/>
        <a:p>
          <a:endParaRPr lang="tr-TR"/>
        </a:p>
      </dgm:t>
    </dgm:pt>
    <dgm:pt modelId="{B6AB1A25-0BCE-4D20-933E-C4CFEF958606}">
      <dgm:prSet/>
      <dgm:spPr/>
      <dgm:t>
        <a:bodyPr/>
        <a:lstStyle/>
        <a:p>
          <a:pPr rtl="0"/>
          <a:r>
            <a:rPr lang="tr-TR" smtClean="0"/>
            <a:t>SÜRAT  YORGUNLUK  TESTİ </a:t>
          </a:r>
          <a:endParaRPr lang="tr-TR"/>
        </a:p>
      </dgm:t>
    </dgm:pt>
    <dgm:pt modelId="{0AC3617B-5604-4160-B539-E19BFEDBA862}" type="parTrans" cxnId="{DF7A341E-939F-45BF-ADA2-CE9F5499967B}">
      <dgm:prSet/>
      <dgm:spPr/>
      <dgm:t>
        <a:bodyPr/>
        <a:lstStyle/>
        <a:p>
          <a:endParaRPr lang="tr-TR"/>
        </a:p>
      </dgm:t>
    </dgm:pt>
    <dgm:pt modelId="{84ABB4D3-5049-46BE-AF26-3027295D3103}" type="sibTrans" cxnId="{DF7A341E-939F-45BF-ADA2-CE9F5499967B}">
      <dgm:prSet/>
      <dgm:spPr/>
      <dgm:t>
        <a:bodyPr/>
        <a:lstStyle/>
        <a:p>
          <a:endParaRPr lang="tr-TR"/>
        </a:p>
      </dgm:t>
    </dgm:pt>
    <dgm:pt modelId="{0854114F-0721-445A-A339-E8671BF03D1D}">
      <dgm:prSet/>
      <dgm:spPr/>
      <dgm:t>
        <a:bodyPr/>
        <a:lstStyle/>
        <a:p>
          <a:pPr rtl="0"/>
          <a:r>
            <a:rPr lang="tr-TR" smtClean="0"/>
            <a:t>CUNNİNGHAM  VE  FAULKNER  TESTİ </a:t>
          </a:r>
          <a:endParaRPr lang="tr-TR"/>
        </a:p>
      </dgm:t>
    </dgm:pt>
    <dgm:pt modelId="{0818E8AE-56B5-454F-8241-6559B77FB6A9}" type="parTrans" cxnId="{83FFFF8B-0254-41FB-A192-E77BE0D47BAA}">
      <dgm:prSet/>
      <dgm:spPr/>
      <dgm:t>
        <a:bodyPr/>
        <a:lstStyle/>
        <a:p>
          <a:endParaRPr lang="tr-TR"/>
        </a:p>
      </dgm:t>
    </dgm:pt>
    <dgm:pt modelId="{79408B70-E64F-46B3-8F79-2DE1E36003D5}" type="sibTrans" cxnId="{83FFFF8B-0254-41FB-A192-E77BE0D47BAA}">
      <dgm:prSet/>
      <dgm:spPr/>
      <dgm:t>
        <a:bodyPr/>
        <a:lstStyle/>
        <a:p>
          <a:endParaRPr lang="tr-TR"/>
        </a:p>
      </dgm:t>
    </dgm:pt>
    <dgm:pt modelId="{1E7941FA-F566-4847-87B0-D1F140F19806}">
      <dgm:prSet/>
      <dgm:spPr/>
      <dgm:t>
        <a:bodyPr/>
        <a:lstStyle/>
        <a:p>
          <a:pPr rtl="0"/>
          <a:r>
            <a:rPr lang="tr-TR" smtClean="0"/>
            <a:t>10 &amp;  30  SANİYE  3  SEVİYELİ  ANAEROBİK  TEST </a:t>
          </a:r>
          <a:endParaRPr lang="tr-TR"/>
        </a:p>
      </dgm:t>
    </dgm:pt>
    <dgm:pt modelId="{BB2BCA96-1FF7-43D6-ABC5-1E360AEA9F81}" type="parTrans" cxnId="{000C3B3E-9A40-4155-870E-6A07ACFC3377}">
      <dgm:prSet/>
      <dgm:spPr/>
      <dgm:t>
        <a:bodyPr/>
        <a:lstStyle/>
        <a:p>
          <a:endParaRPr lang="tr-TR"/>
        </a:p>
      </dgm:t>
    </dgm:pt>
    <dgm:pt modelId="{64B73083-0204-4EA2-A585-92F7EDA2A3E1}" type="sibTrans" cxnId="{000C3B3E-9A40-4155-870E-6A07ACFC3377}">
      <dgm:prSet/>
      <dgm:spPr/>
      <dgm:t>
        <a:bodyPr/>
        <a:lstStyle/>
        <a:p>
          <a:endParaRPr lang="tr-TR"/>
        </a:p>
      </dgm:t>
    </dgm:pt>
    <dgm:pt modelId="{A2CC9465-C57A-4DCE-8CCE-6C6561645218}">
      <dgm:prSet/>
      <dgm:spPr/>
      <dgm:t>
        <a:bodyPr/>
        <a:lstStyle/>
        <a:p>
          <a:pPr rtl="0"/>
          <a:r>
            <a:rPr lang="tr-TR" smtClean="0"/>
            <a:t>FOSFAT  TOPARLANMA  TESTİ </a:t>
          </a:r>
          <a:endParaRPr lang="tr-TR"/>
        </a:p>
      </dgm:t>
    </dgm:pt>
    <dgm:pt modelId="{5945BA84-2639-4ED6-AB95-B6B24D73B217}" type="parTrans" cxnId="{DBB1FCB2-46C9-4F7D-927C-14E2DA30823B}">
      <dgm:prSet/>
      <dgm:spPr/>
      <dgm:t>
        <a:bodyPr/>
        <a:lstStyle/>
        <a:p>
          <a:endParaRPr lang="tr-TR"/>
        </a:p>
      </dgm:t>
    </dgm:pt>
    <dgm:pt modelId="{DABA9EA6-737D-4755-8305-17EE833FBA76}" type="sibTrans" cxnId="{DBB1FCB2-46C9-4F7D-927C-14E2DA30823B}">
      <dgm:prSet/>
      <dgm:spPr/>
      <dgm:t>
        <a:bodyPr/>
        <a:lstStyle/>
        <a:p>
          <a:endParaRPr lang="tr-TR"/>
        </a:p>
      </dgm:t>
    </dgm:pt>
    <dgm:pt modelId="{14228199-66EE-4DCF-8FFC-B05068DE2618}">
      <dgm:prSet/>
      <dgm:spPr/>
      <dgm:t>
        <a:bodyPr/>
        <a:lstStyle/>
        <a:p>
          <a:pPr rtl="0"/>
          <a:r>
            <a:rPr lang="tr-TR" smtClean="0"/>
            <a:t>BOSCO  TESTİ </a:t>
          </a:r>
          <a:endParaRPr lang="tr-TR"/>
        </a:p>
      </dgm:t>
    </dgm:pt>
    <dgm:pt modelId="{3576FC95-090D-471A-ADC4-96AAEA393F61}" type="parTrans" cxnId="{BD1AD553-C3EB-48B2-9223-1F05EF3BA9BE}">
      <dgm:prSet/>
      <dgm:spPr/>
      <dgm:t>
        <a:bodyPr/>
        <a:lstStyle/>
        <a:p>
          <a:endParaRPr lang="tr-TR"/>
        </a:p>
      </dgm:t>
    </dgm:pt>
    <dgm:pt modelId="{11005FA8-2704-4CB8-A898-FFB04BD62BFD}" type="sibTrans" cxnId="{BD1AD553-C3EB-48B2-9223-1F05EF3BA9BE}">
      <dgm:prSet/>
      <dgm:spPr/>
      <dgm:t>
        <a:bodyPr/>
        <a:lstStyle/>
        <a:p>
          <a:endParaRPr lang="tr-TR"/>
        </a:p>
      </dgm:t>
    </dgm:pt>
    <dgm:pt modelId="{3A74BA2C-2780-46CA-A9DA-CB9FF725892B}">
      <dgm:prSet/>
      <dgm:spPr/>
      <dgm:t>
        <a:bodyPr/>
        <a:lstStyle/>
        <a:p>
          <a:pPr rtl="0"/>
          <a:r>
            <a:rPr lang="tr-TR" smtClean="0"/>
            <a:t>MARRİN - SHARRATT - TAYLOR  KOŞU BANDI  TESTİ </a:t>
          </a:r>
          <a:endParaRPr lang="tr-TR"/>
        </a:p>
      </dgm:t>
    </dgm:pt>
    <dgm:pt modelId="{425B8A31-9369-473C-89A6-D934248A2F19}" type="parTrans" cxnId="{DAF85D13-7CA7-4A2B-ADA6-01EC7CB106C3}">
      <dgm:prSet/>
      <dgm:spPr/>
      <dgm:t>
        <a:bodyPr/>
        <a:lstStyle/>
        <a:p>
          <a:endParaRPr lang="tr-TR"/>
        </a:p>
      </dgm:t>
    </dgm:pt>
    <dgm:pt modelId="{FA639AEB-7CBC-47AF-B509-322E3B208A89}" type="sibTrans" cxnId="{DAF85D13-7CA7-4A2B-ADA6-01EC7CB106C3}">
      <dgm:prSet/>
      <dgm:spPr/>
      <dgm:t>
        <a:bodyPr/>
        <a:lstStyle/>
        <a:p>
          <a:endParaRPr lang="tr-TR"/>
        </a:p>
      </dgm:t>
    </dgm:pt>
    <dgm:pt modelId="{53226154-6A5D-4825-9E6A-FD21076405CF}">
      <dgm:prSet/>
      <dgm:spPr/>
      <dgm:t>
        <a:bodyPr/>
        <a:lstStyle/>
        <a:p>
          <a:pPr rtl="0"/>
          <a:r>
            <a:rPr lang="tr-TR" smtClean="0"/>
            <a:t>CONCONİ  KOŞU  BANDI  TESTİ </a:t>
          </a:r>
          <a:endParaRPr lang="tr-TR"/>
        </a:p>
      </dgm:t>
    </dgm:pt>
    <dgm:pt modelId="{D4B21AE3-D53A-43AE-B7C4-6E2F42630691}" type="parTrans" cxnId="{7EEE2CB5-3BA1-45DB-9BAB-F439314FDACF}">
      <dgm:prSet/>
      <dgm:spPr/>
      <dgm:t>
        <a:bodyPr/>
        <a:lstStyle/>
        <a:p>
          <a:endParaRPr lang="tr-TR"/>
        </a:p>
      </dgm:t>
    </dgm:pt>
    <dgm:pt modelId="{75A7A3AF-C5A7-4C8F-9324-E8BE76B8AC7B}" type="sibTrans" cxnId="{7EEE2CB5-3BA1-45DB-9BAB-F439314FDACF}">
      <dgm:prSet/>
      <dgm:spPr/>
      <dgm:t>
        <a:bodyPr/>
        <a:lstStyle/>
        <a:p>
          <a:endParaRPr lang="tr-TR"/>
        </a:p>
      </dgm:t>
    </dgm:pt>
    <dgm:pt modelId="{5F8038BB-4521-4860-AA7C-965D71AB4302}">
      <dgm:prSet/>
      <dgm:spPr/>
      <dgm:t>
        <a:bodyPr/>
        <a:lstStyle/>
        <a:p>
          <a:pPr rtl="0"/>
          <a:r>
            <a:rPr lang="tr-TR" smtClean="0"/>
            <a:t>WİNGATE  ANAEROBİK  GÜÇ  TESTİ </a:t>
          </a:r>
          <a:endParaRPr lang="tr-TR"/>
        </a:p>
      </dgm:t>
    </dgm:pt>
    <dgm:pt modelId="{004E4CD4-A868-40D8-A2B7-509FCD4C7BCA}" type="parTrans" cxnId="{1C024D73-1134-4F18-ABE3-E04783B61AE5}">
      <dgm:prSet/>
      <dgm:spPr/>
      <dgm:t>
        <a:bodyPr/>
        <a:lstStyle/>
        <a:p>
          <a:endParaRPr lang="tr-TR"/>
        </a:p>
      </dgm:t>
    </dgm:pt>
    <dgm:pt modelId="{003CC612-B0A2-4884-8EDB-CC3D83F89440}" type="sibTrans" cxnId="{1C024D73-1134-4F18-ABE3-E04783B61AE5}">
      <dgm:prSet/>
      <dgm:spPr/>
      <dgm:t>
        <a:bodyPr/>
        <a:lstStyle/>
        <a:p>
          <a:endParaRPr lang="tr-TR"/>
        </a:p>
      </dgm:t>
    </dgm:pt>
    <dgm:pt modelId="{6E620456-E8B5-4310-91E4-1F486739A1A7}">
      <dgm:prSet/>
      <dgm:spPr/>
      <dgm:t>
        <a:bodyPr/>
        <a:lstStyle/>
        <a:p>
          <a:pPr rtl="0"/>
          <a:r>
            <a:rPr lang="tr-TR" smtClean="0"/>
            <a:t>ANAEROBİK  SPRİNT  TESTİ </a:t>
          </a:r>
          <a:endParaRPr lang="tr-TR"/>
        </a:p>
      </dgm:t>
    </dgm:pt>
    <dgm:pt modelId="{C9A8B4A6-8768-47A0-B16C-36DDC661D160}" type="parTrans" cxnId="{E93DF4E2-B312-491B-B846-64D856FEA32F}">
      <dgm:prSet/>
      <dgm:spPr/>
      <dgm:t>
        <a:bodyPr/>
        <a:lstStyle/>
        <a:p>
          <a:endParaRPr lang="tr-TR"/>
        </a:p>
      </dgm:t>
    </dgm:pt>
    <dgm:pt modelId="{DA69D385-B36F-412C-A124-CD0A2FB058FB}" type="sibTrans" cxnId="{E93DF4E2-B312-491B-B846-64D856FEA32F}">
      <dgm:prSet/>
      <dgm:spPr/>
      <dgm:t>
        <a:bodyPr/>
        <a:lstStyle/>
        <a:p>
          <a:endParaRPr lang="tr-TR"/>
        </a:p>
      </dgm:t>
    </dgm:pt>
    <dgm:pt modelId="{C83C444A-8130-46A0-8629-D6BAD32C3542}" type="pres">
      <dgm:prSet presAssocID="{EF833423-96BF-4F20-8A23-0EA4068033E1}" presName="linear" presStyleCnt="0">
        <dgm:presLayoutVars>
          <dgm:animLvl val="lvl"/>
          <dgm:resizeHandles val="exact"/>
        </dgm:presLayoutVars>
      </dgm:prSet>
      <dgm:spPr/>
      <dgm:t>
        <a:bodyPr/>
        <a:lstStyle/>
        <a:p>
          <a:endParaRPr lang="tr-TR"/>
        </a:p>
      </dgm:t>
    </dgm:pt>
    <dgm:pt modelId="{82B5EC31-9B51-4F01-AC4E-E9F8B9CE6DD9}" type="pres">
      <dgm:prSet presAssocID="{4D95F23E-A23C-4575-B57F-79B7BA0AFED4}" presName="parentText" presStyleLbl="node1" presStyleIdx="0" presStyleCnt="12">
        <dgm:presLayoutVars>
          <dgm:chMax val="0"/>
          <dgm:bulletEnabled val="1"/>
        </dgm:presLayoutVars>
      </dgm:prSet>
      <dgm:spPr/>
      <dgm:t>
        <a:bodyPr/>
        <a:lstStyle/>
        <a:p>
          <a:endParaRPr lang="tr-TR"/>
        </a:p>
      </dgm:t>
    </dgm:pt>
    <dgm:pt modelId="{5A380DF5-1438-4367-818C-A2D046EBA681}" type="pres">
      <dgm:prSet presAssocID="{226C7951-C591-420D-B737-1C4D4A59FDA1}" presName="spacer" presStyleCnt="0"/>
      <dgm:spPr/>
    </dgm:pt>
    <dgm:pt modelId="{05482158-CE58-45A7-BCD3-C69871011F30}" type="pres">
      <dgm:prSet presAssocID="{9199CA5C-F1BF-47B3-849B-BD4EDFC92A73}" presName="parentText" presStyleLbl="node1" presStyleIdx="1" presStyleCnt="12">
        <dgm:presLayoutVars>
          <dgm:chMax val="0"/>
          <dgm:bulletEnabled val="1"/>
        </dgm:presLayoutVars>
      </dgm:prSet>
      <dgm:spPr/>
      <dgm:t>
        <a:bodyPr/>
        <a:lstStyle/>
        <a:p>
          <a:endParaRPr lang="tr-TR"/>
        </a:p>
      </dgm:t>
    </dgm:pt>
    <dgm:pt modelId="{B1D69541-AF50-4AD9-B87E-ECDC83B30C64}" type="pres">
      <dgm:prSet presAssocID="{7C58A3F9-24C0-43FA-A5C8-D235533A0BD7}" presName="spacer" presStyleCnt="0"/>
      <dgm:spPr/>
    </dgm:pt>
    <dgm:pt modelId="{5D88A450-79EB-4C95-8EEE-C57F4B7F43C5}" type="pres">
      <dgm:prSet presAssocID="{476E0CB6-820B-48C5-B65F-175F8959FA24}" presName="parentText" presStyleLbl="node1" presStyleIdx="2" presStyleCnt="12">
        <dgm:presLayoutVars>
          <dgm:chMax val="0"/>
          <dgm:bulletEnabled val="1"/>
        </dgm:presLayoutVars>
      </dgm:prSet>
      <dgm:spPr/>
      <dgm:t>
        <a:bodyPr/>
        <a:lstStyle/>
        <a:p>
          <a:endParaRPr lang="tr-TR"/>
        </a:p>
      </dgm:t>
    </dgm:pt>
    <dgm:pt modelId="{067FCF14-5DFC-4837-85D2-D0FB15B0F36E}" type="pres">
      <dgm:prSet presAssocID="{ADCF48E3-F498-4CC2-8287-7FB67B59B149}" presName="spacer" presStyleCnt="0"/>
      <dgm:spPr/>
    </dgm:pt>
    <dgm:pt modelId="{BE5B31EE-0D34-4BF5-8D79-A4F0775A9D65}" type="pres">
      <dgm:prSet presAssocID="{B6AB1A25-0BCE-4D20-933E-C4CFEF958606}" presName="parentText" presStyleLbl="node1" presStyleIdx="3" presStyleCnt="12">
        <dgm:presLayoutVars>
          <dgm:chMax val="0"/>
          <dgm:bulletEnabled val="1"/>
        </dgm:presLayoutVars>
      </dgm:prSet>
      <dgm:spPr/>
      <dgm:t>
        <a:bodyPr/>
        <a:lstStyle/>
        <a:p>
          <a:endParaRPr lang="tr-TR"/>
        </a:p>
      </dgm:t>
    </dgm:pt>
    <dgm:pt modelId="{996E5FFC-7DFB-4448-8CD9-CDFCF29EF0CE}" type="pres">
      <dgm:prSet presAssocID="{84ABB4D3-5049-46BE-AF26-3027295D3103}" presName="spacer" presStyleCnt="0"/>
      <dgm:spPr/>
    </dgm:pt>
    <dgm:pt modelId="{91FF8E5F-AE41-43EC-997C-9AC68497EFB6}" type="pres">
      <dgm:prSet presAssocID="{0854114F-0721-445A-A339-E8671BF03D1D}" presName="parentText" presStyleLbl="node1" presStyleIdx="4" presStyleCnt="12">
        <dgm:presLayoutVars>
          <dgm:chMax val="0"/>
          <dgm:bulletEnabled val="1"/>
        </dgm:presLayoutVars>
      </dgm:prSet>
      <dgm:spPr/>
      <dgm:t>
        <a:bodyPr/>
        <a:lstStyle/>
        <a:p>
          <a:endParaRPr lang="tr-TR"/>
        </a:p>
      </dgm:t>
    </dgm:pt>
    <dgm:pt modelId="{9BA6EB15-F07C-49C5-9666-6899B9819BD8}" type="pres">
      <dgm:prSet presAssocID="{79408B70-E64F-46B3-8F79-2DE1E36003D5}" presName="spacer" presStyleCnt="0"/>
      <dgm:spPr/>
    </dgm:pt>
    <dgm:pt modelId="{0B38A5CA-FD0D-40F8-8D37-51548D77A384}" type="pres">
      <dgm:prSet presAssocID="{1E7941FA-F566-4847-87B0-D1F140F19806}" presName="parentText" presStyleLbl="node1" presStyleIdx="5" presStyleCnt="12">
        <dgm:presLayoutVars>
          <dgm:chMax val="0"/>
          <dgm:bulletEnabled val="1"/>
        </dgm:presLayoutVars>
      </dgm:prSet>
      <dgm:spPr/>
      <dgm:t>
        <a:bodyPr/>
        <a:lstStyle/>
        <a:p>
          <a:endParaRPr lang="tr-TR"/>
        </a:p>
      </dgm:t>
    </dgm:pt>
    <dgm:pt modelId="{E8AA57C0-84AA-44D1-A37A-6619C7E8EC12}" type="pres">
      <dgm:prSet presAssocID="{64B73083-0204-4EA2-A585-92F7EDA2A3E1}" presName="spacer" presStyleCnt="0"/>
      <dgm:spPr/>
    </dgm:pt>
    <dgm:pt modelId="{5E181F7D-A7B9-4929-B623-FF370B3EF02E}" type="pres">
      <dgm:prSet presAssocID="{A2CC9465-C57A-4DCE-8CCE-6C6561645218}" presName="parentText" presStyleLbl="node1" presStyleIdx="6" presStyleCnt="12">
        <dgm:presLayoutVars>
          <dgm:chMax val="0"/>
          <dgm:bulletEnabled val="1"/>
        </dgm:presLayoutVars>
      </dgm:prSet>
      <dgm:spPr/>
      <dgm:t>
        <a:bodyPr/>
        <a:lstStyle/>
        <a:p>
          <a:endParaRPr lang="tr-TR"/>
        </a:p>
      </dgm:t>
    </dgm:pt>
    <dgm:pt modelId="{AAA05E33-E23E-480C-AE6B-CEB6A8AB76D9}" type="pres">
      <dgm:prSet presAssocID="{DABA9EA6-737D-4755-8305-17EE833FBA76}" presName="spacer" presStyleCnt="0"/>
      <dgm:spPr/>
    </dgm:pt>
    <dgm:pt modelId="{D1124BB9-AC69-46D8-BF71-583D26085FF5}" type="pres">
      <dgm:prSet presAssocID="{14228199-66EE-4DCF-8FFC-B05068DE2618}" presName="parentText" presStyleLbl="node1" presStyleIdx="7" presStyleCnt="12">
        <dgm:presLayoutVars>
          <dgm:chMax val="0"/>
          <dgm:bulletEnabled val="1"/>
        </dgm:presLayoutVars>
      </dgm:prSet>
      <dgm:spPr/>
      <dgm:t>
        <a:bodyPr/>
        <a:lstStyle/>
        <a:p>
          <a:endParaRPr lang="tr-TR"/>
        </a:p>
      </dgm:t>
    </dgm:pt>
    <dgm:pt modelId="{BAA502FD-A4C1-4F83-B4D4-9730B1B3ECBD}" type="pres">
      <dgm:prSet presAssocID="{11005FA8-2704-4CB8-A898-FFB04BD62BFD}" presName="spacer" presStyleCnt="0"/>
      <dgm:spPr/>
    </dgm:pt>
    <dgm:pt modelId="{A968F212-8AA7-43AC-9532-3C04A50C34A6}" type="pres">
      <dgm:prSet presAssocID="{3A74BA2C-2780-46CA-A9DA-CB9FF725892B}" presName="parentText" presStyleLbl="node1" presStyleIdx="8" presStyleCnt="12">
        <dgm:presLayoutVars>
          <dgm:chMax val="0"/>
          <dgm:bulletEnabled val="1"/>
        </dgm:presLayoutVars>
      </dgm:prSet>
      <dgm:spPr/>
      <dgm:t>
        <a:bodyPr/>
        <a:lstStyle/>
        <a:p>
          <a:endParaRPr lang="tr-TR"/>
        </a:p>
      </dgm:t>
    </dgm:pt>
    <dgm:pt modelId="{F5079589-1DEA-4435-AAEC-BBC80DC1A0AB}" type="pres">
      <dgm:prSet presAssocID="{FA639AEB-7CBC-47AF-B509-322E3B208A89}" presName="spacer" presStyleCnt="0"/>
      <dgm:spPr/>
    </dgm:pt>
    <dgm:pt modelId="{9BDEE4E3-9A17-4DC4-8F8B-9AF7209D6D89}" type="pres">
      <dgm:prSet presAssocID="{53226154-6A5D-4825-9E6A-FD21076405CF}" presName="parentText" presStyleLbl="node1" presStyleIdx="9" presStyleCnt="12">
        <dgm:presLayoutVars>
          <dgm:chMax val="0"/>
          <dgm:bulletEnabled val="1"/>
        </dgm:presLayoutVars>
      </dgm:prSet>
      <dgm:spPr/>
      <dgm:t>
        <a:bodyPr/>
        <a:lstStyle/>
        <a:p>
          <a:endParaRPr lang="tr-TR"/>
        </a:p>
      </dgm:t>
    </dgm:pt>
    <dgm:pt modelId="{E9665EEF-2DB9-41BE-A221-9725CFE600A3}" type="pres">
      <dgm:prSet presAssocID="{75A7A3AF-C5A7-4C8F-9324-E8BE76B8AC7B}" presName="spacer" presStyleCnt="0"/>
      <dgm:spPr/>
    </dgm:pt>
    <dgm:pt modelId="{2F0E0510-BA94-4938-B17A-AF752E90D046}" type="pres">
      <dgm:prSet presAssocID="{5F8038BB-4521-4860-AA7C-965D71AB4302}" presName="parentText" presStyleLbl="node1" presStyleIdx="10" presStyleCnt="12">
        <dgm:presLayoutVars>
          <dgm:chMax val="0"/>
          <dgm:bulletEnabled val="1"/>
        </dgm:presLayoutVars>
      </dgm:prSet>
      <dgm:spPr/>
      <dgm:t>
        <a:bodyPr/>
        <a:lstStyle/>
        <a:p>
          <a:endParaRPr lang="tr-TR"/>
        </a:p>
      </dgm:t>
    </dgm:pt>
    <dgm:pt modelId="{1D50D70C-F91F-4675-AC2A-F3C083DBB514}" type="pres">
      <dgm:prSet presAssocID="{003CC612-B0A2-4884-8EDB-CC3D83F89440}" presName="spacer" presStyleCnt="0"/>
      <dgm:spPr/>
    </dgm:pt>
    <dgm:pt modelId="{330FF291-245C-4FD1-AE03-01BAC1615F47}" type="pres">
      <dgm:prSet presAssocID="{6E620456-E8B5-4310-91E4-1F486739A1A7}" presName="parentText" presStyleLbl="node1" presStyleIdx="11" presStyleCnt="12">
        <dgm:presLayoutVars>
          <dgm:chMax val="0"/>
          <dgm:bulletEnabled val="1"/>
        </dgm:presLayoutVars>
      </dgm:prSet>
      <dgm:spPr/>
      <dgm:t>
        <a:bodyPr/>
        <a:lstStyle/>
        <a:p>
          <a:endParaRPr lang="tr-TR"/>
        </a:p>
      </dgm:t>
    </dgm:pt>
  </dgm:ptLst>
  <dgm:cxnLst>
    <dgm:cxn modelId="{401BC9CC-0C73-4112-A3A2-1AAD0CAAE271}" type="presOf" srcId="{476E0CB6-820B-48C5-B65F-175F8959FA24}" destId="{5D88A450-79EB-4C95-8EEE-C57F4B7F43C5}" srcOrd="0" destOrd="0" presId="urn:microsoft.com/office/officeart/2005/8/layout/vList2"/>
    <dgm:cxn modelId="{3B8CE5A2-42A0-4513-AFAA-7731AA624D4B}" type="presOf" srcId="{1E7941FA-F566-4847-87B0-D1F140F19806}" destId="{0B38A5CA-FD0D-40F8-8D37-51548D77A384}" srcOrd="0" destOrd="0" presId="urn:microsoft.com/office/officeart/2005/8/layout/vList2"/>
    <dgm:cxn modelId="{F1C6AE68-5740-4F72-9473-B3743D07E8EF}" type="presOf" srcId="{0854114F-0721-445A-A339-E8671BF03D1D}" destId="{91FF8E5F-AE41-43EC-997C-9AC68497EFB6}" srcOrd="0" destOrd="0" presId="urn:microsoft.com/office/officeart/2005/8/layout/vList2"/>
    <dgm:cxn modelId="{A515A188-4AE1-4F2B-BF1F-0535FCF7DAE6}" type="presOf" srcId="{B6AB1A25-0BCE-4D20-933E-C4CFEF958606}" destId="{BE5B31EE-0D34-4BF5-8D79-A4F0775A9D65}" srcOrd="0" destOrd="0" presId="urn:microsoft.com/office/officeart/2005/8/layout/vList2"/>
    <dgm:cxn modelId="{000C3B3E-9A40-4155-870E-6A07ACFC3377}" srcId="{EF833423-96BF-4F20-8A23-0EA4068033E1}" destId="{1E7941FA-F566-4847-87B0-D1F140F19806}" srcOrd="5" destOrd="0" parTransId="{BB2BCA96-1FF7-43D6-ABC5-1E360AEA9F81}" sibTransId="{64B73083-0204-4EA2-A585-92F7EDA2A3E1}"/>
    <dgm:cxn modelId="{DAF85D13-7CA7-4A2B-ADA6-01EC7CB106C3}" srcId="{EF833423-96BF-4F20-8A23-0EA4068033E1}" destId="{3A74BA2C-2780-46CA-A9DA-CB9FF725892B}" srcOrd="8" destOrd="0" parTransId="{425B8A31-9369-473C-89A6-D934248A2F19}" sibTransId="{FA639AEB-7CBC-47AF-B509-322E3B208A89}"/>
    <dgm:cxn modelId="{83FFFF8B-0254-41FB-A192-E77BE0D47BAA}" srcId="{EF833423-96BF-4F20-8A23-0EA4068033E1}" destId="{0854114F-0721-445A-A339-E8671BF03D1D}" srcOrd="4" destOrd="0" parTransId="{0818E8AE-56B5-454F-8241-6559B77FB6A9}" sibTransId="{79408B70-E64F-46B3-8F79-2DE1E36003D5}"/>
    <dgm:cxn modelId="{7EEE2CB5-3BA1-45DB-9BAB-F439314FDACF}" srcId="{EF833423-96BF-4F20-8A23-0EA4068033E1}" destId="{53226154-6A5D-4825-9E6A-FD21076405CF}" srcOrd="9" destOrd="0" parTransId="{D4B21AE3-D53A-43AE-B7C4-6E2F42630691}" sibTransId="{75A7A3AF-C5A7-4C8F-9324-E8BE76B8AC7B}"/>
    <dgm:cxn modelId="{51FAE462-BBB2-4F70-8EBA-DEDE686144C1}" srcId="{EF833423-96BF-4F20-8A23-0EA4068033E1}" destId="{476E0CB6-820B-48C5-B65F-175F8959FA24}" srcOrd="2" destOrd="0" parTransId="{BA5579E5-A5F1-4A9F-B5AC-8BC19DD4D2E1}" sibTransId="{ADCF48E3-F498-4CC2-8287-7FB67B59B149}"/>
    <dgm:cxn modelId="{1C024D73-1134-4F18-ABE3-E04783B61AE5}" srcId="{EF833423-96BF-4F20-8A23-0EA4068033E1}" destId="{5F8038BB-4521-4860-AA7C-965D71AB4302}" srcOrd="10" destOrd="0" parTransId="{004E4CD4-A868-40D8-A2B7-509FCD4C7BCA}" sibTransId="{003CC612-B0A2-4884-8EDB-CC3D83F89440}"/>
    <dgm:cxn modelId="{B1C8FE61-80FD-424D-B480-B557E16A732E}" type="presOf" srcId="{3A74BA2C-2780-46CA-A9DA-CB9FF725892B}" destId="{A968F212-8AA7-43AC-9532-3C04A50C34A6}" srcOrd="0" destOrd="0" presId="urn:microsoft.com/office/officeart/2005/8/layout/vList2"/>
    <dgm:cxn modelId="{0C57F01D-0837-4177-B197-7531BA09BA22}" type="presOf" srcId="{9199CA5C-F1BF-47B3-849B-BD4EDFC92A73}" destId="{05482158-CE58-45A7-BCD3-C69871011F30}" srcOrd="0" destOrd="0" presId="urn:microsoft.com/office/officeart/2005/8/layout/vList2"/>
    <dgm:cxn modelId="{DF7A341E-939F-45BF-ADA2-CE9F5499967B}" srcId="{EF833423-96BF-4F20-8A23-0EA4068033E1}" destId="{B6AB1A25-0BCE-4D20-933E-C4CFEF958606}" srcOrd="3" destOrd="0" parTransId="{0AC3617B-5604-4160-B539-E19BFEDBA862}" sibTransId="{84ABB4D3-5049-46BE-AF26-3027295D3103}"/>
    <dgm:cxn modelId="{345756D9-F679-4C63-AF48-AC6938018855}" type="presOf" srcId="{53226154-6A5D-4825-9E6A-FD21076405CF}" destId="{9BDEE4E3-9A17-4DC4-8F8B-9AF7209D6D89}" srcOrd="0" destOrd="0" presId="urn:microsoft.com/office/officeart/2005/8/layout/vList2"/>
    <dgm:cxn modelId="{BC9F9348-C0B6-4B60-9226-5FF62F0FD181}" type="presOf" srcId="{EF833423-96BF-4F20-8A23-0EA4068033E1}" destId="{C83C444A-8130-46A0-8629-D6BAD32C3542}" srcOrd="0" destOrd="0" presId="urn:microsoft.com/office/officeart/2005/8/layout/vList2"/>
    <dgm:cxn modelId="{59802585-BEA4-4309-9B87-8342EB789628}" srcId="{EF833423-96BF-4F20-8A23-0EA4068033E1}" destId="{4D95F23E-A23C-4575-B57F-79B7BA0AFED4}" srcOrd="0" destOrd="0" parTransId="{4C9D2F2C-DBE8-4D3B-9B4A-44D4E3462944}" sibTransId="{226C7951-C591-420D-B737-1C4D4A59FDA1}"/>
    <dgm:cxn modelId="{386BF1A0-863A-4471-9070-13C77992F8A9}" type="presOf" srcId="{5F8038BB-4521-4860-AA7C-965D71AB4302}" destId="{2F0E0510-BA94-4938-B17A-AF752E90D046}" srcOrd="0" destOrd="0" presId="urn:microsoft.com/office/officeart/2005/8/layout/vList2"/>
    <dgm:cxn modelId="{3D34D5F5-9E10-45A7-AECD-85B68A847364}" type="presOf" srcId="{14228199-66EE-4DCF-8FFC-B05068DE2618}" destId="{D1124BB9-AC69-46D8-BF71-583D26085FF5}" srcOrd="0" destOrd="0" presId="urn:microsoft.com/office/officeart/2005/8/layout/vList2"/>
    <dgm:cxn modelId="{41A2247B-ABAD-4FE3-A38F-67DA2129239B}" type="presOf" srcId="{A2CC9465-C57A-4DCE-8CCE-6C6561645218}" destId="{5E181F7D-A7B9-4929-B623-FF370B3EF02E}" srcOrd="0" destOrd="0" presId="urn:microsoft.com/office/officeart/2005/8/layout/vList2"/>
    <dgm:cxn modelId="{DBB1FCB2-46C9-4F7D-927C-14E2DA30823B}" srcId="{EF833423-96BF-4F20-8A23-0EA4068033E1}" destId="{A2CC9465-C57A-4DCE-8CCE-6C6561645218}" srcOrd="6" destOrd="0" parTransId="{5945BA84-2639-4ED6-AB95-B6B24D73B217}" sibTransId="{DABA9EA6-737D-4755-8305-17EE833FBA76}"/>
    <dgm:cxn modelId="{BD1AD553-C3EB-48B2-9223-1F05EF3BA9BE}" srcId="{EF833423-96BF-4F20-8A23-0EA4068033E1}" destId="{14228199-66EE-4DCF-8FFC-B05068DE2618}" srcOrd="7" destOrd="0" parTransId="{3576FC95-090D-471A-ADC4-96AAEA393F61}" sibTransId="{11005FA8-2704-4CB8-A898-FFB04BD62BFD}"/>
    <dgm:cxn modelId="{A33B4945-8993-4F67-A9AC-81FAB6349E00}" srcId="{EF833423-96BF-4F20-8A23-0EA4068033E1}" destId="{9199CA5C-F1BF-47B3-849B-BD4EDFC92A73}" srcOrd="1" destOrd="0" parTransId="{125DDCBC-7A70-445F-956E-E83C9F6507E0}" sibTransId="{7C58A3F9-24C0-43FA-A5C8-D235533A0BD7}"/>
    <dgm:cxn modelId="{D5B16E37-D62D-4CD4-92B4-81D1338A842F}" type="presOf" srcId="{6E620456-E8B5-4310-91E4-1F486739A1A7}" destId="{330FF291-245C-4FD1-AE03-01BAC1615F47}" srcOrd="0" destOrd="0" presId="urn:microsoft.com/office/officeart/2005/8/layout/vList2"/>
    <dgm:cxn modelId="{E93DF4E2-B312-491B-B846-64D856FEA32F}" srcId="{EF833423-96BF-4F20-8A23-0EA4068033E1}" destId="{6E620456-E8B5-4310-91E4-1F486739A1A7}" srcOrd="11" destOrd="0" parTransId="{C9A8B4A6-8768-47A0-B16C-36DDC661D160}" sibTransId="{DA69D385-B36F-412C-A124-CD0A2FB058FB}"/>
    <dgm:cxn modelId="{AD084E4C-6865-4A86-A119-3E90843DC5CC}" type="presOf" srcId="{4D95F23E-A23C-4575-B57F-79B7BA0AFED4}" destId="{82B5EC31-9B51-4F01-AC4E-E9F8B9CE6DD9}" srcOrd="0" destOrd="0" presId="urn:microsoft.com/office/officeart/2005/8/layout/vList2"/>
    <dgm:cxn modelId="{D37A68DA-579A-41AC-A64A-39A627C9FF19}" type="presParOf" srcId="{C83C444A-8130-46A0-8629-D6BAD32C3542}" destId="{82B5EC31-9B51-4F01-AC4E-E9F8B9CE6DD9}" srcOrd="0" destOrd="0" presId="urn:microsoft.com/office/officeart/2005/8/layout/vList2"/>
    <dgm:cxn modelId="{5B678923-7F05-42D8-B6C9-B3458DD5FCAC}" type="presParOf" srcId="{C83C444A-8130-46A0-8629-D6BAD32C3542}" destId="{5A380DF5-1438-4367-818C-A2D046EBA681}" srcOrd="1" destOrd="0" presId="urn:microsoft.com/office/officeart/2005/8/layout/vList2"/>
    <dgm:cxn modelId="{B274650F-0A09-4CCF-8F31-0B914DD3242F}" type="presParOf" srcId="{C83C444A-8130-46A0-8629-D6BAD32C3542}" destId="{05482158-CE58-45A7-BCD3-C69871011F30}" srcOrd="2" destOrd="0" presId="urn:microsoft.com/office/officeart/2005/8/layout/vList2"/>
    <dgm:cxn modelId="{40925ED7-DC61-4307-8CE9-5B0D373DF839}" type="presParOf" srcId="{C83C444A-8130-46A0-8629-D6BAD32C3542}" destId="{B1D69541-AF50-4AD9-B87E-ECDC83B30C64}" srcOrd="3" destOrd="0" presId="urn:microsoft.com/office/officeart/2005/8/layout/vList2"/>
    <dgm:cxn modelId="{C0AA2A69-DD1B-4F4A-A05C-6E721D80E501}" type="presParOf" srcId="{C83C444A-8130-46A0-8629-D6BAD32C3542}" destId="{5D88A450-79EB-4C95-8EEE-C57F4B7F43C5}" srcOrd="4" destOrd="0" presId="urn:microsoft.com/office/officeart/2005/8/layout/vList2"/>
    <dgm:cxn modelId="{E8858E56-34A8-4E9D-A19D-FFB930607D7E}" type="presParOf" srcId="{C83C444A-8130-46A0-8629-D6BAD32C3542}" destId="{067FCF14-5DFC-4837-85D2-D0FB15B0F36E}" srcOrd="5" destOrd="0" presId="urn:microsoft.com/office/officeart/2005/8/layout/vList2"/>
    <dgm:cxn modelId="{0BA12756-70F1-43C9-A96C-23D00DF87609}" type="presParOf" srcId="{C83C444A-8130-46A0-8629-D6BAD32C3542}" destId="{BE5B31EE-0D34-4BF5-8D79-A4F0775A9D65}" srcOrd="6" destOrd="0" presId="urn:microsoft.com/office/officeart/2005/8/layout/vList2"/>
    <dgm:cxn modelId="{EB83C7E5-55C3-49F1-8FCE-71A57738B3D7}" type="presParOf" srcId="{C83C444A-8130-46A0-8629-D6BAD32C3542}" destId="{996E5FFC-7DFB-4448-8CD9-CDFCF29EF0CE}" srcOrd="7" destOrd="0" presId="urn:microsoft.com/office/officeart/2005/8/layout/vList2"/>
    <dgm:cxn modelId="{575C1129-E7EF-470F-AEA9-61CBA6F0273B}" type="presParOf" srcId="{C83C444A-8130-46A0-8629-D6BAD32C3542}" destId="{91FF8E5F-AE41-43EC-997C-9AC68497EFB6}" srcOrd="8" destOrd="0" presId="urn:microsoft.com/office/officeart/2005/8/layout/vList2"/>
    <dgm:cxn modelId="{D615D29E-AEE3-4D08-A0A6-2AD598A16A37}" type="presParOf" srcId="{C83C444A-8130-46A0-8629-D6BAD32C3542}" destId="{9BA6EB15-F07C-49C5-9666-6899B9819BD8}" srcOrd="9" destOrd="0" presId="urn:microsoft.com/office/officeart/2005/8/layout/vList2"/>
    <dgm:cxn modelId="{16F9FB2B-006D-45D8-A80C-239A65BD2211}" type="presParOf" srcId="{C83C444A-8130-46A0-8629-D6BAD32C3542}" destId="{0B38A5CA-FD0D-40F8-8D37-51548D77A384}" srcOrd="10" destOrd="0" presId="urn:microsoft.com/office/officeart/2005/8/layout/vList2"/>
    <dgm:cxn modelId="{B78598CC-BAB0-4184-93C8-0D66674266D4}" type="presParOf" srcId="{C83C444A-8130-46A0-8629-D6BAD32C3542}" destId="{E8AA57C0-84AA-44D1-A37A-6619C7E8EC12}" srcOrd="11" destOrd="0" presId="urn:microsoft.com/office/officeart/2005/8/layout/vList2"/>
    <dgm:cxn modelId="{CF262BE5-B678-4B0A-A9C5-159D05CB0DAC}" type="presParOf" srcId="{C83C444A-8130-46A0-8629-D6BAD32C3542}" destId="{5E181F7D-A7B9-4929-B623-FF370B3EF02E}" srcOrd="12" destOrd="0" presId="urn:microsoft.com/office/officeart/2005/8/layout/vList2"/>
    <dgm:cxn modelId="{EC8C10A1-461C-422E-A24D-B4F48C07A53E}" type="presParOf" srcId="{C83C444A-8130-46A0-8629-D6BAD32C3542}" destId="{AAA05E33-E23E-480C-AE6B-CEB6A8AB76D9}" srcOrd="13" destOrd="0" presId="urn:microsoft.com/office/officeart/2005/8/layout/vList2"/>
    <dgm:cxn modelId="{CF10DF49-4B3D-4FC9-8C5F-35A1C5A3979D}" type="presParOf" srcId="{C83C444A-8130-46A0-8629-D6BAD32C3542}" destId="{D1124BB9-AC69-46D8-BF71-583D26085FF5}" srcOrd="14" destOrd="0" presId="urn:microsoft.com/office/officeart/2005/8/layout/vList2"/>
    <dgm:cxn modelId="{1D76F8DD-EF8E-4585-B28A-54B585DDBCD3}" type="presParOf" srcId="{C83C444A-8130-46A0-8629-D6BAD32C3542}" destId="{BAA502FD-A4C1-4F83-B4D4-9730B1B3ECBD}" srcOrd="15" destOrd="0" presId="urn:microsoft.com/office/officeart/2005/8/layout/vList2"/>
    <dgm:cxn modelId="{BC906A24-6D9C-48AD-AE56-55140D99BEE0}" type="presParOf" srcId="{C83C444A-8130-46A0-8629-D6BAD32C3542}" destId="{A968F212-8AA7-43AC-9532-3C04A50C34A6}" srcOrd="16" destOrd="0" presId="urn:microsoft.com/office/officeart/2005/8/layout/vList2"/>
    <dgm:cxn modelId="{8206FED8-D58C-4BB4-B327-62C1327898AC}" type="presParOf" srcId="{C83C444A-8130-46A0-8629-D6BAD32C3542}" destId="{F5079589-1DEA-4435-AAEC-BBC80DC1A0AB}" srcOrd="17" destOrd="0" presId="urn:microsoft.com/office/officeart/2005/8/layout/vList2"/>
    <dgm:cxn modelId="{9809A6DB-A453-4C05-8EF0-87616C6FFED3}" type="presParOf" srcId="{C83C444A-8130-46A0-8629-D6BAD32C3542}" destId="{9BDEE4E3-9A17-4DC4-8F8B-9AF7209D6D89}" srcOrd="18" destOrd="0" presId="urn:microsoft.com/office/officeart/2005/8/layout/vList2"/>
    <dgm:cxn modelId="{99F77FDA-A917-4F0C-86F9-5582816A2BEC}" type="presParOf" srcId="{C83C444A-8130-46A0-8629-D6BAD32C3542}" destId="{E9665EEF-2DB9-41BE-A221-9725CFE600A3}" srcOrd="19" destOrd="0" presId="urn:microsoft.com/office/officeart/2005/8/layout/vList2"/>
    <dgm:cxn modelId="{531AD0EB-9478-448C-A914-A0DE54D16E29}" type="presParOf" srcId="{C83C444A-8130-46A0-8629-D6BAD32C3542}" destId="{2F0E0510-BA94-4938-B17A-AF752E90D046}" srcOrd="20" destOrd="0" presId="urn:microsoft.com/office/officeart/2005/8/layout/vList2"/>
    <dgm:cxn modelId="{C565329A-1AC1-45C3-B5A8-8B3335C577EA}" type="presParOf" srcId="{C83C444A-8130-46A0-8629-D6BAD32C3542}" destId="{1D50D70C-F91F-4675-AC2A-F3C083DBB514}" srcOrd="21" destOrd="0" presId="urn:microsoft.com/office/officeart/2005/8/layout/vList2"/>
    <dgm:cxn modelId="{9C170A07-7791-470E-9003-227858524B18}" type="presParOf" srcId="{C83C444A-8130-46A0-8629-D6BAD32C3542}" destId="{330FF291-245C-4FD1-AE03-01BAC1615F47}"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F0754-2B45-4ED9-8155-7EB9A1091FC0}"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tr-TR"/>
        </a:p>
      </dgm:t>
    </dgm:pt>
    <dgm:pt modelId="{D5CC36B2-784E-4E95-8419-A8605EAC0CEC}">
      <dgm:prSet/>
      <dgm:spPr/>
      <dgm:t>
        <a:bodyPr/>
        <a:lstStyle/>
        <a:p>
          <a:pPr rtl="0"/>
          <a:r>
            <a:rPr lang="tr-TR" smtClean="0"/>
            <a:t>Bu test anaerobik kapasiteyi  ölçmemizi sağlar.</a:t>
          </a:r>
          <a:endParaRPr lang="tr-TR"/>
        </a:p>
      </dgm:t>
    </dgm:pt>
    <dgm:pt modelId="{6D875C61-51C5-4625-BAC8-B5CDF7C9814B}" type="parTrans" cxnId="{09C3081F-7A27-4039-BCEB-3E714F3A7033}">
      <dgm:prSet/>
      <dgm:spPr/>
      <dgm:t>
        <a:bodyPr/>
        <a:lstStyle/>
        <a:p>
          <a:endParaRPr lang="tr-TR"/>
        </a:p>
      </dgm:t>
    </dgm:pt>
    <dgm:pt modelId="{B644B73C-65B2-44D9-958C-F2015B5C5E2B}" type="sibTrans" cxnId="{09C3081F-7A27-4039-BCEB-3E714F3A7033}">
      <dgm:prSet/>
      <dgm:spPr/>
      <dgm:t>
        <a:bodyPr/>
        <a:lstStyle/>
        <a:p>
          <a:endParaRPr lang="tr-TR"/>
        </a:p>
      </dgm:t>
    </dgm:pt>
    <dgm:pt modelId="{B635F194-2075-4386-BA9C-218333FF6404}">
      <dgm:prSet/>
      <dgm:spPr/>
      <dgm:t>
        <a:bodyPr/>
        <a:lstStyle/>
        <a:p>
          <a:pPr rtl="0"/>
          <a:r>
            <a:rPr lang="tr-TR" smtClean="0"/>
            <a:t>10 saniye ile 30 saniye  arası  hızlı  biçimde pedal çevirerek  derece alınır </a:t>
          </a:r>
          <a:endParaRPr lang="tr-TR"/>
        </a:p>
      </dgm:t>
    </dgm:pt>
    <dgm:pt modelId="{0DB612B5-9195-44D4-BABD-A2481BCCEF71}" type="parTrans" cxnId="{84CCADF9-A7D2-43B8-8DF3-7168B90EE366}">
      <dgm:prSet/>
      <dgm:spPr/>
      <dgm:t>
        <a:bodyPr/>
        <a:lstStyle/>
        <a:p>
          <a:endParaRPr lang="tr-TR"/>
        </a:p>
      </dgm:t>
    </dgm:pt>
    <dgm:pt modelId="{EB21B970-5255-4F99-86A4-496A902AE348}" type="sibTrans" cxnId="{84CCADF9-A7D2-43B8-8DF3-7168B90EE366}">
      <dgm:prSet/>
      <dgm:spPr/>
      <dgm:t>
        <a:bodyPr/>
        <a:lstStyle/>
        <a:p>
          <a:endParaRPr lang="tr-TR"/>
        </a:p>
      </dgm:t>
    </dgm:pt>
    <dgm:pt modelId="{9F90705E-B7BE-4519-9379-D16CF0F0E1FC}">
      <dgm:prSet/>
      <dgm:spPr/>
      <dgm:t>
        <a:bodyPr/>
        <a:lstStyle/>
        <a:p>
          <a:pPr rtl="0"/>
          <a:r>
            <a:rPr lang="tr-TR" smtClean="0"/>
            <a:t>Elde  edilen ölçümler alaktik  çalışma indexi ,alaktik güç indexi , laktik  çalışma indexi ve yorgunluk indexi  hesaplanır </a:t>
          </a:r>
          <a:endParaRPr lang="tr-TR"/>
        </a:p>
      </dgm:t>
    </dgm:pt>
    <dgm:pt modelId="{1459E7C0-F64B-4791-BA89-36C77E2319D0}" type="parTrans" cxnId="{23DC2D8C-C979-490F-A982-6E9EB4277AB2}">
      <dgm:prSet/>
      <dgm:spPr/>
      <dgm:t>
        <a:bodyPr/>
        <a:lstStyle/>
        <a:p>
          <a:endParaRPr lang="tr-TR"/>
        </a:p>
      </dgm:t>
    </dgm:pt>
    <dgm:pt modelId="{5505EAC7-2EF4-4081-97AD-39D9450775BE}" type="sibTrans" cxnId="{23DC2D8C-C979-490F-A982-6E9EB4277AB2}">
      <dgm:prSet/>
      <dgm:spPr/>
      <dgm:t>
        <a:bodyPr/>
        <a:lstStyle/>
        <a:p>
          <a:endParaRPr lang="tr-TR"/>
        </a:p>
      </dgm:t>
    </dgm:pt>
    <dgm:pt modelId="{3F9EA5C2-9FA1-47C7-904E-0826D1F78B9B}" type="pres">
      <dgm:prSet presAssocID="{EEFF0754-2B45-4ED9-8155-7EB9A1091FC0}" presName="diagram" presStyleCnt="0">
        <dgm:presLayoutVars>
          <dgm:chPref val="1"/>
          <dgm:dir/>
          <dgm:animOne val="branch"/>
          <dgm:animLvl val="lvl"/>
          <dgm:resizeHandles/>
        </dgm:presLayoutVars>
      </dgm:prSet>
      <dgm:spPr/>
      <dgm:t>
        <a:bodyPr/>
        <a:lstStyle/>
        <a:p>
          <a:endParaRPr lang="tr-TR"/>
        </a:p>
      </dgm:t>
    </dgm:pt>
    <dgm:pt modelId="{9DE37DAE-F596-4DC5-9B0C-E2C8605E4C69}" type="pres">
      <dgm:prSet presAssocID="{D5CC36B2-784E-4E95-8419-A8605EAC0CEC}" presName="root" presStyleCnt="0"/>
      <dgm:spPr/>
    </dgm:pt>
    <dgm:pt modelId="{8D18C55D-B2C1-4BB6-827E-1727347A8AA3}" type="pres">
      <dgm:prSet presAssocID="{D5CC36B2-784E-4E95-8419-A8605EAC0CEC}" presName="rootComposite" presStyleCnt="0"/>
      <dgm:spPr/>
    </dgm:pt>
    <dgm:pt modelId="{131D67EF-F0CE-4AF9-A877-04E41485AD79}" type="pres">
      <dgm:prSet presAssocID="{D5CC36B2-784E-4E95-8419-A8605EAC0CEC}" presName="rootText" presStyleLbl="node1" presStyleIdx="0" presStyleCnt="1"/>
      <dgm:spPr/>
      <dgm:t>
        <a:bodyPr/>
        <a:lstStyle/>
        <a:p>
          <a:endParaRPr lang="tr-TR"/>
        </a:p>
      </dgm:t>
    </dgm:pt>
    <dgm:pt modelId="{C70896CD-9A86-4A40-80EA-22A2CAD75F06}" type="pres">
      <dgm:prSet presAssocID="{D5CC36B2-784E-4E95-8419-A8605EAC0CEC}" presName="rootConnector" presStyleLbl="node1" presStyleIdx="0" presStyleCnt="1"/>
      <dgm:spPr/>
      <dgm:t>
        <a:bodyPr/>
        <a:lstStyle/>
        <a:p>
          <a:endParaRPr lang="tr-TR"/>
        </a:p>
      </dgm:t>
    </dgm:pt>
    <dgm:pt modelId="{56677C1B-4EB2-4AFA-AB7B-76D41F98F495}" type="pres">
      <dgm:prSet presAssocID="{D5CC36B2-784E-4E95-8419-A8605EAC0CEC}" presName="childShape" presStyleCnt="0"/>
      <dgm:spPr/>
    </dgm:pt>
    <dgm:pt modelId="{0088B344-F243-488B-8BE2-4F902A1818CE}" type="pres">
      <dgm:prSet presAssocID="{0DB612B5-9195-44D4-BABD-A2481BCCEF71}" presName="Name13" presStyleLbl="parChTrans1D2" presStyleIdx="0" presStyleCnt="2"/>
      <dgm:spPr/>
      <dgm:t>
        <a:bodyPr/>
        <a:lstStyle/>
        <a:p>
          <a:endParaRPr lang="tr-TR"/>
        </a:p>
      </dgm:t>
    </dgm:pt>
    <dgm:pt modelId="{E3EE23CD-3772-4324-A6D9-E0D636D49550}" type="pres">
      <dgm:prSet presAssocID="{B635F194-2075-4386-BA9C-218333FF6404}" presName="childText" presStyleLbl="bgAcc1" presStyleIdx="0" presStyleCnt="2">
        <dgm:presLayoutVars>
          <dgm:bulletEnabled val="1"/>
        </dgm:presLayoutVars>
      </dgm:prSet>
      <dgm:spPr/>
      <dgm:t>
        <a:bodyPr/>
        <a:lstStyle/>
        <a:p>
          <a:endParaRPr lang="tr-TR"/>
        </a:p>
      </dgm:t>
    </dgm:pt>
    <dgm:pt modelId="{DE92132E-748E-4370-865C-6DE17D48D7CB}" type="pres">
      <dgm:prSet presAssocID="{1459E7C0-F64B-4791-BA89-36C77E2319D0}" presName="Name13" presStyleLbl="parChTrans1D2" presStyleIdx="1" presStyleCnt="2"/>
      <dgm:spPr/>
      <dgm:t>
        <a:bodyPr/>
        <a:lstStyle/>
        <a:p>
          <a:endParaRPr lang="tr-TR"/>
        </a:p>
      </dgm:t>
    </dgm:pt>
    <dgm:pt modelId="{B46932CE-6BCD-46AF-BCFD-080874BB635A}" type="pres">
      <dgm:prSet presAssocID="{9F90705E-B7BE-4519-9379-D16CF0F0E1FC}" presName="childText" presStyleLbl="bgAcc1" presStyleIdx="1" presStyleCnt="2">
        <dgm:presLayoutVars>
          <dgm:bulletEnabled val="1"/>
        </dgm:presLayoutVars>
      </dgm:prSet>
      <dgm:spPr/>
      <dgm:t>
        <a:bodyPr/>
        <a:lstStyle/>
        <a:p>
          <a:endParaRPr lang="tr-TR"/>
        </a:p>
      </dgm:t>
    </dgm:pt>
  </dgm:ptLst>
  <dgm:cxnLst>
    <dgm:cxn modelId="{CE58DCBC-D70D-4980-93F7-47C2502C4C78}" type="presOf" srcId="{0DB612B5-9195-44D4-BABD-A2481BCCEF71}" destId="{0088B344-F243-488B-8BE2-4F902A1818CE}" srcOrd="0" destOrd="0" presId="urn:microsoft.com/office/officeart/2005/8/layout/hierarchy3"/>
    <dgm:cxn modelId="{23DC2D8C-C979-490F-A982-6E9EB4277AB2}" srcId="{D5CC36B2-784E-4E95-8419-A8605EAC0CEC}" destId="{9F90705E-B7BE-4519-9379-D16CF0F0E1FC}" srcOrd="1" destOrd="0" parTransId="{1459E7C0-F64B-4791-BA89-36C77E2319D0}" sibTransId="{5505EAC7-2EF4-4081-97AD-39D9450775BE}"/>
    <dgm:cxn modelId="{683C5E8D-BE4B-4F84-8162-19CE78E6AE6F}" type="presOf" srcId="{1459E7C0-F64B-4791-BA89-36C77E2319D0}" destId="{DE92132E-748E-4370-865C-6DE17D48D7CB}" srcOrd="0" destOrd="0" presId="urn:microsoft.com/office/officeart/2005/8/layout/hierarchy3"/>
    <dgm:cxn modelId="{84CCADF9-A7D2-43B8-8DF3-7168B90EE366}" srcId="{D5CC36B2-784E-4E95-8419-A8605EAC0CEC}" destId="{B635F194-2075-4386-BA9C-218333FF6404}" srcOrd="0" destOrd="0" parTransId="{0DB612B5-9195-44D4-BABD-A2481BCCEF71}" sibTransId="{EB21B970-5255-4F99-86A4-496A902AE348}"/>
    <dgm:cxn modelId="{31DBB0B6-E49E-4AB9-B7F9-42C74CD66BF9}" type="presOf" srcId="{D5CC36B2-784E-4E95-8419-A8605EAC0CEC}" destId="{131D67EF-F0CE-4AF9-A877-04E41485AD79}" srcOrd="0" destOrd="0" presId="urn:microsoft.com/office/officeart/2005/8/layout/hierarchy3"/>
    <dgm:cxn modelId="{BCA87585-60F7-4B7C-9B06-50478A51409E}" type="presOf" srcId="{9F90705E-B7BE-4519-9379-D16CF0F0E1FC}" destId="{B46932CE-6BCD-46AF-BCFD-080874BB635A}" srcOrd="0" destOrd="0" presId="urn:microsoft.com/office/officeart/2005/8/layout/hierarchy3"/>
    <dgm:cxn modelId="{4FF54314-EB7A-4718-ADBD-60ACB909A86F}" type="presOf" srcId="{EEFF0754-2B45-4ED9-8155-7EB9A1091FC0}" destId="{3F9EA5C2-9FA1-47C7-904E-0826D1F78B9B}" srcOrd="0" destOrd="0" presId="urn:microsoft.com/office/officeart/2005/8/layout/hierarchy3"/>
    <dgm:cxn modelId="{99F0106C-8EAC-4E32-A9C0-B09F6E911668}" type="presOf" srcId="{D5CC36B2-784E-4E95-8419-A8605EAC0CEC}" destId="{C70896CD-9A86-4A40-80EA-22A2CAD75F06}" srcOrd="1" destOrd="0" presId="urn:microsoft.com/office/officeart/2005/8/layout/hierarchy3"/>
    <dgm:cxn modelId="{09C3081F-7A27-4039-BCEB-3E714F3A7033}" srcId="{EEFF0754-2B45-4ED9-8155-7EB9A1091FC0}" destId="{D5CC36B2-784E-4E95-8419-A8605EAC0CEC}" srcOrd="0" destOrd="0" parTransId="{6D875C61-51C5-4625-BAC8-B5CDF7C9814B}" sibTransId="{B644B73C-65B2-44D9-958C-F2015B5C5E2B}"/>
    <dgm:cxn modelId="{0A00BE16-F697-476E-A5F8-A6D6BE1398DC}" type="presOf" srcId="{B635F194-2075-4386-BA9C-218333FF6404}" destId="{E3EE23CD-3772-4324-A6D9-E0D636D49550}" srcOrd="0" destOrd="0" presId="urn:microsoft.com/office/officeart/2005/8/layout/hierarchy3"/>
    <dgm:cxn modelId="{39806070-BFF7-479C-8097-620D76CA2136}" type="presParOf" srcId="{3F9EA5C2-9FA1-47C7-904E-0826D1F78B9B}" destId="{9DE37DAE-F596-4DC5-9B0C-E2C8605E4C69}" srcOrd="0" destOrd="0" presId="urn:microsoft.com/office/officeart/2005/8/layout/hierarchy3"/>
    <dgm:cxn modelId="{90570839-57C9-466A-934A-122F08BDE8EA}" type="presParOf" srcId="{9DE37DAE-F596-4DC5-9B0C-E2C8605E4C69}" destId="{8D18C55D-B2C1-4BB6-827E-1727347A8AA3}" srcOrd="0" destOrd="0" presId="urn:microsoft.com/office/officeart/2005/8/layout/hierarchy3"/>
    <dgm:cxn modelId="{E159D5C5-398E-4D7E-96C0-F33B25DFF780}" type="presParOf" srcId="{8D18C55D-B2C1-4BB6-827E-1727347A8AA3}" destId="{131D67EF-F0CE-4AF9-A877-04E41485AD79}" srcOrd="0" destOrd="0" presId="urn:microsoft.com/office/officeart/2005/8/layout/hierarchy3"/>
    <dgm:cxn modelId="{B4AE2093-9158-4E7C-B938-BF05B39B3C3C}" type="presParOf" srcId="{8D18C55D-B2C1-4BB6-827E-1727347A8AA3}" destId="{C70896CD-9A86-4A40-80EA-22A2CAD75F06}" srcOrd="1" destOrd="0" presId="urn:microsoft.com/office/officeart/2005/8/layout/hierarchy3"/>
    <dgm:cxn modelId="{9BE27982-DBBF-42D4-B8CF-A3F0EAE1D8D1}" type="presParOf" srcId="{9DE37DAE-F596-4DC5-9B0C-E2C8605E4C69}" destId="{56677C1B-4EB2-4AFA-AB7B-76D41F98F495}" srcOrd="1" destOrd="0" presId="urn:microsoft.com/office/officeart/2005/8/layout/hierarchy3"/>
    <dgm:cxn modelId="{FA38CF1E-9BA5-4ECC-B60A-1497B72784D6}" type="presParOf" srcId="{56677C1B-4EB2-4AFA-AB7B-76D41F98F495}" destId="{0088B344-F243-488B-8BE2-4F902A1818CE}" srcOrd="0" destOrd="0" presId="urn:microsoft.com/office/officeart/2005/8/layout/hierarchy3"/>
    <dgm:cxn modelId="{BEC360F6-C96A-4649-8089-2D748A56093E}" type="presParOf" srcId="{56677C1B-4EB2-4AFA-AB7B-76D41F98F495}" destId="{E3EE23CD-3772-4324-A6D9-E0D636D49550}" srcOrd="1" destOrd="0" presId="urn:microsoft.com/office/officeart/2005/8/layout/hierarchy3"/>
    <dgm:cxn modelId="{465A2A3C-9E96-4654-9976-62D8C80FDC8A}" type="presParOf" srcId="{56677C1B-4EB2-4AFA-AB7B-76D41F98F495}" destId="{DE92132E-748E-4370-865C-6DE17D48D7CB}" srcOrd="2" destOrd="0" presId="urn:microsoft.com/office/officeart/2005/8/layout/hierarchy3"/>
    <dgm:cxn modelId="{E950433B-69E0-463B-B732-8B3F5C2613CD}" type="presParOf" srcId="{56677C1B-4EB2-4AFA-AB7B-76D41F98F495}" destId="{B46932CE-6BCD-46AF-BCFD-080874BB635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FDE92-C360-4A9B-A261-EB6C29EABF54}"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tr-TR"/>
        </a:p>
      </dgm:t>
    </dgm:pt>
    <dgm:pt modelId="{21902CAD-DE1B-4708-9174-1779D32A01BE}">
      <dgm:prSet/>
      <dgm:spPr/>
      <dgm:t>
        <a:bodyPr/>
        <a:lstStyle/>
        <a:p>
          <a:pPr rtl="0"/>
          <a:r>
            <a:rPr lang="tr-TR" dirty="0" smtClean="0">
              <a:solidFill>
                <a:schemeClr val="bg2"/>
              </a:solidFill>
            </a:rPr>
            <a:t>Bu  çalışma  anaerobik  kapasiteyi  , benzer  seviyede  tekrarlı  çalışmalarda  sürat  ve toparlanma  yeteneğini  tespit  etmektir .</a:t>
          </a:r>
          <a:endParaRPr lang="tr-TR" dirty="0">
            <a:solidFill>
              <a:schemeClr val="bg2"/>
            </a:solidFill>
          </a:endParaRPr>
        </a:p>
      </dgm:t>
    </dgm:pt>
    <dgm:pt modelId="{0E56474C-B212-4FF0-8AFD-094A35187F68}" type="parTrans" cxnId="{746C835B-72C6-4BC5-85F2-BADBF4581FB1}">
      <dgm:prSet/>
      <dgm:spPr/>
      <dgm:t>
        <a:bodyPr/>
        <a:lstStyle/>
        <a:p>
          <a:endParaRPr lang="tr-TR"/>
        </a:p>
      </dgm:t>
    </dgm:pt>
    <dgm:pt modelId="{2C43F893-3DD2-4863-8AEC-6D05AFDC7B18}" type="sibTrans" cxnId="{746C835B-72C6-4BC5-85F2-BADBF4581FB1}">
      <dgm:prSet/>
      <dgm:spPr/>
      <dgm:t>
        <a:bodyPr/>
        <a:lstStyle/>
        <a:p>
          <a:endParaRPr lang="tr-TR"/>
        </a:p>
      </dgm:t>
    </dgm:pt>
    <dgm:pt modelId="{4A197939-C45E-40CD-ADE6-C0FC6265A325}">
      <dgm:prSet/>
      <dgm:spPr/>
      <dgm:t>
        <a:bodyPr/>
        <a:lstStyle/>
        <a:p>
          <a:pPr rtl="0"/>
          <a:r>
            <a:rPr lang="tr-TR" dirty="0" smtClean="0">
              <a:solidFill>
                <a:schemeClr val="bg2"/>
              </a:solidFill>
            </a:rPr>
            <a:t>Çalışma  7 saniyelik  sürat  koşusunu içerir </a:t>
          </a:r>
          <a:endParaRPr lang="tr-TR" dirty="0">
            <a:solidFill>
              <a:schemeClr val="bg2"/>
            </a:solidFill>
          </a:endParaRPr>
        </a:p>
      </dgm:t>
    </dgm:pt>
    <dgm:pt modelId="{3A815421-2ED8-42B2-AAF1-4873F50DC305}" type="parTrans" cxnId="{90F00367-B28D-47F9-84BE-6E8437B97749}">
      <dgm:prSet/>
      <dgm:spPr/>
      <dgm:t>
        <a:bodyPr/>
        <a:lstStyle/>
        <a:p>
          <a:endParaRPr lang="tr-TR"/>
        </a:p>
      </dgm:t>
    </dgm:pt>
    <dgm:pt modelId="{B2D60F20-E934-4AC4-AE9F-3B15297865B8}" type="sibTrans" cxnId="{90F00367-B28D-47F9-84BE-6E8437B97749}">
      <dgm:prSet/>
      <dgm:spPr/>
      <dgm:t>
        <a:bodyPr/>
        <a:lstStyle/>
        <a:p>
          <a:endParaRPr lang="tr-TR"/>
        </a:p>
      </dgm:t>
    </dgm:pt>
    <dgm:pt modelId="{8A42488A-1D63-40AE-A492-88FFF785F835}">
      <dgm:prSet/>
      <dgm:spPr/>
      <dgm:t>
        <a:bodyPr/>
        <a:lstStyle/>
        <a:p>
          <a:pPr rtl="0"/>
          <a:r>
            <a:rPr lang="tr-TR" dirty="0" smtClean="0">
              <a:solidFill>
                <a:schemeClr val="bg2"/>
              </a:solidFill>
            </a:rPr>
            <a:t>ilk derece ile  son  derece  arasındaki  mesafe  belirlenir  ve karşılaştırma  yapılır </a:t>
          </a:r>
          <a:endParaRPr lang="tr-TR" dirty="0">
            <a:solidFill>
              <a:schemeClr val="bg2"/>
            </a:solidFill>
          </a:endParaRPr>
        </a:p>
      </dgm:t>
    </dgm:pt>
    <dgm:pt modelId="{8C2CF061-F6C7-4CE5-92E2-287E5C2DD401}" type="parTrans" cxnId="{A97F0699-604F-4082-839F-6648189CC160}">
      <dgm:prSet/>
      <dgm:spPr/>
      <dgm:t>
        <a:bodyPr/>
        <a:lstStyle/>
        <a:p>
          <a:endParaRPr lang="tr-TR"/>
        </a:p>
      </dgm:t>
    </dgm:pt>
    <dgm:pt modelId="{DE20B169-11AD-487B-986C-924E474119E7}" type="sibTrans" cxnId="{A97F0699-604F-4082-839F-6648189CC160}">
      <dgm:prSet/>
      <dgm:spPr/>
      <dgm:t>
        <a:bodyPr/>
        <a:lstStyle/>
        <a:p>
          <a:endParaRPr lang="tr-TR"/>
        </a:p>
      </dgm:t>
    </dgm:pt>
    <dgm:pt modelId="{DC007BE7-49CC-466F-8F40-3981F29F580F}" type="pres">
      <dgm:prSet presAssocID="{E57FDE92-C360-4A9B-A261-EB6C29EABF54}" presName="hierChild1" presStyleCnt="0">
        <dgm:presLayoutVars>
          <dgm:orgChart val="1"/>
          <dgm:chPref val="1"/>
          <dgm:dir/>
          <dgm:animOne val="branch"/>
          <dgm:animLvl val="lvl"/>
          <dgm:resizeHandles/>
        </dgm:presLayoutVars>
      </dgm:prSet>
      <dgm:spPr/>
      <dgm:t>
        <a:bodyPr/>
        <a:lstStyle/>
        <a:p>
          <a:endParaRPr lang="tr-TR"/>
        </a:p>
      </dgm:t>
    </dgm:pt>
    <dgm:pt modelId="{E223B718-26A2-4799-88FB-0B28F3F5F3CB}" type="pres">
      <dgm:prSet presAssocID="{21902CAD-DE1B-4708-9174-1779D32A01BE}" presName="hierRoot1" presStyleCnt="0">
        <dgm:presLayoutVars>
          <dgm:hierBranch val="init"/>
        </dgm:presLayoutVars>
      </dgm:prSet>
      <dgm:spPr/>
    </dgm:pt>
    <dgm:pt modelId="{888BECE9-3690-4415-B3AD-EE808A6D51A3}" type="pres">
      <dgm:prSet presAssocID="{21902CAD-DE1B-4708-9174-1779D32A01BE}" presName="rootComposite1" presStyleCnt="0"/>
      <dgm:spPr/>
    </dgm:pt>
    <dgm:pt modelId="{F8892DE8-5F7B-4F23-B487-71E3B9795B6A}" type="pres">
      <dgm:prSet presAssocID="{21902CAD-DE1B-4708-9174-1779D32A01BE}" presName="rootText1" presStyleLbl="node0" presStyleIdx="0" presStyleCnt="1" custScaleY="157144">
        <dgm:presLayoutVars>
          <dgm:chPref val="3"/>
        </dgm:presLayoutVars>
      </dgm:prSet>
      <dgm:spPr/>
      <dgm:t>
        <a:bodyPr/>
        <a:lstStyle/>
        <a:p>
          <a:endParaRPr lang="tr-TR"/>
        </a:p>
      </dgm:t>
    </dgm:pt>
    <dgm:pt modelId="{754C1902-A422-43BD-8DFF-F66F9D890548}" type="pres">
      <dgm:prSet presAssocID="{21902CAD-DE1B-4708-9174-1779D32A01BE}" presName="rootConnector1" presStyleLbl="node1" presStyleIdx="0" presStyleCnt="0"/>
      <dgm:spPr/>
      <dgm:t>
        <a:bodyPr/>
        <a:lstStyle/>
        <a:p>
          <a:endParaRPr lang="tr-TR"/>
        </a:p>
      </dgm:t>
    </dgm:pt>
    <dgm:pt modelId="{93DB9672-53B0-4EC4-BF35-A4C0046602FD}" type="pres">
      <dgm:prSet presAssocID="{21902CAD-DE1B-4708-9174-1779D32A01BE}" presName="hierChild2" presStyleCnt="0"/>
      <dgm:spPr/>
    </dgm:pt>
    <dgm:pt modelId="{B538C0CD-E596-483B-AA34-261BC5A1D9AC}" type="pres">
      <dgm:prSet presAssocID="{3A815421-2ED8-42B2-AAF1-4873F50DC305}" presName="Name37" presStyleLbl="parChTrans1D2" presStyleIdx="0" presStyleCnt="2"/>
      <dgm:spPr/>
      <dgm:t>
        <a:bodyPr/>
        <a:lstStyle/>
        <a:p>
          <a:endParaRPr lang="tr-TR"/>
        </a:p>
      </dgm:t>
    </dgm:pt>
    <dgm:pt modelId="{EEA861EE-03DE-4546-901C-9443A94D67D1}" type="pres">
      <dgm:prSet presAssocID="{4A197939-C45E-40CD-ADE6-C0FC6265A325}" presName="hierRoot2" presStyleCnt="0">
        <dgm:presLayoutVars>
          <dgm:hierBranch val="init"/>
        </dgm:presLayoutVars>
      </dgm:prSet>
      <dgm:spPr/>
    </dgm:pt>
    <dgm:pt modelId="{D94C93C1-13F8-48F8-B98B-38D33B429B28}" type="pres">
      <dgm:prSet presAssocID="{4A197939-C45E-40CD-ADE6-C0FC6265A325}" presName="rootComposite" presStyleCnt="0"/>
      <dgm:spPr/>
    </dgm:pt>
    <dgm:pt modelId="{86FD1610-B88F-40AE-A2F1-17B63AED00B6}" type="pres">
      <dgm:prSet presAssocID="{4A197939-C45E-40CD-ADE6-C0FC6265A325}" presName="rootText" presStyleLbl="node2" presStyleIdx="0" presStyleCnt="2" custScaleY="165032">
        <dgm:presLayoutVars>
          <dgm:chPref val="3"/>
        </dgm:presLayoutVars>
      </dgm:prSet>
      <dgm:spPr/>
      <dgm:t>
        <a:bodyPr/>
        <a:lstStyle/>
        <a:p>
          <a:endParaRPr lang="tr-TR"/>
        </a:p>
      </dgm:t>
    </dgm:pt>
    <dgm:pt modelId="{D40479A0-3487-4D2F-8760-99B515F1F300}" type="pres">
      <dgm:prSet presAssocID="{4A197939-C45E-40CD-ADE6-C0FC6265A325}" presName="rootConnector" presStyleLbl="node2" presStyleIdx="0" presStyleCnt="2"/>
      <dgm:spPr/>
      <dgm:t>
        <a:bodyPr/>
        <a:lstStyle/>
        <a:p>
          <a:endParaRPr lang="tr-TR"/>
        </a:p>
      </dgm:t>
    </dgm:pt>
    <dgm:pt modelId="{4BD27F01-4051-4DD1-9DCB-E2071112E601}" type="pres">
      <dgm:prSet presAssocID="{4A197939-C45E-40CD-ADE6-C0FC6265A325}" presName="hierChild4" presStyleCnt="0"/>
      <dgm:spPr/>
    </dgm:pt>
    <dgm:pt modelId="{F310628C-A762-4284-AAF7-41FECB42E059}" type="pres">
      <dgm:prSet presAssocID="{4A197939-C45E-40CD-ADE6-C0FC6265A325}" presName="hierChild5" presStyleCnt="0"/>
      <dgm:spPr/>
    </dgm:pt>
    <dgm:pt modelId="{04A4AF7A-3A84-407E-8C59-DEAFB9D1B82A}" type="pres">
      <dgm:prSet presAssocID="{8C2CF061-F6C7-4CE5-92E2-287E5C2DD401}" presName="Name37" presStyleLbl="parChTrans1D2" presStyleIdx="1" presStyleCnt="2"/>
      <dgm:spPr/>
      <dgm:t>
        <a:bodyPr/>
        <a:lstStyle/>
        <a:p>
          <a:endParaRPr lang="tr-TR"/>
        </a:p>
      </dgm:t>
    </dgm:pt>
    <dgm:pt modelId="{D7A25F73-E1FC-43C4-9AC2-3D6A4ACDB01A}" type="pres">
      <dgm:prSet presAssocID="{8A42488A-1D63-40AE-A492-88FFF785F835}" presName="hierRoot2" presStyleCnt="0">
        <dgm:presLayoutVars>
          <dgm:hierBranch val="init"/>
        </dgm:presLayoutVars>
      </dgm:prSet>
      <dgm:spPr/>
    </dgm:pt>
    <dgm:pt modelId="{D1A1BA51-FA08-4A8F-9EEE-3793CEA1E073}" type="pres">
      <dgm:prSet presAssocID="{8A42488A-1D63-40AE-A492-88FFF785F835}" presName="rootComposite" presStyleCnt="0"/>
      <dgm:spPr/>
    </dgm:pt>
    <dgm:pt modelId="{FE501627-9850-4CF8-AAF5-1D296A27CF7D}" type="pres">
      <dgm:prSet presAssocID="{8A42488A-1D63-40AE-A492-88FFF785F835}" presName="rootText" presStyleLbl="node2" presStyleIdx="1" presStyleCnt="2" custScaleY="169939">
        <dgm:presLayoutVars>
          <dgm:chPref val="3"/>
        </dgm:presLayoutVars>
      </dgm:prSet>
      <dgm:spPr/>
      <dgm:t>
        <a:bodyPr/>
        <a:lstStyle/>
        <a:p>
          <a:endParaRPr lang="tr-TR"/>
        </a:p>
      </dgm:t>
    </dgm:pt>
    <dgm:pt modelId="{8ECB8621-E901-4492-A742-9651E6E24A3B}" type="pres">
      <dgm:prSet presAssocID="{8A42488A-1D63-40AE-A492-88FFF785F835}" presName="rootConnector" presStyleLbl="node2" presStyleIdx="1" presStyleCnt="2"/>
      <dgm:spPr/>
      <dgm:t>
        <a:bodyPr/>
        <a:lstStyle/>
        <a:p>
          <a:endParaRPr lang="tr-TR"/>
        </a:p>
      </dgm:t>
    </dgm:pt>
    <dgm:pt modelId="{0EBAF277-6B0E-44CB-B82E-50057D7E40F8}" type="pres">
      <dgm:prSet presAssocID="{8A42488A-1D63-40AE-A492-88FFF785F835}" presName="hierChild4" presStyleCnt="0"/>
      <dgm:spPr/>
    </dgm:pt>
    <dgm:pt modelId="{3B95D83B-59F1-4208-A706-DBF775E77DF2}" type="pres">
      <dgm:prSet presAssocID="{8A42488A-1D63-40AE-A492-88FFF785F835}" presName="hierChild5" presStyleCnt="0"/>
      <dgm:spPr/>
    </dgm:pt>
    <dgm:pt modelId="{F392BB7A-07C8-4C3F-B9C7-3391112779FA}" type="pres">
      <dgm:prSet presAssocID="{21902CAD-DE1B-4708-9174-1779D32A01BE}" presName="hierChild3" presStyleCnt="0"/>
      <dgm:spPr/>
    </dgm:pt>
  </dgm:ptLst>
  <dgm:cxnLst>
    <dgm:cxn modelId="{A75CB78E-F3DA-4E51-ABBB-10263B3710FE}" type="presOf" srcId="{8A42488A-1D63-40AE-A492-88FFF785F835}" destId="{FE501627-9850-4CF8-AAF5-1D296A27CF7D}" srcOrd="0" destOrd="0" presId="urn:microsoft.com/office/officeart/2005/8/layout/orgChart1"/>
    <dgm:cxn modelId="{A97F0699-604F-4082-839F-6648189CC160}" srcId="{21902CAD-DE1B-4708-9174-1779D32A01BE}" destId="{8A42488A-1D63-40AE-A492-88FFF785F835}" srcOrd="1" destOrd="0" parTransId="{8C2CF061-F6C7-4CE5-92E2-287E5C2DD401}" sibTransId="{DE20B169-11AD-487B-986C-924E474119E7}"/>
    <dgm:cxn modelId="{A3BB04B2-CC39-4792-A196-EE2F37747689}" type="presOf" srcId="{8A42488A-1D63-40AE-A492-88FFF785F835}" destId="{8ECB8621-E901-4492-A742-9651E6E24A3B}" srcOrd="1" destOrd="0" presId="urn:microsoft.com/office/officeart/2005/8/layout/orgChart1"/>
    <dgm:cxn modelId="{0C8DB5FF-D658-4AF2-9ABF-8A22E69C28EA}" type="presOf" srcId="{4A197939-C45E-40CD-ADE6-C0FC6265A325}" destId="{D40479A0-3487-4D2F-8760-99B515F1F300}" srcOrd="1" destOrd="0" presId="urn:microsoft.com/office/officeart/2005/8/layout/orgChart1"/>
    <dgm:cxn modelId="{90F00367-B28D-47F9-84BE-6E8437B97749}" srcId="{21902CAD-DE1B-4708-9174-1779D32A01BE}" destId="{4A197939-C45E-40CD-ADE6-C0FC6265A325}" srcOrd="0" destOrd="0" parTransId="{3A815421-2ED8-42B2-AAF1-4873F50DC305}" sibTransId="{B2D60F20-E934-4AC4-AE9F-3B15297865B8}"/>
    <dgm:cxn modelId="{67A5526E-3240-43DC-B03C-1A4E18770F4B}" type="presOf" srcId="{4A197939-C45E-40CD-ADE6-C0FC6265A325}" destId="{86FD1610-B88F-40AE-A2F1-17B63AED00B6}" srcOrd="0" destOrd="0" presId="urn:microsoft.com/office/officeart/2005/8/layout/orgChart1"/>
    <dgm:cxn modelId="{5529A9C9-EB44-4A37-8A3D-4946B12E58CB}" type="presOf" srcId="{21902CAD-DE1B-4708-9174-1779D32A01BE}" destId="{754C1902-A422-43BD-8DFF-F66F9D890548}" srcOrd="1" destOrd="0" presId="urn:microsoft.com/office/officeart/2005/8/layout/orgChart1"/>
    <dgm:cxn modelId="{099649C3-DA1E-4C4B-BD89-7F7852ADF270}" type="presOf" srcId="{8C2CF061-F6C7-4CE5-92E2-287E5C2DD401}" destId="{04A4AF7A-3A84-407E-8C59-DEAFB9D1B82A}" srcOrd="0" destOrd="0" presId="urn:microsoft.com/office/officeart/2005/8/layout/orgChart1"/>
    <dgm:cxn modelId="{1CEF780A-D37F-4970-B55B-13FB7BBAFBC1}" type="presOf" srcId="{21902CAD-DE1B-4708-9174-1779D32A01BE}" destId="{F8892DE8-5F7B-4F23-B487-71E3B9795B6A}" srcOrd="0" destOrd="0" presId="urn:microsoft.com/office/officeart/2005/8/layout/orgChart1"/>
    <dgm:cxn modelId="{22BBA9EF-91FB-452A-ACE2-0EF7FB7022E6}" type="presOf" srcId="{3A815421-2ED8-42B2-AAF1-4873F50DC305}" destId="{B538C0CD-E596-483B-AA34-261BC5A1D9AC}" srcOrd="0" destOrd="0" presId="urn:microsoft.com/office/officeart/2005/8/layout/orgChart1"/>
    <dgm:cxn modelId="{02028B6B-31B3-4F30-AE26-0A6A7769BE85}" type="presOf" srcId="{E57FDE92-C360-4A9B-A261-EB6C29EABF54}" destId="{DC007BE7-49CC-466F-8F40-3981F29F580F}" srcOrd="0" destOrd="0" presId="urn:microsoft.com/office/officeart/2005/8/layout/orgChart1"/>
    <dgm:cxn modelId="{746C835B-72C6-4BC5-85F2-BADBF4581FB1}" srcId="{E57FDE92-C360-4A9B-A261-EB6C29EABF54}" destId="{21902CAD-DE1B-4708-9174-1779D32A01BE}" srcOrd="0" destOrd="0" parTransId="{0E56474C-B212-4FF0-8AFD-094A35187F68}" sibTransId="{2C43F893-3DD2-4863-8AEC-6D05AFDC7B18}"/>
    <dgm:cxn modelId="{402AE292-3ED3-449D-8900-0F838EFA4E4B}" type="presParOf" srcId="{DC007BE7-49CC-466F-8F40-3981F29F580F}" destId="{E223B718-26A2-4799-88FB-0B28F3F5F3CB}" srcOrd="0" destOrd="0" presId="urn:microsoft.com/office/officeart/2005/8/layout/orgChart1"/>
    <dgm:cxn modelId="{96C1C147-1201-47F4-AD32-D8AF5B9F76FA}" type="presParOf" srcId="{E223B718-26A2-4799-88FB-0B28F3F5F3CB}" destId="{888BECE9-3690-4415-B3AD-EE808A6D51A3}" srcOrd="0" destOrd="0" presId="urn:microsoft.com/office/officeart/2005/8/layout/orgChart1"/>
    <dgm:cxn modelId="{F3CD23B7-B361-4990-AFBB-0705FA2E81F3}" type="presParOf" srcId="{888BECE9-3690-4415-B3AD-EE808A6D51A3}" destId="{F8892DE8-5F7B-4F23-B487-71E3B9795B6A}" srcOrd="0" destOrd="0" presId="urn:microsoft.com/office/officeart/2005/8/layout/orgChart1"/>
    <dgm:cxn modelId="{2572AB80-9242-4B84-A5DE-28EA159C9B6E}" type="presParOf" srcId="{888BECE9-3690-4415-B3AD-EE808A6D51A3}" destId="{754C1902-A422-43BD-8DFF-F66F9D890548}" srcOrd="1" destOrd="0" presId="urn:microsoft.com/office/officeart/2005/8/layout/orgChart1"/>
    <dgm:cxn modelId="{3CB4E7E0-1D8A-46C8-A565-27F40829DC8F}" type="presParOf" srcId="{E223B718-26A2-4799-88FB-0B28F3F5F3CB}" destId="{93DB9672-53B0-4EC4-BF35-A4C0046602FD}" srcOrd="1" destOrd="0" presId="urn:microsoft.com/office/officeart/2005/8/layout/orgChart1"/>
    <dgm:cxn modelId="{0A4DC248-7C49-4140-B758-7EC4FEAB4122}" type="presParOf" srcId="{93DB9672-53B0-4EC4-BF35-A4C0046602FD}" destId="{B538C0CD-E596-483B-AA34-261BC5A1D9AC}" srcOrd="0" destOrd="0" presId="urn:microsoft.com/office/officeart/2005/8/layout/orgChart1"/>
    <dgm:cxn modelId="{11D66B43-2CB0-4AEB-9140-98C46027E71F}" type="presParOf" srcId="{93DB9672-53B0-4EC4-BF35-A4C0046602FD}" destId="{EEA861EE-03DE-4546-901C-9443A94D67D1}" srcOrd="1" destOrd="0" presId="urn:microsoft.com/office/officeart/2005/8/layout/orgChart1"/>
    <dgm:cxn modelId="{405610A1-ADC5-45F8-BCC6-EA62789C728A}" type="presParOf" srcId="{EEA861EE-03DE-4546-901C-9443A94D67D1}" destId="{D94C93C1-13F8-48F8-B98B-38D33B429B28}" srcOrd="0" destOrd="0" presId="urn:microsoft.com/office/officeart/2005/8/layout/orgChart1"/>
    <dgm:cxn modelId="{B9DEF3DA-D349-45E0-8806-23238AD567F8}" type="presParOf" srcId="{D94C93C1-13F8-48F8-B98B-38D33B429B28}" destId="{86FD1610-B88F-40AE-A2F1-17B63AED00B6}" srcOrd="0" destOrd="0" presId="urn:microsoft.com/office/officeart/2005/8/layout/orgChart1"/>
    <dgm:cxn modelId="{621D9727-6417-4889-AC15-9C3CF3D00AD8}" type="presParOf" srcId="{D94C93C1-13F8-48F8-B98B-38D33B429B28}" destId="{D40479A0-3487-4D2F-8760-99B515F1F300}" srcOrd="1" destOrd="0" presId="urn:microsoft.com/office/officeart/2005/8/layout/orgChart1"/>
    <dgm:cxn modelId="{7DAEC493-06C2-4D8B-BE9B-E0B9C34D1DE9}" type="presParOf" srcId="{EEA861EE-03DE-4546-901C-9443A94D67D1}" destId="{4BD27F01-4051-4DD1-9DCB-E2071112E601}" srcOrd="1" destOrd="0" presId="urn:microsoft.com/office/officeart/2005/8/layout/orgChart1"/>
    <dgm:cxn modelId="{F58A2477-16E3-42F0-9788-9B3D5DD84ADD}" type="presParOf" srcId="{EEA861EE-03DE-4546-901C-9443A94D67D1}" destId="{F310628C-A762-4284-AAF7-41FECB42E059}" srcOrd="2" destOrd="0" presId="urn:microsoft.com/office/officeart/2005/8/layout/orgChart1"/>
    <dgm:cxn modelId="{ED5FFA9D-05A3-43BC-AC63-C8575A41B2E1}" type="presParOf" srcId="{93DB9672-53B0-4EC4-BF35-A4C0046602FD}" destId="{04A4AF7A-3A84-407E-8C59-DEAFB9D1B82A}" srcOrd="2" destOrd="0" presId="urn:microsoft.com/office/officeart/2005/8/layout/orgChart1"/>
    <dgm:cxn modelId="{1A9E6121-8F2E-481E-A6C3-CEA43AA7AC93}" type="presParOf" srcId="{93DB9672-53B0-4EC4-BF35-A4C0046602FD}" destId="{D7A25F73-E1FC-43C4-9AC2-3D6A4ACDB01A}" srcOrd="3" destOrd="0" presId="urn:microsoft.com/office/officeart/2005/8/layout/orgChart1"/>
    <dgm:cxn modelId="{A3185529-7D8F-4CD4-A838-58341F5A3BE4}" type="presParOf" srcId="{D7A25F73-E1FC-43C4-9AC2-3D6A4ACDB01A}" destId="{D1A1BA51-FA08-4A8F-9EEE-3793CEA1E073}" srcOrd="0" destOrd="0" presId="urn:microsoft.com/office/officeart/2005/8/layout/orgChart1"/>
    <dgm:cxn modelId="{8542F19D-C01D-4C2F-925C-C9518660F447}" type="presParOf" srcId="{D1A1BA51-FA08-4A8F-9EEE-3793CEA1E073}" destId="{FE501627-9850-4CF8-AAF5-1D296A27CF7D}" srcOrd="0" destOrd="0" presId="urn:microsoft.com/office/officeart/2005/8/layout/orgChart1"/>
    <dgm:cxn modelId="{A534EC3F-7743-416C-A97B-87177B56F87D}" type="presParOf" srcId="{D1A1BA51-FA08-4A8F-9EEE-3793CEA1E073}" destId="{8ECB8621-E901-4492-A742-9651E6E24A3B}" srcOrd="1" destOrd="0" presId="urn:microsoft.com/office/officeart/2005/8/layout/orgChart1"/>
    <dgm:cxn modelId="{1FAC8826-943C-4A9A-9505-FA8BC0ED991D}" type="presParOf" srcId="{D7A25F73-E1FC-43C4-9AC2-3D6A4ACDB01A}" destId="{0EBAF277-6B0E-44CB-B82E-50057D7E40F8}" srcOrd="1" destOrd="0" presId="urn:microsoft.com/office/officeart/2005/8/layout/orgChart1"/>
    <dgm:cxn modelId="{DA1B4996-6EE8-425C-8229-91DB7C8A3663}" type="presParOf" srcId="{D7A25F73-E1FC-43C4-9AC2-3D6A4ACDB01A}" destId="{3B95D83B-59F1-4208-A706-DBF775E77DF2}" srcOrd="2" destOrd="0" presId="urn:microsoft.com/office/officeart/2005/8/layout/orgChart1"/>
    <dgm:cxn modelId="{75300B08-CB3E-4FDB-A182-D20D73D43572}" type="presParOf" srcId="{E223B718-26A2-4799-88FB-0B28F3F5F3CB}" destId="{F392BB7A-07C8-4C3F-B9C7-3391112779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A24A7F-62E5-405E-9586-CB9E1BB580D3}" type="doc">
      <dgm:prSet loTypeId="urn:microsoft.com/office/officeart/2005/8/layout/vList2" loCatId="list" qsTypeId="urn:microsoft.com/office/officeart/2005/8/quickstyle/3d3" qsCatId="3D" csTypeId="urn:microsoft.com/office/officeart/2005/8/colors/colorful2" csCatId="colorful"/>
      <dgm:spPr/>
      <dgm:t>
        <a:bodyPr/>
        <a:lstStyle/>
        <a:p>
          <a:endParaRPr lang="tr-TR"/>
        </a:p>
      </dgm:t>
    </dgm:pt>
    <dgm:pt modelId="{491209CE-1E8B-4813-96D3-FB9A43E04651}">
      <dgm:prSet/>
      <dgm:spPr/>
      <dgm:t>
        <a:bodyPr/>
        <a:lstStyle/>
        <a:p>
          <a:pPr rtl="0"/>
          <a:r>
            <a:rPr lang="tr-TR" smtClean="0"/>
            <a:t>Bu test, deneğin dikey sıçramada havada kaldığı  sürenin tespiti esasına dayanmaktadır </a:t>
          </a:r>
          <a:endParaRPr lang="tr-TR" dirty="0"/>
        </a:p>
      </dgm:t>
    </dgm:pt>
    <dgm:pt modelId="{D3B5CC86-3609-49F1-8C7E-F6181DC3A6FA}" type="parTrans" cxnId="{4556C675-F553-4E81-927D-63E8C957533F}">
      <dgm:prSet/>
      <dgm:spPr/>
      <dgm:t>
        <a:bodyPr/>
        <a:lstStyle/>
        <a:p>
          <a:endParaRPr lang="tr-TR"/>
        </a:p>
      </dgm:t>
    </dgm:pt>
    <dgm:pt modelId="{45CBAF1B-9050-41FE-8231-23770FCB22E5}" type="sibTrans" cxnId="{4556C675-F553-4E81-927D-63E8C957533F}">
      <dgm:prSet/>
      <dgm:spPr/>
      <dgm:t>
        <a:bodyPr/>
        <a:lstStyle/>
        <a:p>
          <a:endParaRPr lang="tr-TR"/>
        </a:p>
      </dgm:t>
    </dgm:pt>
    <dgm:pt modelId="{4A6D4369-8DC0-4738-A44F-80A59F45F30B}">
      <dgm:prSet/>
      <dgm:spPr/>
      <dgm:t>
        <a:bodyPr/>
        <a:lstStyle/>
        <a:p>
          <a:pPr rtl="0"/>
          <a:r>
            <a:rPr lang="tr-TR" smtClean="0"/>
            <a:t>Bu test basco tarafından geliştirilen "Ergujump" ölçüm cihazı ile ölçülebilir </a:t>
          </a:r>
          <a:endParaRPr lang="tr-TR" dirty="0"/>
        </a:p>
      </dgm:t>
    </dgm:pt>
    <dgm:pt modelId="{3EFB3D1F-E7E2-497F-B1B3-866029E39711}" type="parTrans" cxnId="{5ACA99E4-9BBA-4ECD-A447-4E102B350F4D}">
      <dgm:prSet/>
      <dgm:spPr/>
      <dgm:t>
        <a:bodyPr/>
        <a:lstStyle/>
        <a:p>
          <a:endParaRPr lang="tr-TR"/>
        </a:p>
      </dgm:t>
    </dgm:pt>
    <dgm:pt modelId="{8E574352-58B7-4FDC-8AD3-7CF84001D8B9}" type="sibTrans" cxnId="{5ACA99E4-9BBA-4ECD-A447-4E102B350F4D}">
      <dgm:prSet/>
      <dgm:spPr/>
      <dgm:t>
        <a:bodyPr/>
        <a:lstStyle/>
        <a:p>
          <a:endParaRPr lang="tr-TR"/>
        </a:p>
      </dgm:t>
    </dgm:pt>
    <dgm:pt modelId="{98D5968F-774F-48E8-A78D-9A284E38C70C}">
      <dgm:prSet/>
      <dgm:spPr/>
      <dgm:t>
        <a:bodyPr/>
        <a:lstStyle/>
        <a:p>
          <a:pPr rtl="0"/>
          <a:r>
            <a:rPr lang="tr-TR" dirty="0" smtClean="0"/>
            <a:t>Cihazın üzerindeki platformda sıçrar ve bu esnada zaman göstergesi (0.001) çalışmaya başlar. Tekrar platformun üzerine inmesiyle zaman durur böylece deneğin havada kalma süresi belirlenmiş olur. </a:t>
          </a:r>
          <a:endParaRPr lang="tr-TR" dirty="0"/>
        </a:p>
      </dgm:t>
    </dgm:pt>
    <dgm:pt modelId="{EB7D7E81-0635-4C72-9C72-84FA9347F9A8}" type="parTrans" cxnId="{FFB260DC-1232-49DB-9E55-B70F5CBD732F}">
      <dgm:prSet/>
      <dgm:spPr/>
      <dgm:t>
        <a:bodyPr/>
        <a:lstStyle/>
        <a:p>
          <a:endParaRPr lang="tr-TR"/>
        </a:p>
      </dgm:t>
    </dgm:pt>
    <dgm:pt modelId="{4889FD76-CFC1-4746-BD15-CC30E0AFC1B3}" type="sibTrans" cxnId="{FFB260DC-1232-49DB-9E55-B70F5CBD732F}">
      <dgm:prSet/>
      <dgm:spPr/>
      <dgm:t>
        <a:bodyPr/>
        <a:lstStyle/>
        <a:p>
          <a:endParaRPr lang="tr-TR"/>
        </a:p>
      </dgm:t>
    </dgm:pt>
    <dgm:pt modelId="{C836C244-41A2-4FE1-9EC6-507AE36A17A4}" type="pres">
      <dgm:prSet presAssocID="{54A24A7F-62E5-405E-9586-CB9E1BB580D3}" presName="linear" presStyleCnt="0">
        <dgm:presLayoutVars>
          <dgm:animLvl val="lvl"/>
          <dgm:resizeHandles val="exact"/>
        </dgm:presLayoutVars>
      </dgm:prSet>
      <dgm:spPr/>
      <dgm:t>
        <a:bodyPr/>
        <a:lstStyle/>
        <a:p>
          <a:endParaRPr lang="tr-TR"/>
        </a:p>
      </dgm:t>
    </dgm:pt>
    <dgm:pt modelId="{A2D6ED4B-E5B3-4AF5-95E6-8F305CD5F1C6}" type="pres">
      <dgm:prSet presAssocID="{491209CE-1E8B-4813-96D3-FB9A43E04651}" presName="parentText" presStyleLbl="node1" presStyleIdx="0" presStyleCnt="3">
        <dgm:presLayoutVars>
          <dgm:chMax val="0"/>
          <dgm:bulletEnabled val="1"/>
        </dgm:presLayoutVars>
      </dgm:prSet>
      <dgm:spPr/>
      <dgm:t>
        <a:bodyPr/>
        <a:lstStyle/>
        <a:p>
          <a:endParaRPr lang="tr-TR"/>
        </a:p>
      </dgm:t>
    </dgm:pt>
    <dgm:pt modelId="{ABD012C4-22C6-44AE-868B-93315282375C}" type="pres">
      <dgm:prSet presAssocID="{45CBAF1B-9050-41FE-8231-23770FCB22E5}" presName="spacer" presStyleCnt="0"/>
      <dgm:spPr/>
    </dgm:pt>
    <dgm:pt modelId="{6861DE72-0733-4CE2-AECF-1F0AE36FEE13}" type="pres">
      <dgm:prSet presAssocID="{4A6D4369-8DC0-4738-A44F-80A59F45F30B}" presName="parentText" presStyleLbl="node1" presStyleIdx="1" presStyleCnt="3">
        <dgm:presLayoutVars>
          <dgm:chMax val="0"/>
          <dgm:bulletEnabled val="1"/>
        </dgm:presLayoutVars>
      </dgm:prSet>
      <dgm:spPr/>
      <dgm:t>
        <a:bodyPr/>
        <a:lstStyle/>
        <a:p>
          <a:endParaRPr lang="tr-TR"/>
        </a:p>
      </dgm:t>
    </dgm:pt>
    <dgm:pt modelId="{A2A06C90-D7C5-4A47-AA53-4DF4164046C1}" type="pres">
      <dgm:prSet presAssocID="{8E574352-58B7-4FDC-8AD3-7CF84001D8B9}" presName="spacer" presStyleCnt="0"/>
      <dgm:spPr/>
    </dgm:pt>
    <dgm:pt modelId="{B6861627-0D8E-4A0C-926E-F1EB26C3EEA4}" type="pres">
      <dgm:prSet presAssocID="{98D5968F-774F-48E8-A78D-9A284E38C70C}" presName="parentText" presStyleLbl="node1" presStyleIdx="2" presStyleCnt="3">
        <dgm:presLayoutVars>
          <dgm:chMax val="0"/>
          <dgm:bulletEnabled val="1"/>
        </dgm:presLayoutVars>
      </dgm:prSet>
      <dgm:spPr/>
      <dgm:t>
        <a:bodyPr/>
        <a:lstStyle/>
        <a:p>
          <a:endParaRPr lang="tr-TR"/>
        </a:p>
      </dgm:t>
    </dgm:pt>
  </dgm:ptLst>
  <dgm:cxnLst>
    <dgm:cxn modelId="{EB6F2D3B-F98D-4178-9D0D-D71D4FA0969A}" type="presOf" srcId="{491209CE-1E8B-4813-96D3-FB9A43E04651}" destId="{A2D6ED4B-E5B3-4AF5-95E6-8F305CD5F1C6}" srcOrd="0" destOrd="0" presId="urn:microsoft.com/office/officeart/2005/8/layout/vList2"/>
    <dgm:cxn modelId="{11F77615-FFA9-43B9-AD7F-F0A5A0A2DA73}" type="presOf" srcId="{54A24A7F-62E5-405E-9586-CB9E1BB580D3}" destId="{C836C244-41A2-4FE1-9EC6-507AE36A17A4}" srcOrd="0" destOrd="0" presId="urn:microsoft.com/office/officeart/2005/8/layout/vList2"/>
    <dgm:cxn modelId="{FFB260DC-1232-49DB-9E55-B70F5CBD732F}" srcId="{54A24A7F-62E5-405E-9586-CB9E1BB580D3}" destId="{98D5968F-774F-48E8-A78D-9A284E38C70C}" srcOrd="2" destOrd="0" parTransId="{EB7D7E81-0635-4C72-9C72-84FA9347F9A8}" sibTransId="{4889FD76-CFC1-4746-BD15-CC30E0AFC1B3}"/>
    <dgm:cxn modelId="{0A783F91-B4AA-4666-BBE9-867D00ECB4E9}" type="presOf" srcId="{98D5968F-774F-48E8-A78D-9A284E38C70C}" destId="{B6861627-0D8E-4A0C-926E-F1EB26C3EEA4}" srcOrd="0" destOrd="0" presId="urn:microsoft.com/office/officeart/2005/8/layout/vList2"/>
    <dgm:cxn modelId="{4556C675-F553-4E81-927D-63E8C957533F}" srcId="{54A24A7F-62E5-405E-9586-CB9E1BB580D3}" destId="{491209CE-1E8B-4813-96D3-FB9A43E04651}" srcOrd="0" destOrd="0" parTransId="{D3B5CC86-3609-49F1-8C7E-F6181DC3A6FA}" sibTransId="{45CBAF1B-9050-41FE-8231-23770FCB22E5}"/>
    <dgm:cxn modelId="{5ACA99E4-9BBA-4ECD-A447-4E102B350F4D}" srcId="{54A24A7F-62E5-405E-9586-CB9E1BB580D3}" destId="{4A6D4369-8DC0-4738-A44F-80A59F45F30B}" srcOrd="1" destOrd="0" parTransId="{3EFB3D1F-E7E2-497F-B1B3-866029E39711}" sibTransId="{8E574352-58B7-4FDC-8AD3-7CF84001D8B9}"/>
    <dgm:cxn modelId="{CAB88550-57F3-4C12-986E-FA382AB05F1E}" type="presOf" srcId="{4A6D4369-8DC0-4738-A44F-80A59F45F30B}" destId="{6861DE72-0733-4CE2-AECF-1F0AE36FEE13}" srcOrd="0" destOrd="0" presId="urn:microsoft.com/office/officeart/2005/8/layout/vList2"/>
    <dgm:cxn modelId="{FFFA7FDA-A2FC-427A-BE0F-E40CF676744F}" type="presParOf" srcId="{C836C244-41A2-4FE1-9EC6-507AE36A17A4}" destId="{A2D6ED4B-E5B3-4AF5-95E6-8F305CD5F1C6}" srcOrd="0" destOrd="0" presId="urn:microsoft.com/office/officeart/2005/8/layout/vList2"/>
    <dgm:cxn modelId="{CAD3AFEC-D41A-4763-A33C-E411FF6E0A46}" type="presParOf" srcId="{C836C244-41A2-4FE1-9EC6-507AE36A17A4}" destId="{ABD012C4-22C6-44AE-868B-93315282375C}" srcOrd="1" destOrd="0" presId="urn:microsoft.com/office/officeart/2005/8/layout/vList2"/>
    <dgm:cxn modelId="{3473EA6F-1302-4E1A-BDA7-8BFB9C8712DD}" type="presParOf" srcId="{C836C244-41A2-4FE1-9EC6-507AE36A17A4}" destId="{6861DE72-0733-4CE2-AECF-1F0AE36FEE13}" srcOrd="2" destOrd="0" presId="urn:microsoft.com/office/officeart/2005/8/layout/vList2"/>
    <dgm:cxn modelId="{CA811E68-12CA-4BFB-ADDB-908A16EE44C5}" type="presParOf" srcId="{C836C244-41A2-4FE1-9EC6-507AE36A17A4}" destId="{A2A06C90-D7C5-4A47-AA53-4DF4164046C1}" srcOrd="3" destOrd="0" presId="urn:microsoft.com/office/officeart/2005/8/layout/vList2"/>
    <dgm:cxn modelId="{62201BDD-6C19-4E5E-92EA-0ADEF7BE65E1}" type="presParOf" srcId="{C836C244-41A2-4FE1-9EC6-507AE36A17A4}" destId="{B6861627-0D8E-4A0C-926E-F1EB26C3EEA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AF61BB-7D7D-47D0-BEEF-7354FE38DCB9}" type="doc">
      <dgm:prSet loTypeId="urn:microsoft.com/office/officeart/2005/8/layout/process1" loCatId="process" qsTypeId="urn:microsoft.com/office/officeart/2005/8/quickstyle/simple5" qsCatId="simple" csTypeId="urn:microsoft.com/office/officeart/2005/8/colors/accent2_4" csCatId="accent2"/>
      <dgm:spPr/>
      <dgm:t>
        <a:bodyPr/>
        <a:lstStyle/>
        <a:p>
          <a:endParaRPr lang="tr-TR"/>
        </a:p>
      </dgm:t>
    </dgm:pt>
    <dgm:pt modelId="{D6C23FCF-B044-4023-8827-758AF4AA2888}">
      <dgm:prSet/>
      <dgm:spPr/>
      <dgm:t>
        <a:bodyPr/>
        <a:lstStyle/>
        <a:p>
          <a:pPr rtl="0"/>
          <a:r>
            <a:rPr lang="tr-TR" smtClean="0"/>
            <a:t>Anaerobik Eşik Değerlendirmesi:</a:t>
          </a:r>
          <a:endParaRPr lang="tr-TR"/>
        </a:p>
      </dgm:t>
    </dgm:pt>
    <dgm:pt modelId="{CFD5EBB6-7E69-4BE9-9325-FBC9ADB50919}" type="parTrans" cxnId="{B73F2054-E477-4052-8069-663DA6E58546}">
      <dgm:prSet/>
      <dgm:spPr/>
      <dgm:t>
        <a:bodyPr/>
        <a:lstStyle/>
        <a:p>
          <a:endParaRPr lang="tr-TR"/>
        </a:p>
      </dgm:t>
    </dgm:pt>
    <dgm:pt modelId="{33A2DB65-161E-4667-8744-28E2D76A9444}" type="sibTrans" cxnId="{B73F2054-E477-4052-8069-663DA6E58546}">
      <dgm:prSet/>
      <dgm:spPr/>
      <dgm:t>
        <a:bodyPr/>
        <a:lstStyle/>
        <a:p>
          <a:endParaRPr lang="tr-TR"/>
        </a:p>
      </dgm:t>
    </dgm:pt>
    <dgm:pt modelId="{5A798C7A-9DF9-4DC8-AD2A-BDBAB77B87F8}">
      <dgm:prSet/>
      <dgm:spPr/>
      <dgm:t>
        <a:bodyPr/>
        <a:lstStyle/>
        <a:p>
          <a:pPr rtl="0"/>
          <a:r>
            <a:rPr lang="tr-TR" dirty="0" smtClean="0"/>
            <a:t>Her 200 metre için hız ve kalp atım sayıları grafik üzerinde işaretlenir. </a:t>
          </a:r>
          <a:endParaRPr lang="tr-TR" dirty="0"/>
        </a:p>
      </dgm:t>
    </dgm:pt>
    <dgm:pt modelId="{7046FFD3-C915-45DC-BD75-C0BFB5175E33}" type="parTrans" cxnId="{0AB3A087-1FA7-4D4E-8EF1-862CE2131B59}">
      <dgm:prSet/>
      <dgm:spPr/>
      <dgm:t>
        <a:bodyPr/>
        <a:lstStyle/>
        <a:p>
          <a:endParaRPr lang="tr-TR"/>
        </a:p>
      </dgm:t>
    </dgm:pt>
    <dgm:pt modelId="{8008C5EE-4B7C-4C49-8094-4BF6AF755E33}" type="sibTrans" cxnId="{0AB3A087-1FA7-4D4E-8EF1-862CE2131B59}">
      <dgm:prSet/>
      <dgm:spPr/>
      <dgm:t>
        <a:bodyPr/>
        <a:lstStyle/>
        <a:p>
          <a:endParaRPr lang="tr-TR"/>
        </a:p>
      </dgm:t>
    </dgm:pt>
    <dgm:pt modelId="{E4A40B6B-7CB5-41C3-94D7-2CBF895EDD31}">
      <dgm:prSet/>
      <dgm:spPr/>
      <dgm:t>
        <a:bodyPr/>
        <a:lstStyle/>
        <a:p>
          <a:pPr rtl="0"/>
          <a:r>
            <a:rPr lang="tr-TR" dirty="0" smtClean="0"/>
            <a:t>Hız ve kalp atım sayısı düzgün doğrusal bir yükseliş gösterirken; belli bir hızda kalp atım sayısında iniş veya düzgün doğrusal olmayan değişimler gözlenir </a:t>
          </a:r>
          <a:endParaRPr lang="tr-TR" dirty="0"/>
        </a:p>
      </dgm:t>
    </dgm:pt>
    <dgm:pt modelId="{61E53373-D1DD-4411-A79E-9462AB562053}" type="parTrans" cxnId="{09D6E62B-8251-48B4-83BD-A3A7040C96B8}">
      <dgm:prSet/>
      <dgm:spPr/>
      <dgm:t>
        <a:bodyPr/>
        <a:lstStyle/>
        <a:p>
          <a:endParaRPr lang="tr-TR"/>
        </a:p>
      </dgm:t>
    </dgm:pt>
    <dgm:pt modelId="{7F962661-AFFD-45AF-98F8-7EE295D2E7F0}" type="sibTrans" cxnId="{09D6E62B-8251-48B4-83BD-A3A7040C96B8}">
      <dgm:prSet/>
      <dgm:spPr/>
      <dgm:t>
        <a:bodyPr/>
        <a:lstStyle/>
        <a:p>
          <a:endParaRPr lang="tr-TR"/>
        </a:p>
      </dgm:t>
    </dgm:pt>
    <dgm:pt modelId="{E4024B0D-9CEE-4891-9261-931202286FE9}" type="pres">
      <dgm:prSet presAssocID="{55AF61BB-7D7D-47D0-BEEF-7354FE38DCB9}" presName="Name0" presStyleCnt="0">
        <dgm:presLayoutVars>
          <dgm:dir/>
          <dgm:resizeHandles val="exact"/>
        </dgm:presLayoutVars>
      </dgm:prSet>
      <dgm:spPr/>
      <dgm:t>
        <a:bodyPr/>
        <a:lstStyle/>
        <a:p>
          <a:endParaRPr lang="tr-TR"/>
        </a:p>
      </dgm:t>
    </dgm:pt>
    <dgm:pt modelId="{D0176D2A-B2AC-43C7-8B3C-B68262840F60}" type="pres">
      <dgm:prSet presAssocID="{D6C23FCF-B044-4023-8827-758AF4AA2888}" presName="node" presStyleLbl="node1" presStyleIdx="0" presStyleCnt="3">
        <dgm:presLayoutVars>
          <dgm:bulletEnabled val="1"/>
        </dgm:presLayoutVars>
      </dgm:prSet>
      <dgm:spPr/>
      <dgm:t>
        <a:bodyPr/>
        <a:lstStyle/>
        <a:p>
          <a:endParaRPr lang="tr-TR"/>
        </a:p>
      </dgm:t>
    </dgm:pt>
    <dgm:pt modelId="{0AFF4C58-34F1-4160-B6FD-54D6B8E8342B}" type="pres">
      <dgm:prSet presAssocID="{33A2DB65-161E-4667-8744-28E2D76A9444}" presName="sibTrans" presStyleLbl="sibTrans2D1" presStyleIdx="0" presStyleCnt="2"/>
      <dgm:spPr/>
      <dgm:t>
        <a:bodyPr/>
        <a:lstStyle/>
        <a:p>
          <a:endParaRPr lang="tr-TR"/>
        </a:p>
      </dgm:t>
    </dgm:pt>
    <dgm:pt modelId="{404861B4-F262-4D08-8AC3-4EE0330746EB}" type="pres">
      <dgm:prSet presAssocID="{33A2DB65-161E-4667-8744-28E2D76A9444}" presName="connectorText" presStyleLbl="sibTrans2D1" presStyleIdx="0" presStyleCnt="2"/>
      <dgm:spPr/>
      <dgm:t>
        <a:bodyPr/>
        <a:lstStyle/>
        <a:p>
          <a:endParaRPr lang="tr-TR"/>
        </a:p>
      </dgm:t>
    </dgm:pt>
    <dgm:pt modelId="{819B2FE8-B22D-4ABF-9CB6-1D98C2D99E34}" type="pres">
      <dgm:prSet presAssocID="{5A798C7A-9DF9-4DC8-AD2A-BDBAB77B87F8}" presName="node" presStyleLbl="node1" presStyleIdx="1" presStyleCnt="3">
        <dgm:presLayoutVars>
          <dgm:bulletEnabled val="1"/>
        </dgm:presLayoutVars>
      </dgm:prSet>
      <dgm:spPr/>
      <dgm:t>
        <a:bodyPr/>
        <a:lstStyle/>
        <a:p>
          <a:endParaRPr lang="tr-TR"/>
        </a:p>
      </dgm:t>
    </dgm:pt>
    <dgm:pt modelId="{CAA26CCF-312F-4910-8B60-1622741CD497}" type="pres">
      <dgm:prSet presAssocID="{8008C5EE-4B7C-4C49-8094-4BF6AF755E33}" presName="sibTrans" presStyleLbl="sibTrans2D1" presStyleIdx="1" presStyleCnt="2"/>
      <dgm:spPr/>
      <dgm:t>
        <a:bodyPr/>
        <a:lstStyle/>
        <a:p>
          <a:endParaRPr lang="tr-TR"/>
        </a:p>
      </dgm:t>
    </dgm:pt>
    <dgm:pt modelId="{3ADA1E5B-5C27-48FF-B7BE-5587D20A239A}" type="pres">
      <dgm:prSet presAssocID="{8008C5EE-4B7C-4C49-8094-4BF6AF755E33}" presName="connectorText" presStyleLbl="sibTrans2D1" presStyleIdx="1" presStyleCnt="2"/>
      <dgm:spPr/>
      <dgm:t>
        <a:bodyPr/>
        <a:lstStyle/>
        <a:p>
          <a:endParaRPr lang="tr-TR"/>
        </a:p>
      </dgm:t>
    </dgm:pt>
    <dgm:pt modelId="{73CFBC56-45A8-4213-B0CA-EED8CBA149A1}" type="pres">
      <dgm:prSet presAssocID="{E4A40B6B-7CB5-41C3-94D7-2CBF895EDD31}" presName="node" presStyleLbl="node1" presStyleIdx="2" presStyleCnt="3">
        <dgm:presLayoutVars>
          <dgm:bulletEnabled val="1"/>
        </dgm:presLayoutVars>
      </dgm:prSet>
      <dgm:spPr/>
      <dgm:t>
        <a:bodyPr/>
        <a:lstStyle/>
        <a:p>
          <a:endParaRPr lang="tr-TR"/>
        </a:p>
      </dgm:t>
    </dgm:pt>
  </dgm:ptLst>
  <dgm:cxnLst>
    <dgm:cxn modelId="{9A43E22C-56DE-4730-AB8C-8833D5931169}" type="presOf" srcId="{33A2DB65-161E-4667-8744-28E2D76A9444}" destId="{404861B4-F262-4D08-8AC3-4EE0330746EB}" srcOrd="1" destOrd="0" presId="urn:microsoft.com/office/officeart/2005/8/layout/process1"/>
    <dgm:cxn modelId="{18A54FD7-C138-4D26-BF66-A393B78B155B}" type="presOf" srcId="{E4A40B6B-7CB5-41C3-94D7-2CBF895EDD31}" destId="{73CFBC56-45A8-4213-B0CA-EED8CBA149A1}" srcOrd="0" destOrd="0" presId="urn:microsoft.com/office/officeart/2005/8/layout/process1"/>
    <dgm:cxn modelId="{E3077DF4-7723-4D26-8864-6637A2087539}" type="presOf" srcId="{D6C23FCF-B044-4023-8827-758AF4AA2888}" destId="{D0176D2A-B2AC-43C7-8B3C-B68262840F60}" srcOrd="0" destOrd="0" presId="urn:microsoft.com/office/officeart/2005/8/layout/process1"/>
    <dgm:cxn modelId="{B73F2054-E477-4052-8069-663DA6E58546}" srcId="{55AF61BB-7D7D-47D0-BEEF-7354FE38DCB9}" destId="{D6C23FCF-B044-4023-8827-758AF4AA2888}" srcOrd="0" destOrd="0" parTransId="{CFD5EBB6-7E69-4BE9-9325-FBC9ADB50919}" sibTransId="{33A2DB65-161E-4667-8744-28E2D76A9444}"/>
    <dgm:cxn modelId="{0AB3A087-1FA7-4D4E-8EF1-862CE2131B59}" srcId="{55AF61BB-7D7D-47D0-BEEF-7354FE38DCB9}" destId="{5A798C7A-9DF9-4DC8-AD2A-BDBAB77B87F8}" srcOrd="1" destOrd="0" parTransId="{7046FFD3-C915-45DC-BD75-C0BFB5175E33}" sibTransId="{8008C5EE-4B7C-4C49-8094-4BF6AF755E33}"/>
    <dgm:cxn modelId="{09D6E62B-8251-48B4-83BD-A3A7040C96B8}" srcId="{55AF61BB-7D7D-47D0-BEEF-7354FE38DCB9}" destId="{E4A40B6B-7CB5-41C3-94D7-2CBF895EDD31}" srcOrd="2" destOrd="0" parTransId="{61E53373-D1DD-4411-A79E-9462AB562053}" sibTransId="{7F962661-AFFD-45AF-98F8-7EE295D2E7F0}"/>
    <dgm:cxn modelId="{32CEBC9A-4706-4D08-BD5A-7E8C1965463C}" type="presOf" srcId="{8008C5EE-4B7C-4C49-8094-4BF6AF755E33}" destId="{3ADA1E5B-5C27-48FF-B7BE-5587D20A239A}" srcOrd="1" destOrd="0" presId="urn:microsoft.com/office/officeart/2005/8/layout/process1"/>
    <dgm:cxn modelId="{9B214FE2-D947-4537-BDBC-9C05D9909388}" type="presOf" srcId="{5A798C7A-9DF9-4DC8-AD2A-BDBAB77B87F8}" destId="{819B2FE8-B22D-4ABF-9CB6-1D98C2D99E34}" srcOrd="0" destOrd="0" presId="urn:microsoft.com/office/officeart/2005/8/layout/process1"/>
    <dgm:cxn modelId="{E9727A8E-C67C-484B-AD88-C887323268BF}" type="presOf" srcId="{33A2DB65-161E-4667-8744-28E2D76A9444}" destId="{0AFF4C58-34F1-4160-B6FD-54D6B8E8342B}" srcOrd="0" destOrd="0" presId="urn:microsoft.com/office/officeart/2005/8/layout/process1"/>
    <dgm:cxn modelId="{C4BA0D49-5E9E-4664-A515-B26E31CC6758}" type="presOf" srcId="{8008C5EE-4B7C-4C49-8094-4BF6AF755E33}" destId="{CAA26CCF-312F-4910-8B60-1622741CD497}" srcOrd="0" destOrd="0" presId="urn:microsoft.com/office/officeart/2005/8/layout/process1"/>
    <dgm:cxn modelId="{0D633D2C-5698-4992-A423-80A00CF5CF4D}" type="presOf" srcId="{55AF61BB-7D7D-47D0-BEEF-7354FE38DCB9}" destId="{E4024B0D-9CEE-4891-9261-931202286FE9}" srcOrd="0" destOrd="0" presId="urn:microsoft.com/office/officeart/2005/8/layout/process1"/>
    <dgm:cxn modelId="{A0063E80-77D4-40A4-B15B-06C01D4216B5}" type="presParOf" srcId="{E4024B0D-9CEE-4891-9261-931202286FE9}" destId="{D0176D2A-B2AC-43C7-8B3C-B68262840F60}" srcOrd="0" destOrd="0" presId="urn:microsoft.com/office/officeart/2005/8/layout/process1"/>
    <dgm:cxn modelId="{961E69B2-8A22-4F42-A1C2-6EA58757ED5B}" type="presParOf" srcId="{E4024B0D-9CEE-4891-9261-931202286FE9}" destId="{0AFF4C58-34F1-4160-B6FD-54D6B8E8342B}" srcOrd="1" destOrd="0" presId="urn:microsoft.com/office/officeart/2005/8/layout/process1"/>
    <dgm:cxn modelId="{2E8F2D2D-C89E-4AF0-8141-82BF970B2831}" type="presParOf" srcId="{0AFF4C58-34F1-4160-B6FD-54D6B8E8342B}" destId="{404861B4-F262-4D08-8AC3-4EE0330746EB}" srcOrd="0" destOrd="0" presId="urn:microsoft.com/office/officeart/2005/8/layout/process1"/>
    <dgm:cxn modelId="{3261FE5B-A360-49AF-A966-430A2E6BE805}" type="presParOf" srcId="{E4024B0D-9CEE-4891-9261-931202286FE9}" destId="{819B2FE8-B22D-4ABF-9CB6-1D98C2D99E34}" srcOrd="2" destOrd="0" presId="urn:microsoft.com/office/officeart/2005/8/layout/process1"/>
    <dgm:cxn modelId="{19A4802C-03F4-4B74-B9A7-DC51B1492F1F}" type="presParOf" srcId="{E4024B0D-9CEE-4891-9261-931202286FE9}" destId="{CAA26CCF-312F-4910-8B60-1622741CD497}" srcOrd="3" destOrd="0" presId="urn:microsoft.com/office/officeart/2005/8/layout/process1"/>
    <dgm:cxn modelId="{F26FAB27-3960-4A0F-914B-5578E935255E}" type="presParOf" srcId="{CAA26CCF-312F-4910-8B60-1622741CD497}" destId="{3ADA1E5B-5C27-48FF-B7BE-5587D20A239A}" srcOrd="0" destOrd="0" presId="urn:microsoft.com/office/officeart/2005/8/layout/process1"/>
    <dgm:cxn modelId="{0AE8CEB4-EDA7-47F4-A5F3-B0E37863133F}" type="presParOf" srcId="{E4024B0D-9CEE-4891-9261-931202286FE9}" destId="{73CFBC56-45A8-4213-B0CA-EED8CBA149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5F563B-F575-496A-9F3F-4B72AA6F9DF0}"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tr-TR"/>
        </a:p>
      </dgm:t>
    </dgm:pt>
    <dgm:pt modelId="{57C67BE9-7957-4F87-BDA2-0F615563290E}">
      <dgm:prSet/>
      <dgm:spPr/>
      <dgm:t>
        <a:bodyPr/>
        <a:lstStyle/>
        <a:p>
          <a:pPr rtl="0"/>
          <a:r>
            <a:rPr lang="tr-TR" dirty="0" err="1" smtClean="0">
              <a:solidFill>
                <a:schemeClr val="bg2"/>
              </a:solidFill>
            </a:rPr>
            <a:t>Wingate</a:t>
          </a:r>
          <a:r>
            <a:rPr lang="tr-TR" dirty="0" smtClean="0">
              <a:solidFill>
                <a:schemeClr val="bg2"/>
              </a:solidFill>
            </a:rPr>
            <a:t> Anaerobik Testi (</a:t>
          </a:r>
          <a:r>
            <a:rPr lang="tr-TR" dirty="0" err="1" smtClean="0">
              <a:solidFill>
                <a:schemeClr val="bg2"/>
              </a:solidFill>
            </a:rPr>
            <a:t>WanT</a:t>
          </a:r>
          <a:r>
            <a:rPr lang="tr-TR" dirty="0" smtClean="0">
              <a:solidFill>
                <a:schemeClr val="bg2"/>
              </a:solidFill>
            </a:rPr>
            <a:t>) Anaerobik performans düzeyini tespit edip, anaerobik güç ve kapasiteyi değerlendirmek amacı ile kullanılmaktadır.</a:t>
          </a:r>
          <a:endParaRPr lang="tr-TR" dirty="0">
            <a:solidFill>
              <a:schemeClr val="bg2"/>
            </a:solidFill>
          </a:endParaRPr>
        </a:p>
      </dgm:t>
    </dgm:pt>
    <dgm:pt modelId="{A08CE52E-7D2F-4633-B122-F4BA18E32725}" type="parTrans" cxnId="{42E7EE99-11C9-4DBD-A138-385FBC0097AD}">
      <dgm:prSet/>
      <dgm:spPr/>
      <dgm:t>
        <a:bodyPr/>
        <a:lstStyle/>
        <a:p>
          <a:endParaRPr lang="tr-TR"/>
        </a:p>
      </dgm:t>
    </dgm:pt>
    <dgm:pt modelId="{230BADEE-1300-49FA-B5A1-F618B9704595}" type="sibTrans" cxnId="{42E7EE99-11C9-4DBD-A138-385FBC0097AD}">
      <dgm:prSet/>
      <dgm:spPr/>
      <dgm:t>
        <a:bodyPr/>
        <a:lstStyle/>
        <a:p>
          <a:endParaRPr lang="tr-TR"/>
        </a:p>
      </dgm:t>
    </dgm:pt>
    <dgm:pt modelId="{52047097-40B7-4C15-9C38-A021765E3F65}">
      <dgm:prSet/>
      <dgm:spPr/>
      <dgm:t>
        <a:bodyPr/>
        <a:lstStyle/>
        <a:p>
          <a:pPr rtl="0"/>
          <a:r>
            <a:rPr lang="tr-TR" dirty="0" smtClean="0"/>
            <a:t>Tüm hesaplamalar bilgisayar programı tarafından gerçekleştirilir. Deneğin Zirve güç, Ortalama güç, Minimum güç ve yorgunluk indeksi değerleri elde edilir.</a:t>
          </a:r>
          <a:endParaRPr lang="tr-TR" dirty="0"/>
        </a:p>
      </dgm:t>
    </dgm:pt>
    <dgm:pt modelId="{20483BFA-D919-47F6-B859-B805A4058E70}" type="parTrans" cxnId="{80DB7AE9-7D71-4B1C-8A18-0FA69C94C9A4}">
      <dgm:prSet/>
      <dgm:spPr/>
      <dgm:t>
        <a:bodyPr/>
        <a:lstStyle/>
        <a:p>
          <a:endParaRPr lang="tr-TR"/>
        </a:p>
      </dgm:t>
    </dgm:pt>
    <dgm:pt modelId="{4F138CB4-B8BF-42EE-8219-CE1AD2499648}" type="sibTrans" cxnId="{80DB7AE9-7D71-4B1C-8A18-0FA69C94C9A4}">
      <dgm:prSet/>
      <dgm:spPr/>
      <dgm:t>
        <a:bodyPr/>
        <a:lstStyle/>
        <a:p>
          <a:endParaRPr lang="tr-TR"/>
        </a:p>
      </dgm:t>
    </dgm:pt>
    <dgm:pt modelId="{EC76B8C4-8478-46A4-B662-B1BCB3E492A1}">
      <dgm:prSet/>
      <dgm:spPr/>
      <dgm:t>
        <a:bodyPr/>
        <a:lstStyle/>
        <a:p>
          <a:pPr rtl="0"/>
          <a:r>
            <a:rPr lang="tr-TR" b="1" smtClean="0"/>
            <a:t>Gereçler: </a:t>
          </a:r>
          <a:r>
            <a:rPr lang="tr-TR" smtClean="0"/>
            <a:t>Monark ergometresi, Bilgisayar programı, 100 gr, 500 gr ve 1000 gr.ağırlıklar</a:t>
          </a:r>
          <a:endParaRPr lang="tr-TR" dirty="0"/>
        </a:p>
      </dgm:t>
    </dgm:pt>
    <dgm:pt modelId="{868BEF35-D0A2-439C-8D87-63380B6058C6}" type="parTrans" cxnId="{8EB78425-4ABE-476C-A821-4502274DA50B}">
      <dgm:prSet/>
      <dgm:spPr/>
      <dgm:t>
        <a:bodyPr/>
        <a:lstStyle/>
        <a:p>
          <a:endParaRPr lang="tr-TR"/>
        </a:p>
      </dgm:t>
    </dgm:pt>
    <dgm:pt modelId="{8BE70CF8-9A83-41EF-9A53-B2A4968F7EDB}" type="sibTrans" cxnId="{8EB78425-4ABE-476C-A821-4502274DA50B}">
      <dgm:prSet/>
      <dgm:spPr/>
      <dgm:t>
        <a:bodyPr/>
        <a:lstStyle/>
        <a:p>
          <a:endParaRPr lang="tr-TR"/>
        </a:p>
      </dgm:t>
    </dgm:pt>
    <dgm:pt modelId="{0C4AA835-3DA9-4981-815A-92F2E93549F3}" type="pres">
      <dgm:prSet presAssocID="{4A5F563B-F575-496A-9F3F-4B72AA6F9DF0}" presName="Name0" presStyleCnt="0">
        <dgm:presLayoutVars>
          <dgm:dir/>
          <dgm:animLvl val="lvl"/>
          <dgm:resizeHandles val="exact"/>
        </dgm:presLayoutVars>
      </dgm:prSet>
      <dgm:spPr/>
      <dgm:t>
        <a:bodyPr/>
        <a:lstStyle/>
        <a:p>
          <a:endParaRPr lang="tr-TR"/>
        </a:p>
      </dgm:t>
    </dgm:pt>
    <dgm:pt modelId="{C12E919C-0D0D-4ABA-A9A9-553E2216DE2A}" type="pres">
      <dgm:prSet presAssocID="{57C67BE9-7957-4F87-BDA2-0F615563290E}" presName="linNode" presStyleCnt="0"/>
      <dgm:spPr/>
    </dgm:pt>
    <dgm:pt modelId="{89E718DB-27EF-461F-9D60-C6040D9947FC}" type="pres">
      <dgm:prSet presAssocID="{57C67BE9-7957-4F87-BDA2-0F615563290E}" presName="parentText" presStyleLbl="node1" presStyleIdx="0" presStyleCnt="3" custScaleX="200001">
        <dgm:presLayoutVars>
          <dgm:chMax val="1"/>
          <dgm:bulletEnabled val="1"/>
        </dgm:presLayoutVars>
      </dgm:prSet>
      <dgm:spPr/>
      <dgm:t>
        <a:bodyPr/>
        <a:lstStyle/>
        <a:p>
          <a:endParaRPr lang="tr-TR"/>
        </a:p>
      </dgm:t>
    </dgm:pt>
    <dgm:pt modelId="{793E64DB-69C4-45FD-A7DB-E3E93BDE18EA}" type="pres">
      <dgm:prSet presAssocID="{230BADEE-1300-49FA-B5A1-F618B9704595}" presName="sp" presStyleCnt="0"/>
      <dgm:spPr/>
    </dgm:pt>
    <dgm:pt modelId="{C83A006C-1DA4-4F40-85A9-E0888A588EC6}" type="pres">
      <dgm:prSet presAssocID="{52047097-40B7-4C15-9C38-A021765E3F65}" presName="linNode" presStyleCnt="0"/>
      <dgm:spPr/>
    </dgm:pt>
    <dgm:pt modelId="{C2DFD473-F6AB-4B79-A06C-48D2B1BA8232}" type="pres">
      <dgm:prSet presAssocID="{52047097-40B7-4C15-9C38-A021765E3F65}" presName="parentText" presStyleLbl="node1" presStyleIdx="1" presStyleCnt="3" custScaleX="200001">
        <dgm:presLayoutVars>
          <dgm:chMax val="1"/>
          <dgm:bulletEnabled val="1"/>
        </dgm:presLayoutVars>
      </dgm:prSet>
      <dgm:spPr/>
      <dgm:t>
        <a:bodyPr/>
        <a:lstStyle/>
        <a:p>
          <a:endParaRPr lang="tr-TR"/>
        </a:p>
      </dgm:t>
    </dgm:pt>
    <dgm:pt modelId="{147DD986-AD68-4C2B-8F60-BB044A673251}" type="pres">
      <dgm:prSet presAssocID="{4F138CB4-B8BF-42EE-8219-CE1AD2499648}" presName="sp" presStyleCnt="0"/>
      <dgm:spPr/>
    </dgm:pt>
    <dgm:pt modelId="{F781A81D-706A-47D2-AA89-1602773B44CC}" type="pres">
      <dgm:prSet presAssocID="{EC76B8C4-8478-46A4-B662-B1BCB3E492A1}" presName="linNode" presStyleCnt="0"/>
      <dgm:spPr/>
    </dgm:pt>
    <dgm:pt modelId="{D27BBB95-A900-45AA-A97C-A154A8BBC09C}" type="pres">
      <dgm:prSet presAssocID="{EC76B8C4-8478-46A4-B662-B1BCB3E492A1}" presName="parentText" presStyleLbl="node1" presStyleIdx="2" presStyleCnt="3" custScaleX="199988">
        <dgm:presLayoutVars>
          <dgm:chMax val="1"/>
          <dgm:bulletEnabled val="1"/>
        </dgm:presLayoutVars>
      </dgm:prSet>
      <dgm:spPr/>
      <dgm:t>
        <a:bodyPr/>
        <a:lstStyle/>
        <a:p>
          <a:endParaRPr lang="tr-TR"/>
        </a:p>
      </dgm:t>
    </dgm:pt>
  </dgm:ptLst>
  <dgm:cxnLst>
    <dgm:cxn modelId="{80DB7AE9-7D71-4B1C-8A18-0FA69C94C9A4}" srcId="{4A5F563B-F575-496A-9F3F-4B72AA6F9DF0}" destId="{52047097-40B7-4C15-9C38-A021765E3F65}" srcOrd="1" destOrd="0" parTransId="{20483BFA-D919-47F6-B859-B805A4058E70}" sibTransId="{4F138CB4-B8BF-42EE-8219-CE1AD2499648}"/>
    <dgm:cxn modelId="{8EB78425-4ABE-476C-A821-4502274DA50B}" srcId="{4A5F563B-F575-496A-9F3F-4B72AA6F9DF0}" destId="{EC76B8C4-8478-46A4-B662-B1BCB3E492A1}" srcOrd="2" destOrd="0" parTransId="{868BEF35-D0A2-439C-8D87-63380B6058C6}" sibTransId="{8BE70CF8-9A83-41EF-9A53-B2A4968F7EDB}"/>
    <dgm:cxn modelId="{1D585315-DA9F-4631-8FA5-9205E86A7DE5}" type="presOf" srcId="{EC76B8C4-8478-46A4-B662-B1BCB3E492A1}" destId="{D27BBB95-A900-45AA-A97C-A154A8BBC09C}" srcOrd="0" destOrd="0" presId="urn:microsoft.com/office/officeart/2005/8/layout/vList5"/>
    <dgm:cxn modelId="{1CF7CEE7-5E7A-4336-BB41-F0682E09BF9A}" type="presOf" srcId="{57C67BE9-7957-4F87-BDA2-0F615563290E}" destId="{89E718DB-27EF-461F-9D60-C6040D9947FC}" srcOrd="0" destOrd="0" presId="urn:microsoft.com/office/officeart/2005/8/layout/vList5"/>
    <dgm:cxn modelId="{6270DC76-DD08-4057-ADDF-37B732366BD3}" type="presOf" srcId="{52047097-40B7-4C15-9C38-A021765E3F65}" destId="{C2DFD473-F6AB-4B79-A06C-48D2B1BA8232}" srcOrd="0" destOrd="0" presId="urn:microsoft.com/office/officeart/2005/8/layout/vList5"/>
    <dgm:cxn modelId="{42E7EE99-11C9-4DBD-A138-385FBC0097AD}" srcId="{4A5F563B-F575-496A-9F3F-4B72AA6F9DF0}" destId="{57C67BE9-7957-4F87-BDA2-0F615563290E}" srcOrd="0" destOrd="0" parTransId="{A08CE52E-7D2F-4633-B122-F4BA18E32725}" sibTransId="{230BADEE-1300-49FA-B5A1-F618B9704595}"/>
    <dgm:cxn modelId="{5C163D9D-2075-4EFC-A2CD-421ED03852D7}" type="presOf" srcId="{4A5F563B-F575-496A-9F3F-4B72AA6F9DF0}" destId="{0C4AA835-3DA9-4981-815A-92F2E93549F3}" srcOrd="0" destOrd="0" presId="urn:microsoft.com/office/officeart/2005/8/layout/vList5"/>
    <dgm:cxn modelId="{86347DEB-5CFB-4F0E-A82E-044C30990D55}" type="presParOf" srcId="{0C4AA835-3DA9-4981-815A-92F2E93549F3}" destId="{C12E919C-0D0D-4ABA-A9A9-553E2216DE2A}" srcOrd="0" destOrd="0" presId="urn:microsoft.com/office/officeart/2005/8/layout/vList5"/>
    <dgm:cxn modelId="{CFE59C73-C7F8-4AB5-BF3E-D28AE97020E7}" type="presParOf" srcId="{C12E919C-0D0D-4ABA-A9A9-553E2216DE2A}" destId="{89E718DB-27EF-461F-9D60-C6040D9947FC}" srcOrd="0" destOrd="0" presId="urn:microsoft.com/office/officeart/2005/8/layout/vList5"/>
    <dgm:cxn modelId="{8876AC21-370D-47D7-9BBE-4122BB47A6CD}" type="presParOf" srcId="{0C4AA835-3DA9-4981-815A-92F2E93549F3}" destId="{793E64DB-69C4-45FD-A7DB-E3E93BDE18EA}" srcOrd="1" destOrd="0" presId="urn:microsoft.com/office/officeart/2005/8/layout/vList5"/>
    <dgm:cxn modelId="{89E04C4E-9F74-467B-9747-09D070DCF342}" type="presParOf" srcId="{0C4AA835-3DA9-4981-815A-92F2E93549F3}" destId="{C83A006C-1DA4-4F40-85A9-E0888A588EC6}" srcOrd="2" destOrd="0" presId="urn:microsoft.com/office/officeart/2005/8/layout/vList5"/>
    <dgm:cxn modelId="{0787F990-1FE8-448D-9B89-12CAFBD8CA60}" type="presParOf" srcId="{C83A006C-1DA4-4F40-85A9-E0888A588EC6}" destId="{C2DFD473-F6AB-4B79-A06C-48D2B1BA8232}" srcOrd="0" destOrd="0" presId="urn:microsoft.com/office/officeart/2005/8/layout/vList5"/>
    <dgm:cxn modelId="{8F396407-5208-4B6E-9E5A-131C35807F80}" type="presParOf" srcId="{0C4AA835-3DA9-4981-815A-92F2E93549F3}" destId="{147DD986-AD68-4C2B-8F60-BB044A673251}" srcOrd="3" destOrd="0" presId="urn:microsoft.com/office/officeart/2005/8/layout/vList5"/>
    <dgm:cxn modelId="{693878FF-6F36-4590-99CD-45EA7EEA380C}" type="presParOf" srcId="{0C4AA835-3DA9-4981-815A-92F2E93549F3}" destId="{F781A81D-706A-47D2-AA89-1602773B44CC}" srcOrd="4" destOrd="0" presId="urn:microsoft.com/office/officeart/2005/8/layout/vList5"/>
    <dgm:cxn modelId="{5B01A8DB-CA51-438D-B4EE-E8653BAE147B}" type="presParOf" srcId="{F781A81D-706A-47D2-AA89-1602773B44CC}" destId="{D27BBB95-A900-45AA-A97C-A154A8BBC09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B34E5-E8E3-4CFB-9349-EC5960BA692B}" type="doc">
      <dgm:prSet loTypeId="urn:microsoft.com/office/officeart/2005/8/layout/lProcess3" loCatId="process" qsTypeId="urn:microsoft.com/office/officeart/2005/8/quickstyle/simple1" qsCatId="simple" csTypeId="urn:microsoft.com/office/officeart/2005/8/colors/accent0_3" csCatId="mainScheme"/>
      <dgm:spPr/>
      <dgm:t>
        <a:bodyPr/>
        <a:lstStyle/>
        <a:p>
          <a:endParaRPr lang="tr-TR"/>
        </a:p>
      </dgm:t>
    </dgm:pt>
    <dgm:pt modelId="{4F54EAD8-735D-4C8B-9871-0B3BF81094B5}">
      <dgm:prSet/>
      <dgm:spPr/>
      <dgm:t>
        <a:bodyPr/>
        <a:lstStyle/>
        <a:p>
          <a:pPr rtl="0"/>
          <a:r>
            <a:rPr lang="tr-TR" dirty="0" smtClean="0">
              <a:solidFill>
                <a:srgbClr val="FF0000"/>
              </a:solidFill>
            </a:rPr>
            <a:t>Bu  test  anaerobik kapasiteyi  belirlemek amacıyla  uygulanmaktadır .</a:t>
          </a:r>
          <a:endParaRPr lang="tr-TR" dirty="0">
            <a:solidFill>
              <a:srgbClr val="FF0000"/>
            </a:solidFill>
          </a:endParaRPr>
        </a:p>
      </dgm:t>
    </dgm:pt>
    <dgm:pt modelId="{BB71ABDC-D799-41C5-8898-D97D0252A10D}" type="parTrans" cxnId="{0A35493B-BC09-4A0C-8DAF-4A5843714375}">
      <dgm:prSet/>
      <dgm:spPr/>
      <dgm:t>
        <a:bodyPr/>
        <a:lstStyle/>
        <a:p>
          <a:endParaRPr lang="tr-TR"/>
        </a:p>
      </dgm:t>
    </dgm:pt>
    <dgm:pt modelId="{15F5BC32-E973-4CBB-8AB6-360F5263765F}" type="sibTrans" cxnId="{0A35493B-BC09-4A0C-8DAF-4A5843714375}">
      <dgm:prSet/>
      <dgm:spPr/>
      <dgm:t>
        <a:bodyPr/>
        <a:lstStyle/>
        <a:p>
          <a:endParaRPr lang="tr-TR"/>
        </a:p>
      </dgm:t>
    </dgm:pt>
    <dgm:pt modelId="{CB12DA64-2347-4112-B750-FCA7C59A45AF}">
      <dgm:prSet/>
      <dgm:spPr/>
      <dgm:t>
        <a:bodyPr/>
        <a:lstStyle/>
        <a:p>
          <a:pPr rtl="0"/>
          <a:r>
            <a:rPr lang="tr-TR" smtClean="0"/>
            <a:t>Deneğin  ağırlığı ölçülerek  kaydedilir . 10 dakikalık ısınmayı müteakip , 5 dakika ısınma verilir . denek , 35 metrelik  mesafeyi  6 kez maksimum  hızda  koşar , her 35 metrelik  koşu  sonrası deneğe  10 Saniyelik dinlenme süresi  verilir </a:t>
          </a:r>
          <a:endParaRPr lang="tr-TR"/>
        </a:p>
      </dgm:t>
    </dgm:pt>
    <dgm:pt modelId="{F012BD76-FC8E-411A-8BA7-2C75D7A36FE9}" type="parTrans" cxnId="{7F6E2D42-2323-48DD-B3EF-090EC06EAF16}">
      <dgm:prSet/>
      <dgm:spPr/>
      <dgm:t>
        <a:bodyPr/>
        <a:lstStyle/>
        <a:p>
          <a:endParaRPr lang="tr-TR"/>
        </a:p>
      </dgm:t>
    </dgm:pt>
    <dgm:pt modelId="{B7BCF2CC-E68B-45FD-AB83-BBEEDD6CC1A8}" type="sibTrans" cxnId="{7F6E2D42-2323-48DD-B3EF-090EC06EAF16}">
      <dgm:prSet/>
      <dgm:spPr/>
      <dgm:t>
        <a:bodyPr/>
        <a:lstStyle/>
        <a:p>
          <a:endParaRPr lang="tr-TR"/>
        </a:p>
      </dgm:t>
    </dgm:pt>
    <dgm:pt modelId="{BE452443-5F43-41CE-89F7-8176BE70C58C}" type="pres">
      <dgm:prSet presAssocID="{42BB34E5-E8E3-4CFB-9349-EC5960BA692B}" presName="Name0" presStyleCnt="0">
        <dgm:presLayoutVars>
          <dgm:chPref val="3"/>
          <dgm:dir/>
          <dgm:animLvl val="lvl"/>
          <dgm:resizeHandles/>
        </dgm:presLayoutVars>
      </dgm:prSet>
      <dgm:spPr/>
      <dgm:t>
        <a:bodyPr/>
        <a:lstStyle/>
        <a:p>
          <a:endParaRPr lang="tr-TR"/>
        </a:p>
      </dgm:t>
    </dgm:pt>
    <dgm:pt modelId="{F5A494B5-377A-45C7-AC6E-BC63563F52C0}" type="pres">
      <dgm:prSet presAssocID="{4F54EAD8-735D-4C8B-9871-0B3BF81094B5}" presName="horFlow" presStyleCnt="0"/>
      <dgm:spPr/>
    </dgm:pt>
    <dgm:pt modelId="{BA9EF1B2-8520-4515-BD48-5993729AA4C8}" type="pres">
      <dgm:prSet presAssocID="{4F54EAD8-735D-4C8B-9871-0B3BF81094B5}" presName="bigChev" presStyleLbl="node1" presStyleIdx="0" presStyleCnt="2"/>
      <dgm:spPr/>
      <dgm:t>
        <a:bodyPr/>
        <a:lstStyle/>
        <a:p>
          <a:endParaRPr lang="tr-TR"/>
        </a:p>
      </dgm:t>
    </dgm:pt>
    <dgm:pt modelId="{E9B6E718-4DB8-4359-A1E9-BAA13EF6F7E8}" type="pres">
      <dgm:prSet presAssocID="{4F54EAD8-735D-4C8B-9871-0B3BF81094B5}" presName="vSp" presStyleCnt="0"/>
      <dgm:spPr/>
    </dgm:pt>
    <dgm:pt modelId="{87E2A594-F7C0-4292-9A6F-17D43C236C28}" type="pres">
      <dgm:prSet presAssocID="{CB12DA64-2347-4112-B750-FCA7C59A45AF}" presName="horFlow" presStyleCnt="0"/>
      <dgm:spPr/>
    </dgm:pt>
    <dgm:pt modelId="{6C317252-0476-4AA9-8EE8-18E030E005DE}" type="pres">
      <dgm:prSet presAssocID="{CB12DA64-2347-4112-B750-FCA7C59A45AF}" presName="bigChev" presStyleLbl="node1" presStyleIdx="1" presStyleCnt="2"/>
      <dgm:spPr/>
      <dgm:t>
        <a:bodyPr/>
        <a:lstStyle/>
        <a:p>
          <a:endParaRPr lang="tr-TR"/>
        </a:p>
      </dgm:t>
    </dgm:pt>
  </dgm:ptLst>
  <dgm:cxnLst>
    <dgm:cxn modelId="{98AFFDAE-2C31-4A3F-9FED-46F4A4DC9857}" type="presOf" srcId="{4F54EAD8-735D-4C8B-9871-0B3BF81094B5}" destId="{BA9EF1B2-8520-4515-BD48-5993729AA4C8}" srcOrd="0" destOrd="0" presId="urn:microsoft.com/office/officeart/2005/8/layout/lProcess3"/>
    <dgm:cxn modelId="{4C1F9F59-A8F5-4365-B2E6-B057DE4928ED}" type="presOf" srcId="{42BB34E5-E8E3-4CFB-9349-EC5960BA692B}" destId="{BE452443-5F43-41CE-89F7-8176BE70C58C}" srcOrd="0" destOrd="0" presId="urn:microsoft.com/office/officeart/2005/8/layout/lProcess3"/>
    <dgm:cxn modelId="{A15081C4-4659-41CB-B869-058227457C6D}" type="presOf" srcId="{CB12DA64-2347-4112-B750-FCA7C59A45AF}" destId="{6C317252-0476-4AA9-8EE8-18E030E005DE}" srcOrd="0" destOrd="0" presId="urn:microsoft.com/office/officeart/2005/8/layout/lProcess3"/>
    <dgm:cxn modelId="{0A35493B-BC09-4A0C-8DAF-4A5843714375}" srcId="{42BB34E5-E8E3-4CFB-9349-EC5960BA692B}" destId="{4F54EAD8-735D-4C8B-9871-0B3BF81094B5}" srcOrd="0" destOrd="0" parTransId="{BB71ABDC-D799-41C5-8898-D97D0252A10D}" sibTransId="{15F5BC32-E973-4CBB-8AB6-360F5263765F}"/>
    <dgm:cxn modelId="{7F6E2D42-2323-48DD-B3EF-090EC06EAF16}" srcId="{42BB34E5-E8E3-4CFB-9349-EC5960BA692B}" destId="{CB12DA64-2347-4112-B750-FCA7C59A45AF}" srcOrd="1" destOrd="0" parTransId="{F012BD76-FC8E-411A-8BA7-2C75D7A36FE9}" sibTransId="{B7BCF2CC-E68B-45FD-AB83-BBEEDD6CC1A8}"/>
    <dgm:cxn modelId="{5B3D65BD-04A7-4CD8-B67C-76C2EA8F6D61}" type="presParOf" srcId="{BE452443-5F43-41CE-89F7-8176BE70C58C}" destId="{F5A494B5-377A-45C7-AC6E-BC63563F52C0}" srcOrd="0" destOrd="0" presId="urn:microsoft.com/office/officeart/2005/8/layout/lProcess3"/>
    <dgm:cxn modelId="{3A3F8739-5399-4D18-A998-E7D5ADBF199F}" type="presParOf" srcId="{F5A494B5-377A-45C7-AC6E-BC63563F52C0}" destId="{BA9EF1B2-8520-4515-BD48-5993729AA4C8}" srcOrd="0" destOrd="0" presId="urn:microsoft.com/office/officeart/2005/8/layout/lProcess3"/>
    <dgm:cxn modelId="{4BD1DD06-65AE-46B4-B37B-15415A780625}" type="presParOf" srcId="{BE452443-5F43-41CE-89F7-8176BE70C58C}" destId="{E9B6E718-4DB8-4359-A1E9-BAA13EF6F7E8}" srcOrd="1" destOrd="0" presId="urn:microsoft.com/office/officeart/2005/8/layout/lProcess3"/>
    <dgm:cxn modelId="{7DB23D86-FBFE-40AE-B3BD-6596DF4E3680}" type="presParOf" srcId="{BE452443-5F43-41CE-89F7-8176BE70C58C}" destId="{87E2A594-F7C0-4292-9A6F-17D43C236C28}" srcOrd="2" destOrd="0" presId="urn:microsoft.com/office/officeart/2005/8/layout/lProcess3"/>
    <dgm:cxn modelId="{C6A0EBBE-D7EF-457E-B9FC-CC9DF5746889}" type="presParOf" srcId="{87E2A594-F7C0-4292-9A6F-17D43C236C28}" destId="{6C317252-0476-4AA9-8EE8-18E030E005D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AC9EC1-0919-45F1-89DD-30BDB8D21C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tr-TR"/>
        </a:p>
      </dgm:t>
    </dgm:pt>
    <dgm:pt modelId="{B484E1A2-58CE-4A7F-912C-0A40B6C82DC8}">
      <dgm:prSet/>
      <dgm:spPr/>
      <dgm:t>
        <a:bodyPr/>
        <a:lstStyle/>
        <a:p>
          <a:pPr rtl="0"/>
          <a:r>
            <a:rPr lang="tr-TR" b="1" smtClean="0"/>
            <a:t>QUEENS KOLEJ BASAMAK TESTİ</a:t>
          </a:r>
          <a:endParaRPr lang="tr-TR"/>
        </a:p>
      </dgm:t>
    </dgm:pt>
    <dgm:pt modelId="{BEA2C831-4FED-431C-B22E-3777CF4CD368}" type="parTrans" cxnId="{E72D8EB9-34C2-4B1B-BB97-F42CF4D9A9F9}">
      <dgm:prSet/>
      <dgm:spPr/>
      <dgm:t>
        <a:bodyPr/>
        <a:lstStyle/>
        <a:p>
          <a:endParaRPr lang="tr-TR"/>
        </a:p>
      </dgm:t>
    </dgm:pt>
    <dgm:pt modelId="{74C4040A-43E0-4E7C-9DB9-223AECB5B203}" type="sibTrans" cxnId="{E72D8EB9-34C2-4B1B-BB97-F42CF4D9A9F9}">
      <dgm:prSet/>
      <dgm:spPr/>
      <dgm:t>
        <a:bodyPr/>
        <a:lstStyle/>
        <a:p>
          <a:endParaRPr lang="tr-TR"/>
        </a:p>
      </dgm:t>
    </dgm:pt>
    <dgm:pt modelId="{7AC37E12-54AF-4C0D-89EC-592475BFB29F}">
      <dgm:prSet/>
      <dgm:spPr/>
      <dgm:t>
        <a:bodyPr/>
        <a:lstStyle/>
        <a:p>
          <a:pPr rtl="0"/>
          <a:r>
            <a:rPr lang="tr-TR" smtClean="0"/>
            <a:t>3-DAKİKA BASAMAK TESTİ</a:t>
          </a:r>
          <a:endParaRPr lang="tr-TR"/>
        </a:p>
      </dgm:t>
    </dgm:pt>
    <dgm:pt modelId="{43FA5415-B8FE-4827-8E2A-7624D34F3149}" type="parTrans" cxnId="{9E219DE7-87CB-4667-AF51-06E848ACBFF5}">
      <dgm:prSet/>
      <dgm:spPr/>
      <dgm:t>
        <a:bodyPr/>
        <a:lstStyle/>
        <a:p>
          <a:endParaRPr lang="tr-TR"/>
        </a:p>
      </dgm:t>
    </dgm:pt>
    <dgm:pt modelId="{FA6D4E0C-0FF8-40D2-A37C-586330372DFD}" type="sibTrans" cxnId="{9E219DE7-87CB-4667-AF51-06E848ACBFF5}">
      <dgm:prSet/>
      <dgm:spPr/>
      <dgm:t>
        <a:bodyPr/>
        <a:lstStyle/>
        <a:p>
          <a:endParaRPr lang="tr-TR"/>
        </a:p>
      </dgm:t>
    </dgm:pt>
    <dgm:pt modelId="{EFBAC816-9441-4FD9-A75F-768A2A79C911}">
      <dgm:prSet/>
      <dgm:spPr/>
      <dgm:t>
        <a:bodyPr/>
        <a:lstStyle/>
        <a:p>
          <a:pPr rtl="0"/>
          <a:r>
            <a:rPr lang="tr-TR" b="1" smtClean="0"/>
            <a:t>HARWARD BASAMAK TESTİ</a:t>
          </a:r>
          <a:endParaRPr lang="tr-TR"/>
        </a:p>
      </dgm:t>
    </dgm:pt>
    <dgm:pt modelId="{133991D2-87FA-4E33-9874-371366C374C3}" type="parTrans" cxnId="{9C446115-BD58-46D9-9CD0-F6251EDD4813}">
      <dgm:prSet/>
      <dgm:spPr/>
      <dgm:t>
        <a:bodyPr/>
        <a:lstStyle/>
        <a:p>
          <a:endParaRPr lang="tr-TR"/>
        </a:p>
      </dgm:t>
    </dgm:pt>
    <dgm:pt modelId="{42394C7D-1322-4E5E-954A-C05A79692CDB}" type="sibTrans" cxnId="{9C446115-BD58-46D9-9CD0-F6251EDD4813}">
      <dgm:prSet/>
      <dgm:spPr/>
      <dgm:t>
        <a:bodyPr/>
        <a:lstStyle/>
        <a:p>
          <a:endParaRPr lang="tr-TR"/>
        </a:p>
      </dgm:t>
    </dgm:pt>
    <dgm:pt modelId="{E84F52D3-BB13-4571-B123-8F712E6131BB}">
      <dgm:prSet/>
      <dgm:spPr/>
      <dgm:t>
        <a:bodyPr/>
        <a:lstStyle/>
        <a:p>
          <a:pPr rtl="0"/>
          <a:r>
            <a:rPr lang="tr-TR" smtClean="0"/>
            <a:t>TECUMSEH BASAMAK TESTİ</a:t>
          </a:r>
          <a:endParaRPr lang="tr-TR"/>
        </a:p>
      </dgm:t>
    </dgm:pt>
    <dgm:pt modelId="{B22D87DE-2A96-4742-B1B9-A35BEA77C826}" type="parTrans" cxnId="{D761D563-4E50-4E93-879A-04415220CD42}">
      <dgm:prSet/>
      <dgm:spPr/>
      <dgm:t>
        <a:bodyPr/>
        <a:lstStyle/>
        <a:p>
          <a:endParaRPr lang="tr-TR"/>
        </a:p>
      </dgm:t>
    </dgm:pt>
    <dgm:pt modelId="{4E6999A0-07DE-41C3-B7DE-82527EF90A43}" type="sibTrans" cxnId="{D761D563-4E50-4E93-879A-04415220CD42}">
      <dgm:prSet/>
      <dgm:spPr/>
      <dgm:t>
        <a:bodyPr/>
        <a:lstStyle/>
        <a:p>
          <a:endParaRPr lang="tr-TR"/>
        </a:p>
      </dgm:t>
    </dgm:pt>
    <dgm:pt modelId="{C813888D-7A2C-4857-B15E-668400A0A1CB}">
      <dgm:prSet/>
      <dgm:spPr/>
      <dgm:t>
        <a:bodyPr/>
        <a:lstStyle/>
        <a:p>
          <a:pPr rtl="0"/>
          <a:r>
            <a:rPr lang="tr-TR" b="1" smtClean="0"/>
            <a:t>ROCKPORT  (1 MİL) YÜRÜYÜŞ TESTİ</a:t>
          </a:r>
          <a:endParaRPr lang="tr-TR"/>
        </a:p>
      </dgm:t>
    </dgm:pt>
    <dgm:pt modelId="{FB9191B5-2AD3-4A84-A77D-83076445A656}" type="parTrans" cxnId="{0D2DEDC0-CF89-42A2-AE96-9B527AB4577A}">
      <dgm:prSet/>
      <dgm:spPr/>
      <dgm:t>
        <a:bodyPr/>
        <a:lstStyle/>
        <a:p>
          <a:endParaRPr lang="tr-TR"/>
        </a:p>
      </dgm:t>
    </dgm:pt>
    <dgm:pt modelId="{5A0063CA-67CD-44CC-AF70-863C5ED67ECE}" type="sibTrans" cxnId="{0D2DEDC0-CF89-42A2-AE96-9B527AB4577A}">
      <dgm:prSet/>
      <dgm:spPr/>
      <dgm:t>
        <a:bodyPr/>
        <a:lstStyle/>
        <a:p>
          <a:endParaRPr lang="tr-TR"/>
        </a:p>
      </dgm:t>
    </dgm:pt>
    <dgm:pt modelId="{76C032B4-17C8-45F6-9135-56675FDD29AB}">
      <dgm:prSet/>
      <dgm:spPr/>
      <dgm:t>
        <a:bodyPr/>
        <a:lstStyle/>
        <a:p>
          <a:pPr rtl="0"/>
          <a:r>
            <a:rPr lang="tr-TR" smtClean="0"/>
            <a:t>BALKE TESTİ</a:t>
          </a:r>
          <a:endParaRPr lang="tr-TR"/>
        </a:p>
      </dgm:t>
    </dgm:pt>
    <dgm:pt modelId="{AD62E240-F96C-4766-BFC8-FC0F4F3E2B7F}" type="parTrans" cxnId="{319F66B9-1F42-4701-80DD-FE866F177A01}">
      <dgm:prSet/>
      <dgm:spPr/>
      <dgm:t>
        <a:bodyPr/>
        <a:lstStyle/>
        <a:p>
          <a:endParaRPr lang="tr-TR"/>
        </a:p>
      </dgm:t>
    </dgm:pt>
    <dgm:pt modelId="{326E8384-1EA0-4709-9D4C-B1AEFFD20642}" type="sibTrans" cxnId="{319F66B9-1F42-4701-80DD-FE866F177A01}">
      <dgm:prSet/>
      <dgm:spPr/>
      <dgm:t>
        <a:bodyPr/>
        <a:lstStyle/>
        <a:p>
          <a:endParaRPr lang="tr-TR"/>
        </a:p>
      </dgm:t>
    </dgm:pt>
    <dgm:pt modelId="{5E4A8963-DC23-4D76-98A0-8D5C7E2F93A6}">
      <dgm:prSet/>
      <dgm:spPr/>
      <dgm:t>
        <a:bodyPr/>
        <a:lstStyle/>
        <a:p>
          <a:pPr rtl="0"/>
          <a:r>
            <a:rPr lang="tr-TR" b="1" smtClean="0"/>
            <a:t>COOPER TESTİ (12 DK TESTİ)</a:t>
          </a:r>
          <a:endParaRPr lang="tr-TR"/>
        </a:p>
      </dgm:t>
    </dgm:pt>
    <dgm:pt modelId="{3292FC26-CDE6-48E4-95F0-4FC8B278CA3C}" type="parTrans" cxnId="{B855B3C5-980E-423A-A378-853297746A0A}">
      <dgm:prSet/>
      <dgm:spPr/>
      <dgm:t>
        <a:bodyPr/>
        <a:lstStyle/>
        <a:p>
          <a:endParaRPr lang="tr-TR"/>
        </a:p>
      </dgm:t>
    </dgm:pt>
    <dgm:pt modelId="{26D9C734-D239-43CA-A6B0-02EB1CAD684E}" type="sibTrans" cxnId="{B855B3C5-980E-423A-A378-853297746A0A}">
      <dgm:prSet/>
      <dgm:spPr/>
      <dgm:t>
        <a:bodyPr/>
        <a:lstStyle/>
        <a:p>
          <a:endParaRPr lang="tr-TR"/>
        </a:p>
      </dgm:t>
    </dgm:pt>
    <dgm:pt modelId="{FE3F274B-5DC1-41AD-844C-1DAF8302BA10}">
      <dgm:prSet/>
      <dgm:spPr/>
      <dgm:t>
        <a:bodyPr/>
        <a:lstStyle/>
        <a:p>
          <a:pPr rtl="0"/>
          <a:r>
            <a:rPr lang="tr-TR" smtClean="0"/>
            <a:t>20 M MEKİK KOŞU TESTİ (ÇOK BASAMAKLI FİTNESS TESTİ)</a:t>
          </a:r>
          <a:endParaRPr lang="tr-TR"/>
        </a:p>
      </dgm:t>
    </dgm:pt>
    <dgm:pt modelId="{B251114A-0EED-477D-A95A-096CB4195BDD}" type="parTrans" cxnId="{30F7DA5A-6441-4B95-9248-0BADA73DD58B}">
      <dgm:prSet/>
      <dgm:spPr/>
      <dgm:t>
        <a:bodyPr/>
        <a:lstStyle/>
        <a:p>
          <a:endParaRPr lang="tr-TR"/>
        </a:p>
      </dgm:t>
    </dgm:pt>
    <dgm:pt modelId="{9B4A206C-8C6F-4C67-84A0-9DB53989DB75}" type="sibTrans" cxnId="{30F7DA5A-6441-4B95-9248-0BADA73DD58B}">
      <dgm:prSet/>
      <dgm:spPr/>
      <dgm:t>
        <a:bodyPr/>
        <a:lstStyle/>
        <a:p>
          <a:endParaRPr lang="tr-TR"/>
        </a:p>
      </dgm:t>
    </dgm:pt>
    <dgm:pt modelId="{7E078BA7-A340-42C8-9C78-CD0110EC5624}" type="pres">
      <dgm:prSet presAssocID="{6AAC9EC1-0919-45F1-89DD-30BDB8D21CC1}" presName="linear" presStyleCnt="0">
        <dgm:presLayoutVars>
          <dgm:animLvl val="lvl"/>
          <dgm:resizeHandles val="exact"/>
        </dgm:presLayoutVars>
      </dgm:prSet>
      <dgm:spPr/>
      <dgm:t>
        <a:bodyPr/>
        <a:lstStyle/>
        <a:p>
          <a:endParaRPr lang="tr-TR"/>
        </a:p>
      </dgm:t>
    </dgm:pt>
    <dgm:pt modelId="{D547ACEA-2377-4A62-B81E-4FF387416921}" type="pres">
      <dgm:prSet presAssocID="{B484E1A2-58CE-4A7F-912C-0A40B6C82DC8}" presName="parentText" presStyleLbl="node1" presStyleIdx="0" presStyleCnt="8">
        <dgm:presLayoutVars>
          <dgm:chMax val="0"/>
          <dgm:bulletEnabled val="1"/>
        </dgm:presLayoutVars>
      </dgm:prSet>
      <dgm:spPr/>
      <dgm:t>
        <a:bodyPr/>
        <a:lstStyle/>
        <a:p>
          <a:endParaRPr lang="tr-TR"/>
        </a:p>
      </dgm:t>
    </dgm:pt>
    <dgm:pt modelId="{900D643F-15A2-4E9A-B439-E92D28F98C7E}" type="pres">
      <dgm:prSet presAssocID="{74C4040A-43E0-4E7C-9DB9-223AECB5B203}" presName="spacer" presStyleCnt="0"/>
      <dgm:spPr/>
    </dgm:pt>
    <dgm:pt modelId="{52128E73-5DA3-4336-ACF5-E8E0C44E9989}" type="pres">
      <dgm:prSet presAssocID="{7AC37E12-54AF-4C0D-89EC-592475BFB29F}" presName="parentText" presStyleLbl="node1" presStyleIdx="1" presStyleCnt="8">
        <dgm:presLayoutVars>
          <dgm:chMax val="0"/>
          <dgm:bulletEnabled val="1"/>
        </dgm:presLayoutVars>
      </dgm:prSet>
      <dgm:spPr/>
      <dgm:t>
        <a:bodyPr/>
        <a:lstStyle/>
        <a:p>
          <a:endParaRPr lang="tr-TR"/>
        </a:p>
      </dgm:t>
    </dgm:pt>
    <dgm:pt modelId="{1CF2A84F-1453-4E49-91B5-2C7795DD8724}" type="pres">
      <dgm:prSet presAssocID="{FA6D4E0C-0FF8-40D2-A37C-586330372DFD}" presName="spacer" presStyleCnt="0"/>
      <dgm:spPr/>
    </dgm:pt>
    <dgm:pt modelId="{5F88F09F-018A-4A41-83E9-78BE6BF52766}" type="pres">
      <dgm:prSet presAssocID="{EFBAC816-9441-4FD9-A75F-768A2A79C911}" presName="parentText" presStyleLbl="node1" presStyleIdx="2" presStyleCnt="8">
        <dgm:presLayoutVars>
          <dgm:chMax val="0"/>
          <dgm:bulletEnabled val="1"/>
        </dgm:presLayoutVars>
      </dgm:prSet>
      <dgm:spPr/>
      <dgm:t>
        <a:bodyPr/>
        <a:lstStyle/>
        <a:p>
          <a:endParaRPr lang="tr-TR"/>
        </a:p>
      </dgm:t>
    </dgm:pt>
    <dgm:pt modelId="{44FB45F1-ABC4-4C76-A325-3124E8B1CCAC}" type="pres">
      <dgm:prSet presAssocID="{42394C7D-1322-4E5E-954A-C05A79692CDB}" presName="spacer" presStyleCnt="0"/>
      <dgm:spPr/>
    </dgm:pt>
    <dgm:pt modelId="{9FA8D8FD-9303-4E57-A798-219F1BBC1413}" type="pres">
      <dgm:prSet presAssocID="{E84F52D3-BB13-4571-B123-8F712E6131BB}" presName="parentText" presStyleLbl="node1" presStyleIdx="3" presStyleCnt="8">
        <dgm:presLayoutVars>
          <dgm:chMax val="0"/>
          <dgm:bulletEnabled val="1"/>
        </dgm:presLayoutVars>
      </dgm:prSet>
      <dgm:spPr/>
      <dgm:t>
        <a:bodyPr/>
        <a:lstStyle/>
        <a:p>
          <a:endParaRPr lang="tr-TR"/>
        </a:p>
      </dgm:t>
    </dgm:pt>
    <dgm:pt modelId="{114E6F9B-4AD6-409D-BD21-DA7B0C97BA63}" type="pres">
      <dgm:prSet presAssocID="{4E6999A0-07DE-41C3-B7DE-82527EF90A43}" presName="spacer" presStyleCnt="0"/>
      <dgm:spPr/>
    </dgm:pt>
    <dgm:pt modelId="{AE1F1721-96E3-4FD0-8D01-28B6B24AAC99}" type="pres">
      <dgm:prSet presAssocID="{C813888D-7A2C-4857-B15E-668400A0A1CB}" presName="parentText" presStyleLbl="node1" presStyleIdx="4" presStyleCnt="8">
        <dgm:presLayoutVars>
          <dgm:chMax val="0"/>
          <dgm:bulletEnabled val="1"/>
        </dgm:presLayoutVars>
      </dgm:prSet>
      <dgm:spPr/>
      <dgm:t>
        <a:bodyPr/>
        <a:lstStyle/>
        <a:p>
          <a:endParaRPr lang="tr-TR"/>
        </a:p>
      </dgm:t>
    </dgm:pt>
    <dgm:pt modelId="{3FBC5E04-83B7-4BA2-8DEE-BCD7A445325D}" type="pres">
      <dgm:prSet presAssocID="{5A0063CA-67CD-44CC-AF70-863C5ED67ECE}" presName="spacer" presStyleCnt="0"/>
      <dgm:spPr/>
    </dgm:pt>
    <dgm:pt modelId="{7B82DAF4-8D27-4940-8B89-B69986D79FBA}" type="pres">
      <dgm:prSet presAssocID="{76C032B4-17C8-45F6-9135-56675FDD29AB}" presName="parentText" presStyleLbl="node1" presStyleIdx="5" presStyleCnt="8">
        <dgm:presLayoutVars>
          <dgm:chMax val="0"/>
          <dgm:bulletEnabled val="1"/>
        </dgm:presLayoutVars>
      </dgm:prSet>
      <dgm:spPr/>
      <dgm:t>
        <a:bodyPr/>
        <a:lstStyle/>
        <a:p>
          <a:endParaRPr lang="tr-TR"/>
        </a:p>
      </dgm:t>
    </dgm:pt>
    <dgm:pt modelId="{9F6878FF-546D-4457-B0EB-ACEA6EEDC0AD}" type="pres">
      <dgm:prSet presAssocID="{326E8384-1EA0-4709-9D4C-B1AEFFD20642}" presName="spacer" presStyleCnt="0"/>
      <dgm:spPr/>
    </dgm:pt>
    <dgm:pt modelId="{FF4BD8E3-5446-474F-B638-24B0DFED898B}" type="pres">
      <dgm:prSet presAssocID="{5E4A8963-DC23-4D76-98A0-8D5C7E2F93A6}" presName="parentText" presStyleLbl="node1" presStyleIdx="6" presStyleCnt="8">
        <dgm:presLayoutVars>
          <dgm:chMax val="0"/>
          <dgm:bulletEnabled val="1"/>
        </dgm:presLayoutVars>
      </dgm:prSet>
      <dgm:spPr/>
      <dgm:t>
        <a:bodyPr/>
        <a:lstStyle/>
        <a:p>
          <a:endParaRPr lang="tr-TR"/>
        </a:p>
      </dgm:t>
    </dgm:pt>
    <dgm:pt modelId="{3356CD2F-BEB6-4A03-AE53-53A62EDEE73A}" type="pres">
      <dgm:prSet presAssocID="{26D9C734-D239-43CA-A6B0-02EB1CAD684E}" presName="spacer" presStyleCnt="0"/>
      <dgm:spPr/>
    </dgm:pt>
    <dgm:pt modelId="{4AF532B6-FACD-4DAE-B692-53C4CB023A48}" type="pres">
      <dgm:prSet presAssocID="{FE3F274B-5DC1-41AD-844C-1DAF8302BA10}" presName="parentText" presStyleLbl="node1" presStyleIdx="7" presStyleCnt="8">
        <dgm:presLayoutVars>
          <dgm:chMax val="0"/>
          <dgm:bulletEnabled val="1"/>
        </dgm:presLayoutVars>
      </dgm:prSet>
      <dgm:spPr/>
      <dgm:t>
        <a:bodyPr/>
        <a:lstStyle/>
        <a:p>
          <a:endParaRPr lang="tr-TR"/>
        </a:p>
      </dgm:t>
    </dgm:pt>
  </dgm:ptLst>
  <dgm:cxnLst>
    <dgm:cxn modelId="{30F7DA5A-6441-4B95-9248-0BADA73DD58B}" srcId="{6AAC9EC1-0919-45F1-89DD-30BDB8D21CC1}" destId="{FE3F274B-5DC1-41AD-844C-1DAF8302BA10}" srcOrd="7" destOrd="0" parTransId="{B251114A-0EED-477D-A95A-096CB4195BDD}" sibTransId="{9B4A206C-8C6F-4C67-84A0-9DB53989DB75}"/>
    <dgm:cxn modelId="{0D2DEDC0-CF89-42A2-AE96-9B527AB4577A}" srcId="{6AAC9EC1-0919-45F1-89DD-30BDB8D21CC1}" destId="{C813888D-7A2C-4857-B15E-668400A0A1CB}" srcOrd="4" destOrd="0" parTransId="{FB9191B5-2AD3-4A84-A77D-83076445A656}" sibTransId="{5A0063CA-67CD-44CC-AF70-863C5ED67ECE}"/>
    <dgm:cxn modelId="{319F66B9-1F42-4701-80DD-FE866F177A01}" srcId="{6AAC9EC1-0919-45F1-89DD-30BDB8D21CC1}" destId="{76C032B4-17C8-45F6-9135-56675FDD29AB}" srcOrd="5" destOrd="0" parTransId="{AD62E240-F96C-4766-BFC8-FC0F4F3E2B7F}" sibTransId="{326E8384-1EA0-4709-9D4C-B1AEFFD20642}"/>
    <dgm:cxn modelId="{9C446115-BD58-46D9-9CD0-F6251EDD4813}" srcId="{6AAC9EC1-0919-45F1-89DD-30BDB8D21CC1}" destId="{EFBAC816-9441-4FD9-A75F-768A2A79C911}" srcOrd="2" destOrd="0" parTransId="{133991D2-87FA-4E33-9874-371366C374C3}" sibTransId="{42394C7D-1322-4E5E-954A-C05A79692CDB}"/>
    <dgm:cxn modelId="{2166A6C8-5831-4335-8662-9688B22B5B95}" type="presOf" srcId="{7AC37E12-54AF-4C0D-89EC-592475BFB29F}" destId="{52128E73-5DA3-4336-ACF5-E8E0C44E9989}" srcOrd="0" destOrd="0" presId="urn:microsoft.com/office/officeart/2005/8/layout/vList2"/>
    <dgm:cxn modelId="{68EA509C-F7F2-4A51-A848-90DCC241D7BB}" type="presOf" srcId="{76C032B4-17C8-45F6-9135-56675FDD29AB}" destId="{7B82DAF4-8D27-4940-8B89-B69986D79FBA}" srcOrd="0" destOrd="0" presId="urn:microsoft.com/office/officeart/2005/8/layout/vList2"/>
    <dgm:cxn modelId="{44AFA668-129C-4C83-88D8-84DF6A5BECC2}" type="presOf" srcId="{6AAC9EC1-0919-45F1-89DD-30BDB8D21CC1}" destId="{7E078BA7-A340-42C8-9C78-CD0110EC5624}" srcOrd="0" destOrd="0" presId="urn:microsoft.com/office/officeart/2005/8/layout/vList2"/>
    <dgm:cxn modelId="{EEB28204-F67E-4313-BF15-6E0170316B88}" type="presOf" srcId="{5E4A8963-DC23-4D76-98A0-8D5C7E2F93A6}" destId="{FF4BD8E3-5446-474F-B638-24B0DFED898B}" srcOrd="0" destOrd="0" presId="urn:microsoft.com/office/officeart/2005/8/layout/vList2"/>
    <dgm:cxn modelId="{D761D563-4E50-4E93-879A-04415220CD42}" srcId="{6AAC9EC1-0919-45F1-89DD-30BDB8D21CC1}" destId="{E84F52D3-BB13-4571-B123-8F712E6131BB}" srcOrd="3" destOrd="0" parTransId="{B22D87DE-2A96-4742-B1B9-A35BEA77C826}" sibTransId="{4E6999A0-07DE-41C3-B7DE-82527EF90A43}"/>
    <dgm:cxn modelId="{D71F08D4-0290-4BE8-A7D6-2B0A3F7AD23C}" type="presOf" srcId="{C813888D-7A2C-4857-B15E-668400A0A1CB}" destId="{AE1F1721-96E3-4FD0-8D01-28B6B24AAC99}" srcOrd="0" destOrd="0" presId="urn:microsoft.com/office/officeart/2005/8/layout/vList2"/>
    <dgm:cxn modelId="{9E219DE7-87CB-4667-AF51-06E848ACBFF5}" srcId="{6AAC9EC1-0919-45F1-89DD-30BDB8D21CC1}" destId="{7AC37E12-54AF-4C0D-89EC-592475BFB29F}" srcOrd="1" destOrd="0" parTransId="{43FA5415-B8FE-4827-8E2A-7624D34F3149}" sibTransId="{FA6D4E0C-0FF8-40D2-A37C-586330372DFD}"/>
    <dgm:cxn modelId="{508DB37B-475D-4559-8196-14A3B4D59FB2}" type="presOf" srcId="{FE3F274B-5DC1-41AD-844C-1DAF8302BA10}" destId="{4AF532B6-FACD-4DAE-B692-53C4CB023A48}" srcOrd="0" destOrd="0" presId="urn:microsoft.com/office/officeart/2005/8/layout/vList2"/>
    <dgm:cxn modelId="{7FC6422D-1020-484E-91F4-5D43B207BD36}" type="presOf" srcId="{B484E1A2-58CE-4A7F-912C-0A40B6C82DC8}" destId="{D547ACEA-2377-4A62-B81E-4FF387416921}" srcOrd="0" destOrd="0" presId="urn:microsoft.com/office/officeart/2005/8/layout/vList2"/>
    <dgm:cxn modelId="{E72D8EB9-34C2-4B1B-BB97-F42CF4D9A9F9}" srcId="{6AAC9EC1-0919-45F1-89DD-30BDB8D21CC1}" destId="{B484E1A2-58CE-4A7F-912C-0A40B6C82DC8}" srcOrd="0" destOrd="0" parTransId="{BEA2C831-4FED-431C-B22E-3777CF4CD368}" sibTransId="{74C4040A-43E0-4E7C-9DB9-223AECB5B203}"/>
    <dgm:cxn modelId="{312A11D3-9CFE-4C46-801A-4E87D372F6D0}" type="presOf" srcId="{E84F52D3-BB13-4571-B123-8F712E6131BB}" destId="{9FA8D8FD-9303-4E57-A798-219F1BBC1413}" srcOrd="0" destOrd="0" presId="urn:microsoft.com/office/officeart/2005/8/layout/vList2"/>
    <dgm:cxn modelId="{B855B3C5-980E-423A-A378-853297746A0A}" srcId="{6AAC9EC1-0919-45F1-89DD-30BDB8D21CC1}" destId="{5E4A8963-DC23-4D76-98A0-8D5C7E2F93A6}" srcOrd="6" destOrd="0" parTransId="{3292FC26-CDE6-48E4-95F0-4FC8B278CA3C}" sibTransId="{26D9C734-D239-43CA-A6B0-02EB1CAD684E}"/>
    <dgm:cxn modelId="{B846A6E8-048D-4AA8-9A83-E0FFB10405AC}" type="presOf" srcId="{EFBAC816-9441-4FD9-A75F-768A2A79C911}" destId="{5F88F09F-018A-4A41-83E9-78BE6BF52766}" srcOrd="0" destOrd="0" presId="urn:microsoft.com/office/officeart/2005/8/layout/vList2"/>
    <dgm:cxn modelId="{5DC126D2-5B18-4AD0-81F0-EAAB92AC3358}" type="presParOf" srcId="{7E078BA7-A340-42C8-9C78-CD0110EC5624}" destId="{D547ACEA-2377-4A62-B81E-4FF387416921}" srcOrd="0" destOrd="0" presId="urn:microsoft.com/office/officeart/2005/8/layout/vList2"/>
    <dgm:cxn modelId="{A11BD609-442A-469E-B6CB-7534993D0CF7}" type="presParOf" srcId="{7E078BA7-A340-42C8-9C78-CD0110EC5624}" destId="{900D643F-15A2-4E9A-B439-E92D28F98C7E}" srcOrd="1" destOrd="0" presId="urn:microsoft.com/office/officeart/2005/8/layout/vList2"/>
    <dgm:cxn modelId="{682CEEBE-39D7-4620-B9A9-2A7E70947050}" type="presParOf" srcId="{7E078BA7-A340-42C8-9C78-CD0110EC5624}" destId="{52128E73-5DA3-4336-ACF5-E8E0C44E9989}" srcOrd="2" destOrd="0" presId="urn:microsoft.com/office/officeart/2005/8/layout/vList2"/>
    <dgm:cxn modelId="{B17F7602-D6FB-4093-A6FD-FFBC4A0D6E62}" type="presParOf" srcId="{7E078BA7-A340-42C8-9C78-CD0110EC5624}" destId="{1CF2A84F-1453-4E49-91B5-2C7795DD8724}" srcOrd="3" destOrd="0" presId="urn:microsoft.com/office/officeart/2005/8/layout/vList2"/>
    <dgm:cxn modelId="{8E8B98B3-95A7-4200-9E02-2686FDC2A379}" type="presParOf" srcId="{7E078BA7-A340-42C8-9C78-CD0110EC5624}" destId="{5F88F09F-018A-4A41-83E9-78BE6BF52766}" srcOrd="4" destOrd="0" presId="urn:microsoft.com/office/officeart/2005/8/layout/vList2"/>
    <dgm:cxn modelId="{0308F5D0-2D01-4186-92C0-57B8C511334B}" type="presParOf" srcId="{7E078BA7-A340-42C8-9C78-CD0110EC5624}" destId="{44FB45F1-ABC4-4C76-A325-3124E8B1CCAC}" srcOrd="5" destOrd="0" presId="urn:microsoft.com/office/officeart/2005/8/layout/vList2"/>
    <dgm:cxn modelId="{13A23AFB-E392-4DE5-9C15-5F5EE37C1789}" type="presParOf" srcId="{7E078BA7-A340-42C8-9C78-CD0110EC5624}" destId="{9FA8D8FD-9303-4E57-A798-219F1BBC1413}" srcOrd="6" destOrd="0" presId="urn:microsoft.com/office/officeart/2005/8/layout/vList2"/>
    <dgm:cxn modelId="{B7AE16C8-7246-4427-A5AA-EF4864543660}" type="presParOf" srcId="{7E078BA7-A340-42C8-9C78-CD0110EC5624}" destId="{114E6F9B-4AD6-409D-BD21-DA7B0C97BA63}" srcOrd="7" destOrd="0" presId="urn:microsoft.com/office/officeart/2005/8/layout/vList2"/>
    <dgm:cxn modelId="{09B0E8D7-E390-4A6B-B5FB-FF55C3B84C85}" type="presParOf" srcId="{7E078BA7-A340-42C8-9C78-CD0110EC5624}" destId="{AE1F1721-96E3-4FD0-8D01-28B6B24AAC99}" srcOrd="8" destOrd="0" presId="urn:microsoft.com/office/officeart/2005/8/layout/vList2"/>
    <dgm:cxn modelId="{902AB8F3-F526-48E2-B5E3-4F1CF8C1FB35}" type="presParOf" srcId="{7E078BA7-A340-42C8-9C78-CD0110EC5624}" destId="{3FBC5E04-83B7-4BA2-8DEE-BCD7A445325D}" srcOrd="9" destOrd="0" presId="urn:microsoft.com/office/officeart/2005/8/layout/vList2"/>
    <dgm:cxn modelId="{D95D6A1C-F5D0-4515-BBF1-5111A0E1E88B}" type="presParOf" srcId="{7E078BA7-A340-42C8-9C78-CD0110EC5624}" destId="{7B82DAF4-8D27-4940-8B89-B69986D79FBA}" srcOrd="10" destOrd="0" presId="urn:microsoft.com/office/officeart/2005/8/layout/vList2"/>
    <dgm:cxn modelId="{DD984E6F-1424-40C1-B532-A3B315C7BFA5}" type="presParOf" srcId="{7E078BA7-A340-42C8-9C78-CD0110EC5624}" destId="{9F6878FF-546D-4457-B0EB-ACEA6EEDC0AD}" srcOrd="11" destOrd="0" presId="urn:microsoft.com/office/officeart/2005/8/layout/vList2"/>
    <dgm:cxn modelId="{8FF08AA6-B02B-447E-BA64-BDAA2BECC750}" type="presParOf" srcId="{7E078BA7-A340-42C8-9C78-CD0110EC5624}" destId="{FF4BD8E3-5446-474F-B638-24B0DFED898B}" srcOrd="12" destOrd="0" presId="urn:microsoft.com/office/officeart/2005/8/layout/vList2"/>
    <dgm:cxn modelId="{617DA6D1-84A5-4A4B-B9DE-5486EA377EC1}" type="presParOf" srcId="{7E078BA7-A340-42C8-9C78-CD0110EC5624}" destId="{3356CD2F-BEB6-4A03-AE53-53A62EDEE73A}" srcOrd="13" destOrd="0" presId="urn:microsoft.com/office/officeart/2005/8/layout/vList2"/>
    <dgm:cxn modelId="{56790621-0CBF-4925-BD0B-D0117EDA0F14}" type="presParOf" srcId="{7E078BA7-A340-42C8-9C78-CD0110EC5624}" destId="{4AF532B6-FACD-4DAE-B692-53C4CB023A4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5EC31-9B51-4F01-AC4E-E9F8B9CE6DD9}">
      <dsp:nvSpPr>
        <dsp:cNvPr id="0" name=""/>
        <dsp:cNvSpPr/>
      </dsp:nvSpPr>
      <dsp:spPr>
        <a:xfrm>
          <a:off x="0" y="129059"/>
          <a:ext cx="6643686" cy="37440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DİKEY SIÇRAMA TESTİ </a:t>
          </a:r>
          <a:endParaRPr lang="tr-TR" sz="1600" kern="1200"/>
        </a:p>
      </dsp:txBody>
      <dsp:txXfrm>
        <a:off x="18277" y="147336"/>
        <a:ext cx="6607132" cy="337846"/>
      </dsp:txXfrm>
    </dsp:sp>
    <dsp:sp modelId="{05482158-CE58-45A7-BCD3-C69871011F30}">
      <dsp:nvSpPr>
        <dsp:cNvPr id="0" name=""/>
        <dsp:cNvSpPr/>
      </dsp:nvSpPr>
      <dsp:spPr>
        <a:xfrm>
          <a:off x="0" y="549539"/>
          <a:ext cx="6643686" cy="374400"/>
        </a:xfrm>
        <a:prstGeom prst="roundRect">
          <a:avLst/>
        </a:prstGeom>
        <a:solidFill>
          <a:schemeClr val="accent6">
            <a:shade val="80000"/>
            <a:hueOff val="31925"/>
            <a:satOff val="-246"/>
            <a:lumOff val="25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DURARAK  UZUN  ATLAMA  TESTİ</a:t>
          </a:r>
          <a:endParaRPr lang="tr-TR" sz="1600" kern="1200"/>
        </a:p>
      </dsp:txBody>
      <dsp:txXfrm>
        <a:off x="18277" y="567816"/>
        <a:ext cx="6607132" cy="337846"/>
      </dsp:txXfrm>
    </dsp:sp>
    <dsp:sp modelId="{5D88A450-79EB-4C95-8EEE-C57F4B7F43C5}">
      <dsp:nvSpPr>
        <dsp:cNvPr id="0" name=""/>
        <dsp:cNvSpPr/>
      </dsp:nvSpPr>
      <dsp:spPr>
        <a:xfrm>
          <a:off x="0" y="970019"/>
          <a:ext cx="6643686" cy="374400"/>
        </a:xfrm>
        <a:prstGeom prst="roundRect">
          <a:avLst/>
        </a:prstGeom>
        <a:solidFill>
          <a:schemeClr val="accent6">
            <a:shade val="80000"/>
            <a:hueOff val="63849"/>
            <a:satOff val="-492"/>
            <a:lumOff val="5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MARGARİA  -  KALAMAN  GÜÇ  TESTİ </a:t>
          </a:r>
          <a:endParaRPr lang="tr-TR" sz="1600" kern="1200"/>
        </a:p>
      </dsp:txBody>
      <dsp:txXfrm>
        <a:off x="18277" y="988296"/>
        <a:ext cx="6607132" cy="337846"/>
      </dsp:txXfrm>
    </dsp:sp>
    <dsp:sp modelId="{BE5B31EE-0D34-4BF5-8D79-A4F0775A9D65}">
      <dsp:nvSpPr>
        <dsp:cNvPr id="0" name=""/>
        <dsp:cNvSpPr/>
      </dsp:nvSpPr>
      <dsp:spPr>
        <a:xfrm>
          <a:off x="0" y="1390499"/>
          <a:ext cx="6643686" cy="374400"/>
        </a:xfrm>
        <a:prstGeom prst="roundRect">
          <a:avLst/>
        </a:prstGeom>
        <a:solidFill>
          <a:schemeClr val="accent6">
            <a:shade val="80000"/>
            <a:hueOff val="95774"/>
            <a:satOff val="-738"/>
            <a:lumOff val="77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SÜRAT  YORGUNLUK  TESTİ </a:t>
          </a:r>
          <a:endParaRPr lang="tr-TR" sz="1600" kern="1200"/>
        </a:p>
      </dsp:txBody>
      <dsp:txXfrm>
        <a:off x="18277" y="1408776"/>
        <a:ext cx="6607132" cy="337846"/>
      </dsp:txXfrm>
    </dsp:sp>
    <dsp:sp modelId="{91FF8E5F-AE41-43EC-997C-9AC68497EFB6}">
      <dsp:nvSpPr>
        <dsp:cNvPr id="0" name=""/>
        <dsp:cNvSpPr/>
      </dsp:nvSpPr>
      <dsp:spPr>
        <a:xfrm>
          <a:off x="0" y="1810979"/>
          <a:ext cx="6643686" cy="374400"/>
        </a:xfrm>
        <a:prstGeom prst="roundRect">
          <a:avLst/>
        </a:prstGeom>
        <a:solidFill>
          <a:schemeClr val="accent6">
            <a:shade val="80000"/>
            <a:hueOff val="127698"/>
            <a:satOff val="-984"/>
            <a:lumOff val="10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CUNNİNGHAM  VE  FAULKNER  TESTİ </a:t>
          </a:r>
          <a:endParaRPr lang="tr-TR" sz="1600" kern="1200"/>
        </a:p>
      </dsp:txBody>
      <dsp:txXfrm>
        <a:off x="18277" y="1829256"/>
        <a:ext cx="6607132" cy="337846"/>
      </dsp:txXfrm>
    </dsp:sp>
    <dsp:sp modelId="{0B38A5CA-FD0D-40F8-8D37-51548D77A384}">
      <dsp:nvSpPr>
        <dsp:cNvPr id="0" name=""/>
        <dsp:cNvSpPr/>
      </dsp:nvSpPr>
      <dsp:spPr>
        <a:xfrm>
          <a:off x="0" y="2231459"/>
          <a:ext cx="6643686" cy="374400"/>
        </a:xfrm>
        <a:prstGeom prst="roundRect">
          <a:avLst/>
        </a:prstGeom>
        <a:solidFill>
          <a:schemeClr val="accent6">
            <a:shade val="80000"/>
            <a:hueOff val="159623"/>
            <a:satOff val="-1230"/>
            <a:lumOff val="129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10 &amp;  30  SANİYE  3  SEVİYELİ  ANAEROBİK  TEST </a:t>
          </a:r>
          <a:endParaRPr lang="tr-TR" sz="1600" kern="1200"/>
        </a:p>
      </dsp:txBody>
      <dsp:txXfrm>
        <a:off x="18277" y="2249736"/>
        <a:ext cx="6607132" cy="337846"/>
      </dsp:txXfrm>
    </dsp:sp>
    <dsp:sp modelId="{5E181F7D-A7B9-4929-B623-FF370B3EF02E}">
      <dsp:nvSpPr>
        <dsp:cNvPr id="0" name=""/>
        <dsp:cNvSpPr/>
      </dsp:nvSpPr>
      <dsp:spPr>
        <a:xfrm>
          <a:off x="0" y="2651939"/>
          <a:ext cx="6643686" cy="374400"/>
        </a:xfrm>
        <a:prstGeom prst="roundRect">
          <a:avLst/>
        </a:prstGeom>
        <a:solidFill>
          <a:schemeClr val="accent6">
            <a:shade val="80000"/>
            <a:hueOff val="191548"/>
            <a:satOff val="-1475"/>
            <a:lumOff val="15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FOSFAT  TOPARLANMA  TESTİ </a:t>
          </a:r>
          <a:endParaRPr lang="tr-TR" sz="1600" kern="1200"/>
        </a:p>
      </dsp:txBody>
      <dsp:txXfrm>
        <a:off x="18277" y="2670216"/>
        <a:ext cx="6607132" cy="337846"/>
      </dsp:txXfrm>
    </dsp:sp>
    <dsp:sp modelId="{D1124BB9-AC69-46D8-BF71-583D26085FF5}">
      <dsp:nvSpPr>
        <dsp:cNvPr id="0" name=""/>
        <dsp:cNvSpPr/>
      </dsp:nvSpPr>
      <dsp:spPr>
        <a:xfrm>
          <a:off x="0" y="3072420"/>
          <a:ext cx="6643686" cy="374400"/>
        </a:xfrm>
        <a:prstGeom prst="roundRect">
          <a:avLst/>
        </a:prstGeom>
        <a:solidFill>
          <a:schemeClr val="accent6">
            <a:shade val="80000"/>
            <a:hueOff val="223472"/>
            <a:satOff val="-1721"/>
            <a:lumOff val="18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BOSCO  TESTİ </a:t>
          </a:r>
          <a:endParaRPr lang="tr-TR" sz="1600" kern="1200"/>
        </a:p>
      </dsp:txBody>
      <dsp:txXfrm>
        <a:off x="18277" y="3090697"/>
        <a:ext cx="6607132" cy="337846"/>
      </dsp:txXfrm>
    </dsp:sp>
    <dsp:sp modelId="{A968F212-8AA7-43AC-9532-3C04A50C34A6}">
      <dsp:nvSpPr>
        <dsp:cNvPr id="0" name=""/>
        <dsp:cNvSpPr/>
      </dsp:nvSpPr>
      <dsp:spPr>
        <a:xfrm>
          <a:off x="0" y="3492900"/>
          <a:ext cx="6643686" cy="374400"/>
        </a:xfrm>
        <a:prstGeom prst="roundRect">
          <a:avLst/>
        </a:prstGeom>
        <a:solidFill>
          <a:schemeClr val="accent6">
            <a:shade val="80000"/>
            <a:hueOff val="255397"/>
            <a:satOff val="-1967"/>
            <a:lumOff val="20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MARRİN - SHARRATT - TAYLOR  KOŞU BANDI  TESTİ </a:t>
          </a:r>
          <a:endParaRPr lang="tr-TR" sz="1600" kern="1200"/>
        </a:p>
      </dsp:txBody>
      <dsp:txXfrm>
        <a:off x="18277" y="3511177"/>
        <a:ext cx="6607132" cy="337846"/>
      </dsp:txXfrm>
    </dsp:sp>
    <dsp:sp modelId="{9BDEE4E3-9A17-4DC4-8F8B-9AF7209D6D89}">
      <dsp:nvSpPr>
        <dsp:cNvPr id="0" name=""/>
        <dsp:cNvSpPr/>
      </dsp:nvSpPr>
      <dsp:spPr>
        <a:xfrm>
          <a:off x="0" y="3913380"/>
          <a:ext cx="6643686" cy="374400"/>
        </a:xfrm>
        <a:prstGeom prst="roundRect">
          <a:avLst/>
        </a:prstGeom>
        <a:solidFill>
          <a:schemeClr val="accent6">
            <a:shade val="80000"/>
            <a:hueOff val="287321"/>
            <a:satOff val="-2213"/>
            <a:lumOff val="23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CONCONİ  KOŞU  BANDI  TESTİ </a:t>
          </a:r>
          <a:endParaRPr lang="tr-TR" sz="1600" kern="1200"/>
        </a:p>
      </dsp:txBody>
      <dsp:txXfrm>
        <a:off x="18277" y="3931657"/>
        <a:ext cx="6607132" cy="337846"/>
      </dsp:txXfrm>
    </dsp:sp>
    <dsp:sp modelId="{2F0E0510-BA94-4938-B17A-AF752E90D046}">
      <dsp:nvSpPr>
        <dsp:cNvPr id="0" name=""/>
        <dsp:cNvSpPr/>
      </dsp:nvSpPr>
      <dsp:spPr>
        <a:xfrm>
          <a:off x="0" y="4333860"/>
          <a:ext cx="6643686" cy="374400"/>
        </a:xfrm>
        <a:prstGeom prst="roundRect">
          <a:avLst/>
        </a:prstGeom>
        <a:solidFill>
          <a:schemeClr val="accent6">
            <a:shade val="80000"/>
            <a:hueOff val="319246"/>
            <a:satOff val="-2459"/>
            <a:lumOff val="259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WİNGATE  ANAEROBİK  GÜÇ  TESTİ </a:t>
          </a:r>
          <a:endParaRPr lang="tr-TR" sz="1600" kern="1200"/>
        </a:p>
      </dsp:txBody>
      <dsp:txXfrm>
        <a:off x="18277" y="4352137"/>
        <a:ext cx="6607132" cy="337846"/>
      </dsp:txXfrm>
    </dsp:sp>
    <dsp:sp modelId="{330FF291-245C-4FD1-AE03-01BAC1615F47}">
      <dsp:nvSpPr>
        <dsp:cNvPr id="0" name=""/>
        <dsp:cNvSpPr/>
      </dsp:nvSpPr>
      <dsp:spPr>
        <a:xfrm>
          <a:off x="0" y="4754340"/>
          <a:ext cx="6643686" cy="374400"/>
        </a:xfrm>
        <a:prstGeom prst="roundRect">
          <a:avLst/>
        </a:prstGeom>
        <a:solidFill>
          <a:schemeClr val="accent6">
            <a:shade val="80000"/>
            <a:hueOff val="351171"/>
            <a:satOff val="-2705"/>
            <a:lumOff val="28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ANAEROBİK  SPRİNT  TESTİ </a:t>
          </a:r>
          <a:endParaRPr lang="tr-TR" sz="1600" kern="1200"/>
        </a:p>
      </dsp:txBody>
      <dsp:txXfrm>
        <a:off x="18277" y="4772617"/>
        <a:ext cx="6607132"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6ED4B-E5B3-4AF5-95E6-8F305CD5F1C6}">
      <dsp:nvSpPr>
        <dsp:cNvPr id="0" name=""/>
        <dsp:cNvSpPr/>
      </dsp:nvSpPr>
      <dsp:spPr>
        <a:xfrm>
          <a:off x="0" y="55177"/>
          <a:ext cx="4038600" cy="174732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smtClean="0"/>
            <a:t>Bu test, deneğin dikey sıçramada havada kaldığı  sürenin tespiti esasına dayanmaktadır </a:t>
          </a:r>
          <a:endParaRPr lang="tr-TR" sz="1800" kern="1200" dirty="0"/>
        </a:p>
      </dsp:txBody>
      <dsp:txXfrm>
        <a:off x="85297" y="140474"/>
        <a:ext cx="3868006" cy="1576727"/>
      </dsp:txXfrm>
    </dsp:sp>
    <dsp:sp modelId="{6861DE72-0733-4CE2-AECF-1F0AE36FEE13}">
      <dsp:nvSpPr>
        <dsp:cNvPr id="0" name=""/>
        <dsp:cNvSpPr/>
      </dsp:nvSpPr>
      <dsp:spPr>
        <a:xfrm>
          <a:off x="0" y="1854339"/>
          <a:ext cx="4038600" cy="1747321"/>
        </a:xfrm>
        <a:prstGeom prst="roundRect">
          <a:avLst/>
        </a:prstGeom>
        <a:solidFill>
          <a:schemeClr val="accent2">
            <a:hueOff val="-2245449"/>
            <a:satOff val="-45363"/>
            <a:lumOff val="4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smtClean="0"/>
            <a:t>Bu test basco tarafından geliştirilen "Ergujump" ölçüm cihazı ile ölçülebilir </a:t>
          </a:r>
          <a:endParaRPr lang="tr-TR" sz="1800" kern="1200" dirty="0"/>
        </a:p>
      </dsp:txBody>
      <dsp:txXfrm>
        <a:off x="85297" y="1939636"/>
        <a:ext cx="3868006" cy="1576727"/>
      </dsp:txXfrm>
    </dsp:sp>
    <dsp:sp modelId="{B6861627-0D8E-4A0C-926E-F1EB26C3EEA4}">
      <dsp:nvSpPr>
        <dsp:cNvPr id="0" name=""/>
        <dsp:cNvSpPr/>
      </dsp:nvSpPr>
      <dsp:spPr>
        <a:xfrm>
          <a:off x="0" y="3653501"/>
          <a:ext cx="4038600" cy="1747321"/>
        </a:xfrm>
        <a:prstGeom prst="roundRect">
          <a:avLst/>
        </a:prstGeom>
        <a:solidFill>
          <a:schemeClr val="accent2">
            <a:hueOff val="-4490898"/>
            <a:satOff val="-90726"/>
            <a:lumOff val="92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Cihazın üzerindeki platformda sıçrar ve bu esnada zaman göstergesi (0.001) çalışmaya başlar. Tekrar platformun üzerine inmesiyle zaman durur böylece deneğin havada kalma süresi belirlenmiş olur. </a:t>
          </a:r>
          <a:endParaRPr lang="tr-TR" sz="1800" kern="1200" dirty="0"/>
        </a:p>
      </dsp:txBody>
      <dsp:txXfrm>
        <a:off x="85297" y="3738798"/>
        <a:ext cx="3868006" cy="1576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EF1B2-8520-4515-BD48-5993729AA4C8}">
      <dsp:nvSpPr>
        <dsp:cNvPr id="0" name=""/>
        <dsp:cNvSpPr/>
      </dsp:nvSpPr>
      <dsp:spPr>
        <a:xfrm>
          <a:off x="924222" y="2044"/>
          <a:ext cx="6381154" cy="255246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tr-TR" sz="2100" kern="1200" dirty="0" smtClean="0">
              <a:solidFill>
                <a:srgbClr val="FF0000"/>
              </a:solidFill>
            </a:rPr>
            <a:t>Bu  test  anaerobik kapasiteyi  belirlemek amacıyla  uygulanmaktadır .</a:t>
          </a:r>
          <a:endParaRPr lang="tr-TR" sz="2100" kern="1200" dirty="0">
            <a:solidFill>
              <a:srgbClr val="FF0000"/>
            </a:solidFill>
          </a:endParaRPr>
        </a:p>
      </dsp:txBody>
      <dsp:txXfrm>
        <a:off x="2200453" y="2044"/>
        <a:ext cx="3828693" cy="2552461"/>
      </dsp:txXfrm>
    </dsp:sp>
    <dsp:sp modelId="{6C317252-0476-4AA9-8EE8-18E030E005DE}">
      <dsp:nvSpPr>
        <dsp:cNvPr id="0" name=""/>
        <dsp:cNvSpPr/>
      </dsp:nvSpPr>
      <dsp:spPr>
        <a:xfrm>
          <a:off x="924222" y="2911851"/>
          <a:ext cx="6381154" cy="255246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tr-TR" sz="2100" kern="1200" smtClean="0"/>
            <a:t>Deneğin  ağırlığı ölçülerek  kaydedilir . 10 dakikalık ısınmayı müteakip , 5 dakika ısınma verilir . denek , 35 metrelik  mesafeyi  6 kez maksimum  hızda  koşar , her 35 metrelik  koşu  sonrası deneğe  10 Saniyelik dinlenme süresi  verilir </a:t>
          </a:r>
          <a:endParaRPr lang="tr-TR" sz="2100" kern="1200"/>
        </a:p>
      </dsp:txBody>
      <dsp:txXfrm>
        <a:off x="2200453" y="2911851"/>
        <a:ext cx="3828693" cy="2552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7ACEA-2377-4A62-B81E-4FF387416921}">
      <dsp:nvSpPr>
        <dsp:cNvPr id="0" name=""/>
        <dsp:cNvSpPr/>
      </dsp:nvSpPr>
      <dsp:spPr>
        <a:xfrm>
          <a:off x="0" y="770716"/>
          <a:ext cx="7704856"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smtClean="0"/>
            <a:t>QUEENS KOLEJ BASAMAK TESTİ</a:t>
          </a:r>
          <a:endParaRPr lang="tr-TR" sz="2000" kern="1200"/>
        </a:p>
      </dsp:txBody>
      <dsp:txXfrm>
        <a:off x="22846" y="793562"/>
        <a:ext cx="7659164" cy="422308"/>
      </dsp:txXfrm>
    </dsp:sp>
    <dsp:sp modelId="{52128E73-5DA3-4336-ACF5-E8E0C44E9989}">
      <dsp:nvSpPr>
        <dsp:cNvPr id="0" name=""/>
        <dsp:cNvSpPr/>
      </dsp:nvSpPr>
      <dsp:spPr>
        <a:xfrm>
          <a:off x="0" y="1296316"/>
          <a:ext cx="7704856" cy="468000"/>
        </a:xfrm>
        <a:prstGeom prst="roundRect">
          <a:avLst/>
        </a:prstGeom>
        <a:solidFill>
          <a:schemeClr val="accent2">
            <a:hueOff val="-641557"/>
            <a:satOff val="-12961"/>
            <a:lumOff val="13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3-DAKİKA BASAMAK TESTİ</a:t>
          </a:r>
          <a:endParaRPr lang="tr-TR" sz="2000" kern="1200"/>
        </a:p>
      </dsp:txBody>
      <dsp:txXfrm>
        <a:off x="22846" y="1319162"/>
        <a:ext cx="7659164" cy="422308"/>
      </dsp:txXfrm>
    </dsp:sp>
    <dsp:sp modelId="{5F88F09F-018A-4A41-83E9-78BE6BF52766}">
      <dsp:nvSpPr>
        <dsp:cNvPr id="0" name=""/>
        <dsp:cNvSpPr/>
      </dsp:nvSpPr>
      <dsp:spPr>
        <a:xfrm>
          <a:off x="0" y="1821916"/>
          <a:ext cx="7704856" cy="468000"/>
        </a:xfrm>
        <a:prstGeom prst="roundRect">
          <a:avLst/>
        </a:prstGeom>
        <a:solidFill>
          <a:schemeClr val="accent2">
            <a:hueOff val="-1283114"/>
            <a:satOff val="-25922"/>
            <a:lumOff val="26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smtClean="0"/>
            <a:t>HARWARD BASAMAK TESTİ</a:t>
          </a:r>
          <a:endParaRPr lang="tr-TR" sz="2000" kern="1200"/>
        </a:p>
      </dsp:txBody>
      <dsp:txXfrm>
        <a:off x="22846" y="1844762"/>
        <a:ext cx="7659164" cy="422308"/>
      </dsp:txXfrm>
    </dsp:sp>
    <dsp:sp modelId="{9FA8D8FD-9303-4E57-A798-219F1BBC1413}">
      <dsp:nvSpPr>
        <dsp:cNvPr id="0" name=""/>
        <dsp:cNvSpPr/>
      </dsp:nvSpPr>
      <dsp:spPr>
        <a:xfrm>
          <a:off x="0" y="2347516"/>
          <a:ext cx="7704856" cy="468000"/>
        </a:xfrm>
        <a:prstGeom prst="roundRect">
          <a:avLst/>
        </a:prstGeom>
        <a:solidFill>
          <a:schemeClr val="accent2">
            <a:hueOff val="-1924671"/>
            <a:satOff val="-38883"/>
            <a:lumOff val="39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TECUMSEH BASAMAK TESTİ</a:t>
          </a:r>
          <a:endParaRPr lang="tr-TR" sz="2000" kern="1200"/>
        </a:p>
      </dsp:txBody>
      <dsp:txXfrm>
        <a:off x="22846" y="2370362"/>
        <a:ext cx="7659164" cy="422308"/>
      </dsp:txXfrm>
    </dsp:sp>
    <dsp:sp modelId="{AE1F1721-96E3-4FD0-8D01-28B6B24AAC99}">
      <dsp:nvSpPr>
        <dsp:cNvPr id="0" name=""/>
        <dsp:cNvSpPr/>
      </dsp:nvSpPr>
      <dsp:spPr>
        <a:xfrm>
          <a:off x="0" y="2873116"/>
          <a:ext cx="7704856" cy="468000"/>
        </a:xfrm>
        <a:prstGeom prst="roundRect">
          <a:avLst/>
        </a:prstGeom>
        <a:solidFill>
          <a:schemeClr val="accent2">
            <a:hueOff val="-2566227"/>
            <a:satOff val="-51843"/>
            <a:lumOff val="52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smtClean="0"/>
            <a:t>ROCKPORT  (1 MİL) YÜRÜYÜŞ TESTİ</a:t>
          </a:r>
          <a:endParaRPr lang="tr-TR" sz="2000" kern="1200"/>
        </a:p>
      </dsp:txBody>
      <dsp:txXfrm>
        <a:off x="22846" y="2895962"/>
        <a:ext cx="7659164" cy="422308"/>
      </dsp:txXfrm>
    </dsp:sp>
    <dsp:sp modelId="{7B82DAF4-8D27-4940-8B89-B69986D79FBA}">
      <dsp:nvSpPr>
        <dsp:cNvPr id="0" name=""/>
        <dsp:cNvSpPr/>
      </dsp:nvSpPr>
      <dsp:spPr>
        <a:xfrm>
          <a:off x="0" y="3398716"/>
          <a:ext cx="7704856" cy="468000"/>
        </a:xfrm>
        <a:prstGeom prst="roundRect">
          <a:avLst/>
        </a:prstGeom>
        <a:solidFill>
          <a:schemeClr val="accent2">
            <a:hueOff val="-3207784"/>
            <a:satOff val="-64804"/>
            <a:lumOff val="65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BALKE TESTİ</a:t>
          </a:r>
          <a:endParaRPr lang="tr-TR" sz="2000" kern="1200"/>
        </a:p>
      </dsp:txBody>
      <dsp:txXfrm>
        <a:off x="22846" y="3421562"/>
        <a:ext cx="7659164" cy="422308"/>
      </dsp:txXfrm>
    </dsp:sp>
    <dsp:sp modelId="{FF4BD8E3-5446-474F-B638-24B0DFED898B}">
      <dsp:nvSpPr>
        <dsp:cNvPr id="0" name=""/>
        <dsp:cNvSpPr/>
      </dsp:nvSpPr>
      <dsp:spPr>
        <a:xfrm>
          <a:off x="0" y="3924316"/>
          <a:ext cx="7704856" cy="468000"/>
        </a:xfrm>
        <a:prstGeom prst="roundRect">
          <a:avLst/>
        </a:prstGeom>
        <a:solidFill>
          <a:schemeClr val="accent2">
            <a:hueOff val="-3849341"/>
            <a:satOff val="-77765"/>
            <a:lumOff val="78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smtClean="0"/>
            <a:t>COOPER TESTİ (12 DK TESTİ)</a:t>
          </a:r>
          <a:endParaRPr lang="tr-TR" sz="2000" kern="1200"/>
        </a:p>
      </dsp:txBody>
      <dsp:txXfrm>
        <a:off x="22846" y="3947162"/>
        <a:ext cx="7659164" cy="422308"/>
      </dsp:txXfrm>
    </dsp:sp>
    <dsp:sp modelId="{4AF532B6-FACD-4DAE-B692-53C4CB023A48}">
      <dsp:nvSpPr>
        <dsp:cNvPr id="0" name=""/>
        <dsp:cNvSpPr/>
      </dsp:nvSpPr>
      <dsp:spPr>
        <a:xfrm>
          <a:off x="0" y="4449916"/>
          <a:ext cx="7704856" cy="468000"/>
        </a:xfrm>
        <a:prstGeom prst="roundRect">
          <a:avLst/>
        </a:prstGeom>
        <a:solidFill>
          <a:schemeClr val="accent2">
            <a:hueOff val="-4490898"/>
            <a:satOff val="-90726"/>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20 M MEKİK KOŞU TESTİ (ÇOK BASAMAKLI FİTNESS TESTİ)</a:t>
          </a:r>
          <a:endParaRPr lang="tr-TR" sz="2000" kern="1200"/>
        </a:p>
      </dsp:txBody>
      <dsp:txXfrm>
        <a:off x="22846" y="4472762"/>
        <a:ext cx="7659164"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tr-TR"/>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tr-TR"/>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tr-T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B06891-9C69-447F-8267-1D5BA3560309}" type="slidenum">
              <a:rPr lang="tr-TR" altLang="tr-TR"/>
              <a:pPr/>
              <a:t>‹#›</a:t>
            </a:fld>
            <a:endParaRPr lang="tr-TR" altLang="tr-TR"/>
          </a:p>
        </p:txBody>
      </p:sp>
    </p:spTree>
    <p:extLst>
      <p:ext uri="{BB962C8B-B14F-4D97-AF65-F5344CB8AC3E}">
        <p14:creationId xmlns:p14="http://schemas.microsoft.com/office/powerpoint/2010/main" val="1654932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tr-TR" noProof="0" smtClean="0"/>
              <a:t>Asıl başlık stili için tıklatın</a:t>
            </a:r>
            <a:endParaRPr lang="en-US" noProof="0" smtClean="0"/>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tr-TR" noProof="0" smtClean="0"/>
              <a:t>Asıl alt başlık stilini düzenlemek için tıklatın</a:t>
            </a:r>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fld id="{A6212342-E1CE-48FC-B231-DA19DE543337}" type="slidenum">
              <a:rPr lang="tr-TR" altLang="tr-TR"/>
              <a:pPr/>
              <a:t>‹#›</a:t>
            </a:fld>
            <a:endParaRPr lang="tr-TR" altLang="tr-TR"/>
          </a:p>
        </p:txBody>
      </p:sp>
    </p:spTree>
    <p:extLst>
      <p:ext uri="{BB962C8B-B14F-4D97-AF65-F5344CB8AC3E}">
        <p14:creationId xmlns:p14="http://schemas.microsoft.com/office/powerpoint/2010/main" val="235700324"/>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4CB0121D-15CC-4C29-B34E-1A3D19A31112}" type="slidenum">
              <a:rPr lang="tr-TR" altLang="tr-TR"/>
              <a:pPr/>
              <a:t>‹#›</a:t>
            </a:fld>
            <a:endParaRPr lang="tr-TR" altLang="tr-TR"/>
          </a:p>
        </p:txBody>
      </p:sp>
    </p:spTree>
    <p:extLst>
      <p:ext uri="{BB962C8B-B14F-4D97-AF65-F5344CB8AC3E}">
        <p14:creationId xmlns:p14="http://schemas.microsoft.com/office/powerpoint/2010/main" val="2897767144"/>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439025" y="274638"/>
            <a:ext cx="158115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FCF759B2-538B-464D-85B0-252BE0A607A1}" type="slidenum">
              <a:rPr lang="tr-TR" altLang="tr-TR"/>
              <a:pPr/>
              <a:t>‹#›</a:t>
            </a:fld>
            <a:endParaRPr lang="tr-TR" altLang="tr-TR"/>
          </a:p>
        </p:txBody>
      </p:sp>
    </p:spTree>
    <p:extLst>
      <p:ext uri="{BB962C8B-B14F-4D97-AF65-F5344CB8AC3E}">
        <p14:creationId xmlns:p14="http://schemas.microsoft.com/office/powerpoint/2010/main" val="1763431786"/>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2438400" y="1600200"/>
            <a:ext cx="6400800" cy="4495800"/>
          </a:xfrm>
        </p:spPr>
        <p:txBody>
          <a:bodyPr/>
          <a:lstStyle/>
          <a:p>
            <a:pPr lvl="0"/>
            <a:endParaRPr lang="tr-TR" noProof="0"/>
          </a:p>
        </p:txBody>
      </p:sp>
      <p:sp>
        <p:nvSpPr>
          <p:cNvPr id="4" name="Veri Yer Tutucusu 3"/>
          <p:cNvSpPr>
            <a:spLocks noGrp="1"/>
          </p:cNvSpPr>
          <p:nvPr>
            <p:ph type="dt" sz="half" idx="10"/>
          </p:nvPr>
        </p:nvSpPr>
        <p:spPr>
          <a:xfrm>
            <a:off x="152400" y="6248400"/>
            <a:ext cx="1901825" cy="457200"/>
          </a:xfrm>
        </p:spPr>
        <p:txBody>
          <a:bodyPr/>
          <a:lstStyle>
            <a:lvl1pPr>
              <a:defRPr/>
            </a:lvl1pPr>
          </a:lstStyle>
          <a:p>
            <a:pPr>
              <a:defRPr/>
            </a:pPr>
            <a:endParaRPr lang="tr-TR"/>
          </a:p>
        </p:txBody>
      </p:sp>
      <p:sp>
        <p:nvSpPr>
          <p:cNvPr id="5" name="Altbilgi Yer Tutucusu 4"/>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6" name="Slayt Numarası Yer Tutucusu 5"/>
          <p:cNvSpPr>
            <a:spLocks noGrp="1"/>
          </p:cNvSpPr>
          <p:nvPr>
            <p:ph type="sldNum" sz="quarter" idx="12"/>
          </p:nvPr>
        </p:nvSpPr>
        <p:spPr>
          <a:xfrm>
            <a:off x="6934200" y="6248400"/>
            <a:ext cx="1905000" cy="457200"/>
          </a:xfrm>
        </p:spPr>
        <p:txBody>
          <a:bodyPr/>
          <a:lstStyle>
            <a:lvl1pPr>
              <a:defRPr/>
            </a:lvl1pPr>
          </a:lstStyle>
          <a:p>
            <a:fld id="{0524C850-A7E1-4AB3-B219-41A89AAC4483}" type="slidenum">
              <a:rPr lang="tr-TR" altLang="tr-TR"/>
              <a:pPr/>
              <a:t>‹#›</a:t>
            </a:fld>
            <a:endParaRPr lang="tr-TR" altLang="tr-TR"/>
          </a:p>
        </p:txBody>
      </p:sp>
    </p:spTree>
    <p:extLst>
      <p:ext uri="{BB962C8B-B14F-4D97-AF65-F5344CB8AC3E}">
        <p14:creationId xmlns:p14="http://schemas.microsoft.com/office/powerpoint/2010/main" val="19389858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2438400" y="228600"/>
            <a:ext cx="6400800" cy="586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152400" y="6248400"/>
            <a:ext cx="1901825" cy="457200"/>
          </a:xfrm>
        </p:spPr>
        <p:txBody>
          <a:bodyPr/>
          <a:lstStyle>
            <a:lvl1pPr>
              <a:defRPr/>
            </a:lvl1pPr>
          </a:lstStyle>
          <a:p>
            <a:pPr>
              <a:defRPr/>
            </a:pPr>
            <a:endParaRPr lang="tr-TR"/>
          </a:p>
        </p:txBody>
      </p:sp>
      <p:sp>
        <p:nvSpPr>
          <p:cNvPr id="4" name="Altbilgi Yer Tutucusu 3"/>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5" name="Slayt Numarası Yer Tutucusu 4"/>
          <p:cNvSpPr>
            <a:spLocks noGrp="1"/>
          </p:cNvSpPr>
          <p:nvPr>
            <p:ph type="sldNum" sz="quarter" idx="12"/>
          </p:nvPr>
        </p:nvSpPr>
        <p:spPr>
          <a:xfrm>
            <a:off x="6934200" y="6248400"/>
            <a:ext cx="1905000" cy="457200"/>
          </a:xfrm>
        </p:spPr>
        <p:txBody>
          <a:bodyPr/>
          <a:lstStyle>
            <a:lvl1pPr>
              <a:defRPr/>
            </a:lvl1pPr>
          </a:lstStyle>
          <a:p>
            <a:fld id="{17603E75-08AB-47AF-856A-726E93C24BA2}" type="slidenum">
              <a:rPr lang="tr-TR" altLang="tr-TR"/>
              <a:pPr/>
              <a:t>‹#›</a:t>
            </a:fld>
            <a:endParaRPr lang="tr-TR" altLang="tr-TR"/>
          </a:p>
        </p:txBody>
      </p:sp>
    </p:spTree>
    <p:extLst>
      <p:ext uri="{BB962C8B-B14F-4D97-AF65-F5344CB8AC3E}">
        <p14:creationId xmlns:p14="http://schemas.microsoft.com/office/powerpoint/2010/main" val="351495317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pPr lvl="0"/>
            <a:r>
              <a:rPr lang="tr-TR" noProof="0" smtClean="0"/>
              <a:t>Asıl başlık stili için tıklatın</a:t>
            </a:r>
            <a:endParaRPr lang="en-US" noProof="0" smtClean="0"/>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tr-TR" noProof="0" smtClean="0"/>
              <a:t>Asıl alt başlık stilini düzenlemek için tıklatın</a:t>
            </a:r>
            <a:endParaRPr lang="en-US" noProof="0" smtClean="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168846FA-914D-407E-9B89-F29E7BA4A733}" type="slidenum">
              <a:rPr lang="en-US" altLang="tr-TR"/>
              <a:pPr/>
              <a:t>‹#›</a:t>
            </a:fld>
            <a:endParaRPr lang="en-US" altLang="tr-TR"/>
          </a:p>
        </p:txBody>
      </p:sp>
    </p:spTree>
    <p:extLst>
      <p:ext uri="{BB962C8B-B14F-4D97-AF65-F5344CB8AC3E}">
        <p14:creationId xmlns:p14="http://schemas.microsoft.com/office/powerpoint/2010/main" val="115872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4CA368-CCD2-478A-BD62-8742B03E8AA1}" type="slidenum">
              <a:rPr lang="en-US" altLang="tr-TR"/>
              <a:pPr/>
              <a:t>‹#›</a:t>
            </a:fld>
            <a:endParaRPr lang="en-US" altLang="tr-TR"/>
          </a:p>
        </p:txBody>
      </p:sp>
    </p:spTree>
    <p:extLst>
      <p:ext uri="{BB962C8B-B14F-4D97-AF65-F5344CB8AC3E}">
        <p14:creationId xmlns:p14="http://schemas.microsoft.com/office/powerpoint/2010/main" val="12013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813B561-6DF9-417F-B7D6-E0BD5B577EE8}" type="slidenum">
              <a:rPr lang="en-US" altLang="tr-TR"/>
              <a:pPr/>
              <a:t>‹#›</a:t>
            </a:fld>
            <a:endParaRPr lang="en-US" altLang="tr-TR"/>
          </a:p>
        </p:txBody>
      </p:sp>
    </p:spTree>
    <p:extLst>
      <p:ext uri="{BB962C8B-B14F-4D97-AF65-F5344CB8AC3E}">
        <p14:creationId xmlns:p14="http://schemas.microsoft.com/office/powerpoint/2010/main" val="1123116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AF3F2612-47FD-40C0-918A-D7205DEF4447}" type="slidenum">
              <a:rPr lang="en-US" altLang="tr-TR"/>
              <a:pPr/>
              <a:t>‹#›</a:t>
            </a:fld>
            <a:endParaRPr lang="en-US" altLang="tr-TR"/>
          </a:p>
        </p:txBody>
      </p:sp>
    </p:spTree>
    <p:extLst>
      <p:ext uri="{BB962C8B-B14F-4D97-AF65-F5344CB8AC3E}">
        <p14:creationId xmlns:p14="http://schemas.microsoft.com/office/powerpoint/2010/main" val="344342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08D6537E-DC98-486A-AEA8-6E28464278E8}" type="slidenum">
              <a:rPr lang="en-US" altLang="tr-TR"/>
              <a:pPr/>
              <a:t>‹#›</a:t>
            </a:fld>
            <a:endParaRPr lang="en-US" altLang="tr-TR"/>
          </a:p>
        </p:txBody>
      </p:sp>
    </p:spTree>
    <p:extLst>
      <p:ext uri="{BB962C8B-B14F-4D97-AF65-F5344CB8AC3E}">
        <p14:creationId xmlns:p14="http://schemas.microsoft.com/office/powerpoint/2010/main" val="61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CCB405E0-31B8-4A16-914E-69CCB50CFD5B}" type="slidenum">
              <a:rPr lang="en-US" altLang="tr-TR"/>
              <a:pPr/>
              <a:t>‹#›</a:t>
            </a:fld>
            <a:endParaRPr lang="en-US" altLang="tr-TR"/>
          </a:p>
        </p:txBody>
      </p:sp>
    </p:spTree>
    <p:extLst>
      <p:ext uri="{BB962C8B-B14F-4D97-AF65-F5344CB8AC3E}">
        <p14:creationId xmlns:p14="http://schemas.microsoft.com/office/powerpoint/2010/main" val="237193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8E97266F-0034-4FEA-B975-30B46212DF01}" type="slidenum">
              <a:rPr lang="tr-TR" altLang="tr-TR"/>
              <a:pPr/>
              <a:t>‹#›</a:t>
            </a:fld>
            <a:endParaRPr lang="tr-TR" altLang="tr-TR"/>
          </a:p>
        </p:txBody>
      </p:sp>
    </p:spTree>
    <p:extLst>
      <p:ext uri="{BB962C8B-B14F-4D97-AF65-F5344CB8AC3E}">
        <p14:creationId xmlns:p14="http://schemas.microsoft.com/office/powerpoint/2010/main" val="1941268037"/>
      </p:ext>
    </p:extLst>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9686DF3-847C-4A8C-BC2B-3B2AD5EDF6ED}" type="slidenum">
              <a:rPr lang="en-US" altLang="tr-TR"/>
              <a:pPr/>
              <a:t>‹#›</a:t>
            </a:fld>
            <a:endParaRPr lang="en-US" altLang="tr-TR"/>
          </a:p>
        </p:txBody>
      </p:sp>
    </p:spTree>
    <p:extLst>
      <p:ext uri="{BB962C8B-B14F-4D97-AF65-F5344CB8AC3E}">
        <p14:creationId xmlns:p14="http://schemas.microsoft.com/office/powerpoint/2010/main" val="242520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981D5F0C-8C68-413C-AA68-422EB51E5BB0}" type="slidenum">
              <a:rPr lang="en-US" altLang="tr-TR"/>
              <a:pPr/>
              <a:t>‹#›</a:t>
            </a:fld>
            <a:endParaRPr lang="en-US" altLang="tr-TR"/>
          </a:p>
        </p:txBody>
      </p:sp>
    </p:spTree>
    <p:extLst>
      <p:ext uri="{BB962C8B-B14F-4D97-AF65-F5344CB8AC3E}">
        <p14:creationId xmlns:p14="http://schemas.microsoft.com/office/powerpoint/2010/main" val="4192479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0340FD6-680B-44C1-990B-521634771936}" type="slidenum">
              <a:rPr lang="en-US" altLang="tr-TR"/>
              <a:pPr/>
              <a:t>‹#›</a:t>
            </a:fld>
            <a:endParaRPr lang="en-US" altLang="tr-TR"/>
          </a:p>
        </p:txBody>
      </p:sp>
    </p:spTree>
    <p:extLst>
      <p:ext uri="{BB962C8B-B14F-4D97-AF65-F5344CB8AC3E}">
        <p14:creationId xmlns:p14="http://schemas.microsoft.com/office/powerpoint/2010/main" val="2431473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1054BDE-2AEF-4363-81D8-8F4CE808C84E}" type="slidenum">
              <a:rPr lang="en-US" altLang="tr-TR"/>
              <a:pPr/>
              <a:t>‹#›</a:t>
            </a:fld>
            <a:endParaRPr lang="en-US" altLang="tr-TR"/>
          </a:p>
        </p:txBody>
      </p:sp>
    </p:spTree>
    <p:extLst>
      <p:ext uri="{BB962C8B-B14F-4D97-AF65-F5344CB8AC3E}">
        <p14:creationId xmlns:p14="http://schemas.microsoft.com/office/powerpoint/2010/main" val="4211636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6225" y="274638"/>
            <a:ext cx="2055813"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5613" y="274638"/>
            <a:ext cx="6018212"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DEE57A4-DF36-4E84-A60D-539DD033566C}" type="slidenum">
              <a:rPr lang="en-US" altLang="tr-TR"/>
              <a:pPr/>
              <a:t>‹#›</a:t>
            </a:fld>
            <a:endParaRPr lang="en-US" altLang="tr-TR"/>
          </a:p>
        </p:txBody>
      </p:sp>
    </p:spTree>
    <p:extLst>
      <p:ext uri="{BB962C8B-B14F-4D97-AF65-F5344CB8AC3E}">
        <p14:creationId xmlns:p14="http://schemas.microsoft.com/office/powerpoint/2010/main" val="133707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B2B5B13A-649B-4645-B18C-B0CAE574AD84}" type="slidenum">
              <a:rPr lang="tr-TR" altLang="tr-TR"/>
              <a:pPr/>
              <a:t>‹#›</a:t>
            </a:fld>
            <a:endParaRPr lang="tr-TR" altLang="tr-TR"/>
          </a:p>
        </p:txBody>
      </p:sp>
    </p:spTree>
    <p:extLst>
      <p:ext uri="{BB962C8B-B14F-4D97-AF65-F5344CB8AC3E}">
        <p14:creationId xmlns:p14="http://schemas.microsoft.com/office/powerpoint/2010/main" val="2838623799"/>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69971902-BBCB-4048-A515-AD3BA3368035}" type="slidenum">
              <a:rPr lang="tr-TR" altLang="tr-TR"/>
              <a:pPr/>
              <a:t>‹#›</a:t>
            </a:fld>
            <a:endParaRPr lang="tr-TR" altLang="tr-TR"/>
          </a:p>
        </p:txBody>
      </p:sp>
    </p:spTree>
    <p:extLst>
      <p:ext uri="{BB962C8B-B14F-4D97-AF65-F5344CB8AC3E}">
        <p14:creationId xmlns:p14="http://schemas.microsoft.com/office/powerpoint/2010/main" val="3843630738"/>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286EE4E8-CBA4-4F44-9C8C-B54F7F10D784}" type="slidenum">
              <a:rPr lang="tr-TR" altLang="tr-TR"/>
              <a:pPr/>
              <a:t>‹#›</a:t>
            </a:fld>
            <a:endParaRPr lang="tr-TR" altLang="tr-TR"/>
          </a:p>
        </p:txBody>
      </p:sp>
    </p:spTree>
    <p:extLst>
      <p:ext uri="{BB962C8B-B14F-4D97-AF65-F5344CB8AC3E}">
        <p14:creationId xmlns:p14="http://schemas.microsoft.com/office/powerpoint/2010/main" val="1306647821"/>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E644547F-B9AD-42F3-87CE-BAF164C56E25}" type="slidenum">
              <a:rPr lang="tr-TR" altLang="tr-TR"/>
              <a:pPr/>
              <a:t>‹#›</a:t>
            </a:fld>
            <a:endParaRPr lang="tr-TR" altLang="tr-TR"/>
          </a:p>
        </p:txBody>
      </p:sp>
    </p:spTree>
    <p:extLst>
      <p:ext uri="{BB962C8B-B14F-4D97-AF65-F5344CB8AC3E}">
        <p14:creationId xmlns:p14="http://schemas.microsoft.com/office/powerpoint/2010/main" val="3241655626"/>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380E7AEB-0135-41A3-8865-526A5A329BE1}" type="slidenum">
              <a:rPr lang="tr-TR" altLang="tr-TR"/>
              <a:pPr/>
              <a:t>‹#›</a:t>
            </a:fld>
            <a:endParaRPr lang="tr-TR" altLang="tr-TR"/>
          </a:p>
        </p:txBody>
      </p:sp>
    </p:spTree>
    <p:extLst>
      <p:ext uri="{BB962C8B-B14F-4D97-AF65-F5344CB8AC3E}">
        <p14:creationId xmlns:p14="http://schemas.microsoft.com/office/powerpoint/2010/main" val="227303694"/>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CF6B4645-1B55-4EF1-A3B6-799CB8DF34B2}" type="slidenum">
              <a:rPr lang="tr-TR" altLang="tr-TR"/>
              <a:pPr/>
              <a:t>‹#›</a:t>
            </a:fld>
            <a:endParaRPr lang="tr-TR" altLang="tr-TR"/>
          </a:p>
        </p:txBody>
      </p:sp>
    </p:spTree>
    <p:extLst>
      <p:ext uri="{BB962C8B-B14F-4D97-AF65-F5344CB8AC3E}">
        <p14:creationId xmlns:p14="http://schemas.microsoft.com/office/powerpoint/2010/main" val="3972836560"/>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7D20DBBF-001D-4F2E-9978-193E7EC63ED8}" type="slidenum">
              <a:rPr lang="tr-TR" altLang="tr-TR"/>
              <a:pPr/>
              <a:t>‹#›</a:t>
            </a:fld>
            <a:endParaRPr lang="tr-TR" altLang="tr-TR"/>
          </a:p>
        </p:txBody>
      </p:sp>
    </p:spTree>
    <p:extLst>
      <p:ext uri="{BB962C8B-B14F-4D97-AF65-F5344CB8AC3E}">
        <p14:creationId xmlns:p14="http://schemas.microsoft.com/office/powerpoint/2010/main" val="3162455912"/>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30000"/>
            <a:lum/>
          </a:blip>
          <a:srcRect/>
          <a:stretch>
            <a:fillRect l="-9000" b="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27" name="Rectangle 3"/>
          <p:cNvSpPr>
            <a:spLocks noGrp="1" noChangeArrowheads="1"/>
          </p:cNvSpPr>
          <p:nvPr>
            <p:ph type="body" idx="1"/>
            <p:custDataLst>
              <p:tags r:id="rId16"/>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0D45F70-C5B5-4CCD-964F-79E44EF3B1F0}"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72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22" r:id="rId12"/>
    <p:sldLayoutId id="2147483723" r:id="rId13"/>
  </p:sldLayoutIdLst>
  <p:transition>
    <p:cover/>
  </p:transition>
  <p:timing>
    <p:tnLst>
      <p:par>
        <p:cTn id="1" dur="indefinite" restart="never" nodeType="tmRoot"/>
      </p:par>
    </p:tnLst>
  </p:timing>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30000"/>
            <a:lum/>
          </a:blip>
          <a:srcRect/>
          <a:stretch>
            <a:fillRect l="-9000" b="4000"/>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301938B-2E17-4321-BA02-1BD49FCAD774}" type="slidenum">
              <a:rPr lang="en-US" altLang="tr-TR"/>
              <a:pPr/>
              <a:t>‹#›</a:t>
            </a:fld>
            <a:endParaRPr lang="en-US" altLang="tr-TR"/>
          </a:p>
        </p:txBody>
      </p:sp>
    </p:spTree>
  </p:cSld>
  <p:clrMap bg1="dk2" tx1="lt1" bg2="dk1" tx2="lt2" accent1="accent1" accent2="accent2" accent3="accent3" accent4="accent4" accent5="accent5" accent6="accent6" hlink="hlink" folHlink="folHlink"/>
  <p:sldLayoutIdLst>
    <p:sldLayoutId id="2147483724"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1.bin"/><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9.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 name="Metin kutusu 2"/>
          <p:cNvSpPr txBox="1"/>
          <p:nvPr/>
        </p:nvSpPr>
        <p:spPr>
          <a:xfrm>
            <a:off x="323528" y="1124744"/>
            <a:ext cx="8712968" cy="5478423"/>
          </a:xfrm>
          <a:prstGeom prst="rect">
            <a:avLst/>
          </a:prstGeom>
          <a:noFill/>
        </p:spPr>
        <p:txBody>
          <a:bodyPr wrap="square" rtlCol="0">
            <a:spAutoFit/>
          </a:bodyPr>
          <a:lstStyle/>
          <a:p>
            <a:pPr algn="ctr"/>
            <a:r>
              <a:rPr lang="tr-TR" sz="8800" dirty="0" smtClean="0">
                <a:solidFill>
                  <a:srgbClr val="3366FF"/>
                </a:solidFill>
                <a:latin typeface="Arabic Typesetting" panose="03020402040406030203" pitchFamily="66" charset="-78"/>
                <a:cs typeface="Arabic Typesetting" panose="03020402040406030203" pitchFamily="66" charset="-78"/>
              </a:rPr>
              <a:t>Sportif Performans Ölçme </a:t>
            </a:r>
          </a:p>
          <a:p>
            <a:pPr algn="ctr"/>
            <a:r>
              <a:rPr lang="tr-TR" sz="8800" dirty="0" smtClean="0">
                <a:solidFill>
                  <a:srgbClr val="3366FF"/>
                </a:solidFill>
                <a:latin typeface="Arabic Typesetting" panose="03020402040406030203" pitchFamily="66" charset="-78"/>
                <a:cs typeface="Arabic Typesetting" panose="03020402040406030203" pitchFamily="66" charset="-78"/>
              </a:rPr>
              <a:t>ve </a:t>
            </a:r>
          </a:p>
          <a:p>
            <a:pPr algn="ctr"/>
            <a:r>
              <a:rPr lang="tr-TR" sz="8800" dirty="0" smtClean="0">
                <a:solidFill>
                  <a:srgbClr val="3366FF"/>
                </a:solidFill>
                <a:latin typeface="Arabic Typesetting" panose="03020402040406030203" pitchFamily="66" charset="-78"/>
                <a:cs typeface="Arabic Typesetting" panose="03020402040406030203" pitchFamily="66" charset="-78"/>
              </a:rPr>
              <a:t>Değerlendirme</a:t>
            </a:r>
          </a:p>
          <a:p>
            <a:pPr algn="ctr"/>
            <a:endParaRPr lang="tr-TR" sz="6600" dirty="0">
              <a:solidFill>
                <a:srgbClr val="3366FF"/>
              </a:solidFill>
              <a:latin typeface="Arabic Typesetting" panose="03020402040406030203" pitchFamily="66" charset="-78"/>
              <a:cs typeface="Arabic Typesetting" panose="03020402040406030203" pitchFamily="66" charset="-78"/>
            </a:endParaRPr>
          </a:p>
          <a:p>
            <a:pPr algn="r"/>
            <a:r>
              <a:rPr lang="tr-TR" sz="2000" i="1" u="sng" dirty="0" err="1" smtClean="0">
                <a:solidFill>
                  <a:schemeClr val="bg2"/>
                </a:solidFill>
                <a:latin typeface="Comic Sans MS" panose="030F0702030302020204" pitchFamily="66" charset="0"/>
                <a:cs typeface="Arabic Typesetting" panose="03020402040406030203" pitchFamily="66" charset="-78"/>
              </a:rPr>
              <a:t>Öğr</a:t>
            </a:r>
            <a:r>
              <a:rPr lang="tr-TR" sz="2000" i="1" u="sng" dirty="0" smtClean="0">
                <a:solidFill>
                  <a:schemeClr val="bg2"/>
                </a:solidFill>
                <a:latin typeface="Comic Sans MS" panose="030F0702030302020204" pitchFamily="66" charset="0"/>
                <a:cs typeface="Arabic Typesetting" panose="03020402040406030203" pitchFamily="66" charset="-78"/>
              </a:rPr>
              <a:t>. Gör. Ömür GÜLFIRAT</a:t>
            </a:r>
            <a:endParaRPr lang="tr-TR" sz="6000" i="1" u="sng" dirty="0">
              <a:solidFill>
                <a:schemeClr val="bg2"/>
              </a:solidFill>
              <a:latin typeface="Comic Sans MS" panose="030F0702030302020204" pitchFamily="66" charset="0"/>
              <a:cs typeface="Arabic Typesetting" panose="03020402040406030203" pitchFamily="66" charset="-78"/>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9595"/>
            <a:ext cx="1905266" cy="190526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755576" y="-5680"/>
            <a:ext cx="8028385" cy="719807"/>
          </a:xfrm>
          <a:noFill/>
        </p:spPr>
        <p:txBody>
          <a:bodyPr anchorCtr="1"/>
          <a:lstStyle/>
          <a:p>
            <a:pPr algn="ctr"/>
            <a:r>
              <a:rPr lang="tr-TR" altLang="tr-TR" b="1" dirty="0" smtClean="0">
                <a:solidFill>
                  <a:srgbClr val="FF0000"/>
                </a:solidFill>
              </a:rPr>
              <a:t>CUNNİNGHAM  VE  FAULKNER  TESTİ  </a:t>
            </a:r>
          </a:p>
        </p:txBody>
      </p:sp>
      <p:sp>
        <p:nvSpPr>
          <p:cNvPr id="16387" name="Rectangle 8"/>
          <p:cNvSpPr>
            <a:spLocks noGrp="1" noChangeArrowheads="1"/>
          </p:cNvSpPr>
          <p:nvPr>
            <p:ph idx="1"/>
          </p:nvPr>
        </p:nvSpPr>
        <p:spPr>
          <a:xfrm>
            <a:off x="539552" y="908720"/>
            <a:ext cx="7885112" cy="4752975"/>
          </a:xfrm>
        </p:spPr>
        <p:txBody>
          <a:bodyPr/>
          <a:lstStyle/>
          <a:p>
            <a:pPr marL="0" indent="0" algn="just">
              <a:buFont typeface="Wingdings" panose="05000000000000000000" pitchFamily="2" charset="2"/>
              <a:buNone/>
            </a:pPr>
            <a:r>
              <a:rPr lang="tr-TR" altLang="tr-TR" b="1" dirty="0" smtClean="0">
                <a:solidFill>
                  <a:schemeClr val="bg2"/>
                </a:solidFill>
              </a:rPr>
              <a:t>	Bu test anaerobik kapasiteyi  ölçme      amaçlı  koşu bandında yapılır .</a:t>
            </a:r>
            <a:r>
              <a:rPr lang="tr-TR" altLang="tr-TR" dirty="0" smtClean="0">
                <a:solidFill>
                  <a:schemeClr val="bg2"/>
                </a:solidFill>
              </a:rPr>
              <a:t> </a:t>
            </a:r>
          </a:p>
          <a:p>
            <a:pPr marL="0" indent="0" algn="just">
              <a:buFont typeface="Wingdings" panose="05000000000000000000" pitchFamily="2" charset="2"/>
              <a:buNone/>
            </a:pPr>
            <a:endParaRPr lang="tr-TR" altLang="tr-TR" dirty="0" smtClean="0">
              <a:solidFill>
                <a:schemeClr val="bg2"/>
              </a:solidFill>
            </a:endParaRPr>
          </a:p>
          <a:p>
            <a:pPr marL="0" indent="0" algn="just" eaLnBrk="1" hangingPunct="1">
              <a:buNone/>
            </a:pPr>
            <a:r>
              <a:rPr lang="tr-TR" altLang="tr-TR" b="1" dirty="0" smtClean="0">
                <a:solidFill>
                  <a:schemeClr val="bg2"/>
                </a:solidFill>
              </a:rPr>
              <a:t>	Sporcuların </a:t>
            </a:r>
            <a:r>
              <a:rPr lang="tr-TR" altLang="tr-TR" b="1" dirty="0">
                <a:solidFill>
                  <a:schemeClr val="bg2"/>
                </a:solidFill>
              </a:rPr>
              <a:t>maksimal kan </a:t>
            </a:r>
            <a:r>
              <a:rPr lang="tr-TR" altLang="tr-TR" b="1" dirty="0" err="1">
                <a:solidFill>
                  <a:schemeClr val="bg2"/>
                </a:solidFill>
              </a:rPr>
              <a:t>laktat</a:t>
            </a:r>
            <a:r>
              <a:rPr lang="tr-TR" altLang="tr-TR" b="1" dirty="0">
                <a:solidFill>
                  <a:schemeClr val="bg2"/>
                </a:solidFill>
              </a:rPr>
              <a:t> değerleri ile anaerobik  kapasiteleri  üzerine  bilgi sağlanır.</a:t>
            </a:r>
          </a:p>
          <a:p>
            <a:pPr marL="0" indent="0" algn="just" eaLnBrk="1" hangingPunct="1">
              <a:buNone/>
            </a:pPr>
            <a:endParaRPr lang="tr-TR" altLang="tr-TR" b="1" dirty="0">
              <a:solidFill>
                <a:schemeClr val="bg2"/>
              </a:solidFill>
            </a:endParaRPr>
          </a:p>
          <a:p>
            <a:pPr marL="0" indent="0" algn="just" eaLnBrk="1" hangingPunct="1">
              <a:buNone/>
            </a:pPr>
            <a:r>
              <a:rPr lang="tr-TR" altLang="tr-TR" dirty="0" smtClean="0">
                <a:solidFill>
                  <a:schemeClr val="bg2"/>
                </a:solidFill>
              </a:rPr>
              <a:t>Gereçler</a:t>
            </a:r>
          </a:p>
          <a:p>
            <a:pPr marL="0" indent="0" algn="just" eaLnBrk="1" hangingPunct="1">
              <a:buNone/>
            </a:pPr>
            <a:endParaRPr lang="tr-TR" altLang="tr-TR" dirty="0" smtClean="0">
              <a:solidFill>
                <a:schemeClr val="bg2"/>
              </a:solidFill>
            </a:endParaRPr>
          </a:p>
          <a:p>
            <a:pPr marL="0" indent="0" algn="just" eaLnBrk="1" hangingPunct="1">
              <a:buNone/>
            </a:pPr>
            <a:r>
              <a:rPr lang="tr-TR" altLang="tr-TR" b="1" dirty="0" smtClean="0">
                <a:solidFill>
                  <a:schemeClr val="bg2"/>
                </a:solidFill>
              </a:rPr>
              <a:t>Koşu </a:t>
            </a:r>
            <a:r>
              <a:rPr lang="tr-TR" altLang="tr-TR" b="1" dirty="0">
                <a:solidFill>
                  <a:schemeClr val="bg2"/>
                </a:solidFill>
              </a:rPr>
              <a:t>bandı % 20 eğimli, </a:t>
            </a:r>
            <a:endParaRPr lang="tr-TR" altLang="tr-TR" b="1" dirty="0" smtClean="0">
              <a:solidFill>
                <a:schemeClr val="bg2"/>
              </a:solidFill>
            </a:endParaRPr>
          </a:p>
          <a:p>
            <a:pPr marL="0" indent="0" algn="just" eaLnBrk="1" hangingPunct="1">
              <a:buNone/>
            </a:pPr>
            <a:r>
              <a:rPr lang="tr-TR" altLang="tr-TR" b="1" dirty="0" smtClean="0">
                <a:solidFill>
                  <a:schemeClr val="bg2"/>
                </a:solidFill>
              </a:rPr>
              <a:t>kronometre</a:t>
            </a:r>
            <a:r>
              <a:rPr lang="tr-TR" altLang="tr-TR" sz="2000" b="1" dirty="0" smtClean="0">
                <a:solidFill>
                  <a:schemeClr val="bg2"/>
                </a:solidFill>
              </a:rPr>
              <a:t> </a:t>
            </a:r>
          </a:p>
          <a:p>
            <a:pPr marL="0" indent="0" algn="just">
              <a:buNone/>
            </a:pPr>
            <a:endParaRPr lang="tr-TR" altLang="tr-TR" dirty="0" smtClean="0">
              <a:solidFill>
                <a:schemeClr val="bg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11413" y="260350"/>
            <a:ext cx="6400800" cy="1219200"/>
          </a:xfrm>
        </p:spPr>
        <p:txBody>
          <a:bodyPr/>
          <a:lstStyle/>
          <a:p>
            <a:pPr algn="ctr"/>
            <a:r>
              <a:rPr lang="tr-TR" altLang="tr-TR" b="1" dirty="0" smtClean="0">
                <a:solidFill>
                  <a:srgbClr val="FF0000"/>
                </a:solidFill>
              </a:rPr>
              <a:t>10 &amp; 30  SANİYE  3 SEVİYELİ  ANAEROBİK  TEST :  </a:t>
            </a:r>
            <a:br>
              <a:rPr lang="tr-TR" altLang="tr-TR" b="1" dirty="0" smtClean="0">
                <a:solidFill>
                  <a:srgbClr val="FF0000"/>
                </a:solidFill>
              </a:rPr>
            </a:br>
            <a:endParaRPr lang="tr-TR" altLang="tr-TR" b="1" dirty="0" smtClean="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29091410"/>
              </p:ext>
            </p:extLst>
          </p:nvPr>
        </p:nvGraphicFramePr>
        <p:xfrm>
          <a:off x="-684584" y="869950"/>
          <a:ext cx="5544616" cy="537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2" name="Resim 3" descr="cycle leg power t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3" y="1530350"/>
            <a:ext cx="37290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5655" y="0"/>
            <a:ext cx="5400441" cy="1139825"/>
          </a:xfrm>
          <a:noFill/>
        </p:spPr>
        <p:txBody>
          <a:bodyPr anchorCtr="1"/>
          <a:lstStyle/>
          <a:p>
            <a:pPr algn="ctr"/>
            <a:r>
              <a:rPr lang="tr-TR" altLang="tr-TR" b="1" dirty="0" smtClean="0">
                <a:solidFill>
                  <a:srgbClr val="FF0000"/>
                </a:solidFill>
              </a:rPr>
              <a:t>FOSFAT  TOPARLANMA                 TESTİ  </a:t>
            </a: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1372984134"/>
              </p:ext>
            </p:extLst>
          </p:nvPr>
        </p:nvGraphicFramePr>
        <p:xfrm>
          <a:off x="251520" y="620688"/>
          <a:ext cx="489654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6" name="Resim 1" descr="D:\seminer 02-05-2007\Phosphate Recovery Test_dosyalar\phosphate-recovery.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9550" y="0"/>
            <a:ext cx="3854450" cy="659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580111" y="274638"/>
            <a:ext cx="3440063" cy="778098"/>
          </a:xfrm>
          <a:noFill/>
        </p:spPr>
        <p:txBody>
          <a:bodyPr anchorCtr="1"/>
          <a:lstStyle/>
          <a:p>
            <a:pPr algn="ctr"/>
            <a:r>
              <a:rPr lang="tr-TR" altLang="tr-TR" b="1" dirty="0" smtClean="0">
                <a:solidFill>
                  <a:srgbClr val="FF0000"/>
                </a:solidFill>
              </a:rPr>
              <a:t>BASCO  TESTİ</a:t>
            </a:r>
          </a:p>
        </p:txBody>
      </p:sp>
      <p:graphicFrame>
        <p:nvGraphicFramePr>
          <p:cNvPr id="19459" name="Object 5"/>
          <p:cNvGraphicFramePr>
            <a:graphicFrameLocks noGrp="1" noChangeAspect="1"/>
          </p:cNvGraphicFramePr>
          <p:nvPr>
            <p:ph idx="1"/>
            <p:extLst>
              <p:ext uri="{D42A27DB-BD31-4B8C-83A1-F6EECF244321}">
                <p14:modId xmlns:p14="http://schemas.microsoft.com/office/powerpoint/2010/main" val="3472595404"/>
              </p:ext>
            </p:extLst>
          </p:nvPr>
        </p:nvGraphicFramePr>
        <p:xfrm>
          <a:off x="6228184" y="2710656"/>
          <a:ext cx="2552700" cy="1438275"/>
        </p:xfrm>
        <a:graphic>
          <a:graphicData uri="http://schemas.openxmlformats.org/presentationml/2006/ole">
            <mc:AlternateContent xmlns:mc="http://schemas.openxmlformats.org/markup-compatibility/2006">
              <mc:Choice xmlns:v="urn:schemas-microsoft-com:vml" Requires="v">
                <p:oleObj spid="_x0000_s19477" name="Bit Eşlem Resmi" r:id="rId3" imgW="2553056" imgH="1438095" progId="Paint.Picture">
                  <p:embed/>
                </p:oleObj>
              </mc:Choice>
              <mc:Fallback>
                <p:oleObj name="Bit Eşlem Resmi" r:id="rId3" imgW="2553056" imgH="1438095" progId="Paint.Picture">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710656"/>
                        <a:ext cx="2552700"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Diyagram 1"/>
          <p:cNvGraphicFramePr/>
          <p:nvPr>
            <p:extLst>
              <p:ext uri="{D42A27DB-BD31-4B8C-83A1-F6EECF244321}">
                <p14:modId xmlns:p14="http://schemas.microsoft.com/office/powerpoint/2010/main" val="2980016383"/>
              </p:ext>
            </p:extLst>
          </p:nvPr>
        </p:nvGraphicFramePr>
        <p:xfrm>
          <a:off x="467544" y="637295"/>
          <a:ext cx="4038600" cy="5456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79512" y="188913"/>
            <a:ext cx="8964488" cy="919162"/>
          </a:xfrm>
          <a:noFill/>
        </p:spPr>
        <p:txBody>
          <a:bodyPr anchorCtr="1"/>
          <a:lstStyle/>
          <a:p>
            <a:pPr algn="ctr"/>
            <a:r>
              <a:rPr lang="tr-TR" altLang="tr-TR" b="1" dirty="0" err="1" smtClean="0">
                <a:solidFill>
                  <a:srgbClr val="FF0000"/>
                </a:solidFill>
              </a:rPr>
              <a:t>MARRiN</a:t>
            </a:r>
            <a:r>
              <a:rPr lang="tr-TR" altLang="tr-TR" b="1" dirty="0" smtClean="0">
                <a:solidFill>
                  <a:srgbClr val="FF0000"/>
                </a:solidFill>
              </a:rPr>
              <a:t> -SHARRATT- TAYLOR KOSU BANDI </a:t>
            </a:r>
            <a:r>
              <a:rPr lang="tr-TR" altLang="tr-TR" b="1" dirty="0" err="1" smtClean="0">
                <a:solidFill>
                  <a:srgbClr val="FF0000"/>
                </a:solidFill>
              </a:rPr>
              <a:t>TESTi</a:t>
            </a:r>
            <a:r>
              <a:rPr lang="tr-TR" altLang="tr-TR" dirty="0" smtClean="0">
                <a:solidFill>
                  <a:srgbClr val="FF0000"/>
                </a:solidFill>
              </a:rPr>
              <a:t> </a:t>
            </a:r>
          </a:p>
        </p:txBody>
      </p:sp>
      <p:sp>
        <p:nvSpPr>
          <p:cNvPr id="20483" name="Rectangle 6"/>
          <p:cNvSpPr>
            <a:spLocks noGrp="1" noChangeArrowheads="1"/>
          </p:cNvSpPr>
          <p:nvPr>
            <p:ph idx="1"/>
          </p:nvPr>
        </p:nvSpPr>
        <p:spPr>
          <a:xfrm>
            <a:off x="323528" y="1340768"/>
            <a:ext cx="8424936" cy="1468438"/>
          </a:xfrm>
        </p:spPr>
        <p:txBody>
          <a:bodyPr/>
          <a:lstStyle/>
          <a:p>
            <a:pPr marL="0" indent="0" algn="just">
              <a:lnSpc>
                <a:spcPct val="150000"/>
              </a:lnSpc>
              <a:buNone/>
            </a:pPr>
            <a:r>
              <a:rPr lang="tr-TR" altLang="tr-TR" sz="2800" dirty="0" smtClean="0">
                <a:solidFill>
                  <a:schemeClr val="bg2"/>
                </a:solidFill>
              </a:rPr>
              <a:t>	Anaerobik (laktik asit) kapasitesini, 20 derece eğimde ve 8 mil/ saat (12.7km/saat) hızda koşuyla tespit için bu testi geliştirmişlerdir </a:t>
            </a:r>
          </a:p>
        </p:txBody>
      </p:sp>
      <p:pic>
        <p:nvPicPr>
          <p:cNvPr id="20484" name="Resim 3" descr="C:\Documents and Settings\Administrator\Belgelerim\Resimlerim\2007-05 (May)\tara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0913"/>
            <a:ext cx="914400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29029"/>
            <a:ext cx="6408241" cy="1139825"/>
          </a:xfrm>
          <a:noFill/>
        </p:spPr>
        <p:txBody>
          <a:bodyPr anchorCtr="1"/>
          <a:lstStyle/>
          <a:p>
            <a:pPr algn="ctr"/>
            <a:r>
              <a:rPr lang="tr-TR" altLang="tr-TR" b="1" dirty="0" smtClean="0">
                <a:solidFill>
                  <a:srgbClr val="FF0000"/>
                </a:solidFill>
              </a:rPr>
              <a:t>CONCONİ  KOŞU  BANDI  TESTİ (Anaerobik Eşik Testi)</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356057590"/>
              </p:ext>
            </p:extLst>
          </p:nvPr>
        </p:nvGraphicFramePr>
        <p:xfrm>
          <a:off x="323528" y="1196753"/>
          <a:ext cx="864096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8" name="Resim 1" descr="C:\Documents and Settings\Administrator\Belgelerim\Resimlerim\2007-05 (May)\tar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40" y="4221088"/>
            <a:ext cx="9110059" cy="23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7055" y="148346"/>
            <a:ext cx="6193110" cy="908720"/>
          </a:xfrm>
          <a:noFill/>
        </p:spPr>
        <p:txBody>
          <a:bodyPr anchorCtr="1"/>
          <a:lstStyle/>
          <a:p>
            <a:pPr algn="ctr"/>
            <a:r>
              <a:rPr lang="tr-TR" altLang="tr-TR" b="1" dirty="0" smtClean="0">
                <a:solidFill>
                  <a:srgbClr val="FF0000"/>
                </a:solidFill>
              </a:rPr>
              <a:t>WİNGATE ANAEROBİK TESTİ</a:t>
            </a: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3440068880"/>
              </p:ext>
            </p:extLst>
          </p:nvPr>
        </p:nvGraphicFramePr>
        <p:xfrm>
          <a:off x="395536" y="1144152"/>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305448" y="6165304"/>
            <a:ext cx="5838552" cy="936104"/>
          </a:xfrm>
          <a:noFill/>
        </p:spPr>
        <p:txBody>
          <a:bodyPr anchorCtr="1"/>
          <a:lstStyle/>
          <a:p>
            <a:pPr algn="ctr"/>
            <a:r>
              <a:rPr lang="tr-TR" altLang="tr-TR" b="1" dirty="0" smtClean="0">
                <a:solidFill>
                  <a:srgbClr val="FF0000"/>
                </a:solidFill>
              </a:rPr>
              <a:t>ANAEROBİK  SPRİNT  TESTİ </a:t>
            </a:r>
            <a:br>
              <a:rPr lang="tr-TR" altLang="tr-TR" b="1" dirty="0" smtClean="0">
                <a:solidFill>
                  <a:srgbClr val="FF0000"/>
                </a:solidFill>
              </a:rPr>
            </a:br>
            <a:endParaRPr lang="tr-TR" altLang="tr-TR" b="1" dirty="0" smtClean="0">
              <a:solidFill>
                <a:srgbClr val="FF0000"/>
              </a:solidFill>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1470674363"/>
              </p:ext>
            </p:extLst>
          </p:nvPr>
        </p:nvGraphicFramePr>
        <p:xfrm>
          <a:off x="914400" y="548681"/>
          <a:ext cx="8229600" cy="5466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323528" y="88900"/>
            <a:ext cx="870141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tr-TR" sz="3200" b="1" dirty="0">
                <a:solidFill>
                  <a:srgbClr val="FF0000"/>
                </a:solidFill>
                <a:effectLst>
                  <a:outerShdw blurRad="38100" dist="38100" dir="2700000" algn="tl">
                    <a:srgbClr val="C0C0C0"/>
                  </a:outerShdw>
                </a:effectLst>
                <a:latin typeface="Arial" charset="0"/>
                <a:cs typeface="Arial" charset="0"/>
              </a:rPr>
              <a:t>AEROBİK PERFORMANS  TESTLERİ</a:t>
            </a:r>
            <a:r>
              <a:rPr lang="tr-TR" sz="3200" dirty="0">
                <a:solidFill>
                  <a:schemeClr val="tx2"/>
                </a:solidFill>
                <a:effectLst>
                  <a:outerShdw blurRad="38100" dist="38100" dir="2700000" algn="tl">
                    <a:srgbClr val="C0C0C0"/>
                  </a:outerShdw>
                </a:effectLst>
                <a:latin typeface="Arial" charset="0"/>
                <a:cs typeface="Arial" charset="0"/>
              </a:rPr>
              <a:t/>
            </a:r>
            <a:br>
              <a:rPr lang="tr-TR" sz="3200" dirty="0">
                <a:solidFill>
                  <a:schemeClr val="tx2"/>
                </a:solidFill>
                <a:effectLst>
                  <a:outerShdw blurRad="38100" dist="38100" dir="2700000" algn="tl">
                    <a:srgbClr val="C0C0C0"/>
                  </a:outerShdw>
                </a:effectLst>
                <a:latin typeface="Arial" charset="0"/>
                <a:cs typeface="Arial" charset="0"/>
              </a:rPr>
            </a:br>
            <a:endParaRPr lang="tr-TR" sz="3200" dirty="0">
              <a:solidFill>
                <a:schemeClr val="tx2"/>
              </a:solidFill>
              <a:effectLst>
                <a:outerShdw blurRad="38100" dist="38100" dir="2700000" algn="tl">
                  <a:srgbClr val="C0C0C0"/>
                </a:outerShdw>
              </a:effectLst>
              <a:latin typeface="Arial" charset="0"/>
              <a:cs typeface="Arial" charset="0"/>
            </a:endParaRPr>
          </a:p>
        </p:txBody>
      </p:sp>
      <p:sp>
        <p:nvSpPr>
          <p:cNvPr id="66565" name="Rectangle 5"/>
          <p:cNvSpPr>
            <a:spLocks noChangeArrowheads="1"/>
          </p:cNvSpPr>
          <p:nvPr/>
        </p:nvSpPr>
        <p:spPr bwMode="auto">
          <a:xfrm>
            <a:off x="611560" y="908720"/>
            <a:ext cx="841337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buClr>
                <a:schemeClr val="hlink"/>
              </a:buClr>
              <a:buSzPct val="70000"/>
              <a:buFont typeface="Wingdings" pitchFamily="2" charset="2"/>
              <a:buNone/>
              <a:defRPr/>
            </a:pPr>
            <a:r>
              <a:rPr lang="tr-TR" sz="2600" b="1" dirty="0" smtClean="0">
                <a:solidFill>
                  <a:schemeClr val="bg2"/>
                </a:solidFill>
                <a:latin typeface="Arial" charset="0"/>
                <a:cs typeface="Arial" charset="0"/>
              </a:rPr>
              <a:t>	Aerobik </a:t>
            </a:r>
            <a:r>
              <a:rPr lang="tr-TR" sz="2600" b="1" dirty="0">
                <a:solidFill>
                  <a:schemeClr val="bg2"/>
                </a:solidFill>
                <a:latin typeface="Arial" charset="0"/>
                <a:cs typeface="Arial" charset="0"/>
              </a:rPr>
              <a:t>testler; </a:t>
            </a:r>
            <a:r>
              <a:rPr lang="tr-TR" sz="2600" b="1" dirty="0" err="1">
                <a:solidFill>
                  <a:schemeClr val="bg2"/>
                </a:solidFill>
                <a:latin typeface="Arial" charset="0"/>
                <a:cs typeface="Arial" charset="0"/>
              </a:rPr>
              <a:t>kardiovasküler</a:t>
            </a:r>
            <a:r>
              <a:rPr lang="tr-TR" sz="2600" b="1" dirty="0">
                <a:solidFill>
                  <a:schemeClr val="bg2"/>
                </a:solidFill>
                <a:latin typeface="Arial" charset="0"/>
                <a:cs typeface="Arial" charset="0"/>
              </a:rPr>
              <a:t> dayanıklılık ile eş anlamlı olarak da kullanılan aerobik gücü ölçer. </a:t>
            </a:r>
          </a:p>
          <a:p>
            <a:pPr algn="just">
              <a:spcBef>
                <a:spcPct val="20000"/>
              </a:spcBef>
              <a:buClr>
                <a:schemeClr val="hlink"/>
              </a:buClr>
              <a:buSzPct val="70000"/>
              <a:buFont typeface="Wingdings" pitchFamily="2" charset="2"/>
              <a:buNone/>
              <a:defRPr/>
            </a:pPr>
            <a:endParaRPr lang="tr-TR" sz="2600" b="1" dirty="0">
              <a:solidFill>
                <a:schemeClr val="bg2"/>
              </a:solidFill>
              <a:latin typeface="Arial" charset="0"/>
              <a:cs typeface="Arial" charset="0"/>
            </a:endParaRPr>
          </a:p>
          <a:p>
            <a:pPr algn="just">
              <a:lnSpc>
                <a:spcPct val="140000"/>
              </a:lnSpc>
              <a:spcBef>
                <a:spcPct val="20000"/>
              </a:spcBef>
              <a:buClr>
                <a:schemeClr val="hlink"/>
              </a:buClr>
              <a:buSzPct val="70000"/>
              <a:buFont typeface="Wingdings" pitchFamily="2" charset="2"/>
              <a:buNone/>
              <a:defRPr/>
            </a:pPr>
            <a:r>
              <a:rPr lang="tr-TR" sz="2600" b="1" dirty="0" smtClean="0">
                <a:solidFill>
                  <a:schemeClr val="bg2"/>
                </a:solidFill>
                <a:latin typeface="Arial" charset="0"/>
                <a:cs typeface="Arial" charset="0"/>
              </a:rPr>
              <a:t>	</a:t>
            </a:r>
            <a:r>
              <a:rPr lang="tr-TR" sz="2600" b="1" dirty="0" err="1" smtClean="0">
                <a:solidFill>
                  <a:schemeClr val="bg2"/>
                </a:solidFill>
                <a:latin typeface="Arial" charset="0"/>
                <a:cs typeface="Arial" charset="0"/>
              </a:rPr>
              <a:t>Kardiovasküler</a:t>
            </a:r>
            <a:r>
              <a:rPr lang="tr-TR" sz="2600" b="1" dirty="0" smtClean="0">
                <a:solidFill>
                  <a:schemeClr val="bg2"/>
                </a:solidFill>
                <a:latin typeface="Arial" charset="0"/>
                <a:cs typeface="Arial" charset="0"/>
              </a:rPr>
              <a:t> </a:t>
            </a:r>
            <a:r>
              <a:rPr lang="tr-TR" sz="2600" b="1" dirty="0">
                <a:solidFill>
                  <a:schemeClr val="bg2"/>
                </a:solidFill>
                <a:latin typeface="Arial" charset="0"/>
                <a:cs typeface="Arial" charset="0"/>
              </a:rPr>
              <a:t>dayanıklılık veya aerobik </a:t>
            </a:r>
            <a:r>
              <a:rPr lang="tr-TR" sz="2600" b="1" dirty="0" err="1">
                <a:solidFill>
                  <a:schemeClr val="bg2"/>
                </a:solidFill>
                <a:latin typeface="Arial" charset="0"/>
                <a:cs typeface="Arial" charset="0"/>
              </a:rPr>
              <a:t>fitness</a:t>
            </a:r>
            <a:r>
              <a:rPr lang="tr-TR" sz="2600" b="1" dirty="0">
                <a:solidFill>
                  <a:schemeClr val="bg2"/>
                </a:solidFill>
                <a:latin typeface="Arial" charset="0"/>
                <a:cs typeface="Arial" charset="0"/>
              </a:rPr>
              <a:t>, yorgunluk olmadan egzersize devam ettirme yeteneği ve birçok spor aktivitesi için önemli bir bileşendir. Bir kişinin aerobik </a:t>
            </a:r>
            <a:r>
              <a:rPr lang="tr-TR" sz="2600" b="1" dirty="0" err="1">
                <a:solidFill>
                  <a:schemeClr val="bg2"/>
                </a:solidFill>
                <a:latin typeface="Arial" charset="0"/>
                <a:cs typeface="Arial" charset="0"/>
              </a:rPr>
              <a:t>fitness</a:t>
            </a:r>
            <a:r>
              <a:rPr lang="tr-TR" sz="2600" b="1" dirty="0">
                <a:solidFill>
                  <a:schemeClr val="bg2"/>
                </a:solidFill>
                <a:latin typeface="Arial" charset="0"/>
                <a:cs typeface="Arial" charset="0"/>
              </a:rPr>
              <a:t> seviyesi çalışan kaslara vücut tarafından taşınan oksijen miktarına ve kasların bu oksijeni kullanma yeteneğine bağlıdır.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899592" y="188913"/>
            <a:ext cx="773482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800" b="1" dirty="0">
                <a:solidFill>
                  <a:srgbClr val="FF0000"/>
                </a:solidFill>
                <a:effectLst>
                  <a:outerShdw blurRad="38100" dist="38100" dir="2700000" algn="tl">
                    <a:srgbClr val="C0C0C0"/>
                  </a:outerShdw>
                </a:effectLst>
                <a:latin typeface="Arial" charset="0"/>
                <a:cs typeface="Arial" charset="0"/>
              </a:rPr>
              <a:t>AEROBİK PERFORMANS  TESTLERİ</a:t>
            </a:r>
            <a:r>
              <a:rPr lang="tr-TR" sz="2800" dirty="0">
                <a:solidFill>
                  <a:srgbClr val="FF0000"/>
                </a:solidFill>
                <a:effectLst>
                  <a:outerShdw blurRad="38100" dist="38100" dir="2700000" algn="tl">
                    <a:srgbClr val="C0C0C0"/>
                  </a:outerShdw>
                </a:effectLst>
                <a:latin typeface="Arial" charset="0"/>
                <a:cs typeface="Arial" charset="0"/>
              </a:rPr>
              <a:t/>
            </a:r>
            <a:br>
              <a:rPr lang="tr-TR" sz="2800" dirty="0">
                <a:solidFill>
                  <a:srgbClr val="FF0000"/>
                </a:solidFill>
                <a:effectLst>
                  <a:outerShdw blurRad="38100" dist="38100" dir="2700000" algn="tl">
                    <a:srgbClr val="C0C0C0"/>
                  </a:outerShdw>
                </a:effectLst>
                <a:latin typeface="Arial" charset="0"/>
                <a:cs typeface="Arial" charset="0"/>
              </a:rPr>
            </a:br>
            <a:endParaRPr lang="tr-TR" sz="2800" dirty="0">
              <a:solidFill>
                <a:srgbClr val="FF0000"/>
              </a:solidFill>
              <a:effectLst>
                <a:outerShdw blurRad="38100" dist="38100" dir="2700000" algn="tl">
                  <a:srgbClr val="C0C0C0"/>
                </a:outerShdw>
              </a:effectLst>
              <a:latin typeface="Arial" charset="0"/>
              <a:cs typeface="Arial" charset="0"/>
            </a:endParaRPr>
          </a:p>
        </p:txBody>
      </p:sp>
      <p:graphicFrame>
        <p:nvGraphicFramePr>
          <p:cNvPr id="2" name="Diyagram 1"/>
          <p:cNvGraphicFramePr/>
          <p:nvPr>
            <p:extLst>
              <p:ext uri="{D42A27DB-BD31-4B8C-83A1-F6EECF244321}">
                <p14:modId xmlns:p14="http://schemas.microsoft.com/office/powerpoint/2010/main" val="1069604837"/>
              </p:ext>
            </p:extLst>
          </p:nvPr>
        </p:nvGraphicFramePr>
        <p:xfrm>
          <a:off x="323528" y="764704"/>
          <a:ext cx="770485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9030" name="Rectangle 6"/>
          <p:cNvSpPr>
            <a:spLocks noChangeArrowheads="1"/>
          </p:cNvSpPr>
          <p:nvPr/>
        </p:nvSpPr>
        <p:spPr bwMode="auto">
          <a:xfrm>
            <a:off x="366537" y="139402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tr-TR" sz="2400" dirty="0">
              <a:solidFill>
                <a:schemeClr val="bg2"/>
              </a:solidFill>
              <a:effectLst>
                <a:outerShdw blurRad="38100" dist="38100" dir="2700000" algn="tl">
                  <a:srgbClr val="C0C0C0"/>
                </a:outerShdw>
              </a:effectLst>
              <a:latin typeface="Arial" charset="0"/>
              <a:cs typeface="Arial" charset="0"/>
            </a:endParaRPr>
          </a:p>
        </p:txBody>
      </p:sp>
      <p:sp>
        <p:nvSpPr>
          <p:cNvPr id="129031" name="Rectangle 7"/>
          <p:cNvSpPr>
            <a:spLocks noChangeArrowheads="1"/>
          </p:cNvSpPr>
          <p:nvPr/>
        </p:nvSpPr>
        <p:spPr bwMode="auto">
          <a:xfrm>
            <a:off x="384716" y="197627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70000"/>
              <a:buFont typeface="Wingdings" pitchFamily="2" charset="2"/>
              <a:buNone/>
              <a:defRPr/>
            </a:pPr>
            <a:endParaRPr lang="tr-TR" sz="2400" b="1" dirty="0">
              <a:solidFill>
                <a:schemeClr val="bg2"/>
              </a:solidFill>
              <a:effectLst>
                <a:outerShdw blurRad="38100" dist="38100" dir="2700000" algn="tl">
                  <a:srgbClr val="C0C0C0"/>
                </a:outerShdw>
              </a:effectLst>
              <a:latin typeface="Arial" charset="0"/>
              <a:cs typeface="Arial" charset="0"/>
            </a:endParaRPr>
          </a:p>
        </p:txBody>
      </p:sp>
      <p:sp>
        <p:nvSpPr>
          <p:cNvPr id="129032" name="Rectangle 8"/>
          <p:cNvSpPr>
            <a:spLocks noChangeArrowheads="1"/>
          </p:cNvSpPr>
          <p:nvPr/>
        </p:nvSpPr>
        <p:spPr bwMode="auto">
          <a:xfrm>
            <a:off x="464854" y="2430869"/>
            <a:ext cx="4572000" cy="42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chemeClr val="hlink"/>
              </a:buClr>
              <a:buSzPct val="70000"/>
              <a:buFont typeface="Wingdings" pitchFamily="2" charset="2"/>
              <a:buNone/>
              <a:defRPr/>
            </a:pPr>
            <a:endParaRPr lang="tr-TR" sz="2400" dirty="0">
              <a:solidFill>
                <a:schemeClr val="folHlink"/>
              </a:solidFill>
              <a:effectLst>
                <a:outerShdw blurRad="38100" dist="38100" dir="2700000" algn="tl">
                  <a:srgbClr val="C0C0C0"/>
                </a:outerShdw>
              </a:effectLst>
              <a:latin typeface="Garamond" pitchFamily="18" charset="0"/>
              <a:cs typeface="Arial" charset="0"/>
            </a:endParaRPr>
          </a:p>
        </p:txBody>
      </p:sp>
      <p:sp>
        <p:nvSpPr>
          <p:cNvPr id="129033" name="Rectangle 9"/>
          <p:cNvSpPr>
            <a:spLocks noChangeArrowheads="1"/>
          </p:cNvSpPr>
          <p:nvPr/>
        </p:nvSpPr>
        <p:spPr bwMode="auto">
          <a:xfrm>
            <a:off x="468100" y="286342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tr-TR" sz="2400" b="1" dirty="0">
              <a:solidFill>
                <a:schemeClr val="bg2"/>
              </a:solidFill>
              <a:effectLst>
                <a:outerShdw blurRad="38100" dist="38100" dir="2700000" algn="tl">
                  <a:srgbClr val="C0C0C0"/>
                </a:outerShdw>
              </a:effectLst>
              <a:latin typeface="Arial" charset="0"/>
              <a:cs typeface="Arial" charset="0"/>
            </a:endParaRPr>
          </a:p>
        </p:txBody>
      </p:sp>
      <p:sp>
        <p:nvSpPr>
          <p:cNvPr id="129034" name="Rectangle 10"/>
          <p:cNvSpPr>
            <a:spLocks noChangeArrowheads="1"/>
          </p:cNvSpPr>
          <p:nvPr/>
        </p:nvSpPr>
        <p:spPr bwMode="auto">
          <a:xfrm>
            <a:off x="500970" y="323266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tr-TR" sz="2400" dirty="0">
              <a:solidFill>
                <a:schemeClr val="bg2"/>
              </a:solidFill>
              <a:effectLst>
                <a:outerShdw blurRad="38100" dist="38100" dir="2700000" algn="tl">
                  <a:srgbClr val="C0C0C0"/>
                </a:outerShdw>
              </a:effectLst>
              <a:latin typeface="Arial" charset="0"/>
              <a:cs typeface="Arial" charset="0"/>
            </a:endParaRPr>
          </a:p>
        </p:txBody>
      </p:sp>
      <p:sp>
        <p:nvSpPr>
          <p:cNvPr id="129035" name="Rectangle 11"/>
          <p:cNvSpPr>
            <a:spLocks noChangeArrowheads="1"/>
          </p:cNvSpPr>
          <p:nvPr/>
        </p:nvSpPr>
        <p:spPr bwMode="auto">
          <a:xfrm>
            <a:off x="520555" y="368385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tr-TR" sz="2400" b="1" dirty="0">
              <a:solidFill>
                <a:schemeClr val="bg2"/>
              </a:solidFill>
              <a:effectLst>
                <a:outerShdw blurRad="38100" dist="38100" dir="2700000" algn="tl">
                  <a:srgbClr val="C0C0C0"/>
                </a:outerShdw>
              </a:effectLst>
              <a:latin typeface="Arial" charset="0"/>
              <a:cs typeface="Arial" charset="0"/>
            </a:endParaRPr>
          </a:p>
        </p:txBody>
      </p:sp>
      <p:sp>
        <p:nvSpPr>
          <p:cNvPr id="129036" name="Rectangle 12"/>
          <p:cNvSpPr>
            <a:spLocks noChangeArrowheads="1"/>
          </p:cNvSpPr>
          <p:nvPr/>
        </p:nvSpPr>
        <p:spPr bwMode="auto">
          <a:xfrm>
            <a:off x="495336" y="4139948"/>
            <a:ext cx="8037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endParaRPr lang="tr-TR" sz="2400" dirty="0">
              <a:solidFill>
                <a:schemeClr val="bg2"/>
              </a:solidFill>
              <a:effectLst>
                <a:outerShdw blurRad="38100" dist="38100" dir="2700000" algn="tl">
                  <a:srgbClr val="C0C0C0"/>
                </a:outerShdw>
              </a:effectLst>
              <a:latin typeface="Arial" charset="0"/>
              <a:cs typeface="Arial" charset="0"/>
            </a:endParaRPr>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11413" y="260350"/>
            <a:ext cx="6400800" cy="1219200"/>
          </a:xfrm>
        </p:spPr>
        <p:txBody>
          <a:bodyPr/>
          <a:lstStyle/>
          <a:p>
            <a:r>
              <a:rPr lang="tr-TR" altLang="tr-TR" b="1" smtClean="0">
                <a:solidFill>
                  <a:srgbClr val="FF9933"/>
                </a:solidFill>
              </a:rPr>
              <a:t/>
            </a:r>
            <a:br>
              <a:rPr lang="tr-TR" altLang="tr-TR" b="1" smtClean="0">
                <a:solidFill>
                  <a:srgbClr val="FF9933"/>
                </a:solidFill>
              </a:rPr>
            </a:br>
            <a:endParaRPr lang="tr-TR" altLang="tr-TR" b="1" smtClean="0">
              <a:solidFill>
                <a:srgbClr val="FF9933"/>
              </a:solidFill>
            </a:endParaRPr>
          </a:p>
        </p:txBody>
      </p:sp>
      <p:sp>
        <p:nvSpPr>
          <p:cNvPr id="8195" name="Rectangle 3"/>
          <p:cNvSpPr>
            <a:spLocks noGrp="1" noChangeArrowheads="1"/>
          </p:cNvSpPr>
          <p:nvPr>
            <p:ph idx="1"/>
          </p:nvPr>
        </p:nvSpPr>
        <p:spPr>
          <a:xfrm>
            <a:off x="2051050" y="1484313"/>
            <a:ext cx="6400800" cy="4495800"/>
          </a:xfrm>
        </p:spPr>
        <p:txBody>
          <a:bodyPr/>
          <a:lstStyle/>
          <a:p>
            <a:pPr>
              <a:spcBef>
                <a:spcPct val="0"/>
              </a:spcBef>
              <a:buClrTx/>
              <a:buFontTx/>
              <a:buNone/>
            </a:pPr>
            <a:endParaRPr lang="tr-TR" altLang="tr-TR" b="1" smtClean="0">
              <a:solidFill>
                <a:srgbClr val="FFCC00"/>
              </a:solidFill>
            </a:endParaRPr>
          </a:p>
          <a:p>
            <a:endParaRPr lang="tr-TR" altLang="tr-TR" smtClean="0"/>
          </a:p>
        </p:txBody>
      </p:sp>
      <p:sp>
        <p:nvSpPr>
          <p:cNvPr id="8196" name="Rectangle 5"/>
          <p:cNvSpPr>
            <a:spLocks noChangeArrowheads="1"/>
          </p:cNvSpPr>
          <p:nvPr/>
        </p:nvSpPr>
        <p:spPr bwMode="auto">
          <a:xfrm>
            <a:off x="2159000" y="5273675"/>
            <a:ext cx="6985000" cy="1584325"/>
          </a:xfrm>
          <a:prstGeom prst="rect">
            <a:avLst/>
          </a:prstGeom>
          <a:gradFill rotWithShape="1">
            <a:gsLst>
              <a:gs pos="0">
                <a:srgbClr val="AB5781"/>
              </a:gs>
              <a:gs pos="50000">
                <a:srgbClr val="993366"/>
              </a:gs>
              <a:gs pos="100000">
                <a:srgbClr val="AB578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FF00"/>
                </a:solidFill>
              </a:rPr>
              <a:t>Laboratuar çalışmalarının çok detaylı olması ve uzun </a:t>
            </a:r>
          </a:p>
          <a:p>
            <a:pPr algn="ctr" eaLnBrk="1" hangingPunct="1"/>
            <a:r>
              <a:rPr lang="tr-TR" altLang="tr-TR" b="1">
                <a:solidFill>
                  <a:srgbClr val="FFFF00"/>
                </a:solidFill>
              </a:rPr>
              <a:t>sürelerde yapılabilmesi sonucu doğal ortamlarda </a:t>
            </a:r>
          </a:p>
          <a:p>
            <a:pPr algn="ctr" eaLnBrk="1" hangingPunct="1"/>
            <a:r>
              <a:rPr lang="tr-TR" altLang="tr-TR" b="1">
                <a:solidFill>
                  <a:srgbClr val="FFFF00"/>
                </a:solidFill>
              </a:rPr>
              <a:t>uygulanan ve laboratuar sonuçlarıyla aynı sonuçları verebilen</a:t>
            </a:r>
          </a:p>
          <a:p>
            <a:pPr algn="ctr" eaLnBrk="1" hangingPunct="1"/>
            <a:r>
              <a:rPr lang="tr-TR" altLang="tr-TR" b="1" i="1">
                <a:solidFill>
                  <a:srgbClr val="000099"/>
                </a:solidFill>
              </a:rPr>
              <a:t>İNDİREKT ÖLÇÜM METODLARI</a:t>
            </a:r>
            <a:r>
              <a:rPr lang="tr-TR" altLang="tr-TR" b="1">
                <a:solidFill>
                  <a:srgbClr val="FFFF00"/>
                </a:solidFill>
              </a:rPr>
              <a:t> geliştirilmiştir.</a:t>
            </a:r>
          </a:p>
        </p:txBody>
      </p:sp>
      <p:sp>
        <p:nvSpPr>
          <p:cNvPr id="8197" name="AutoShape 6"/>
          <p:cNvSpPr>
            <a:spLocks noChangeArrowheads="1"/>
          </p:cNvSpPr>
          <p:nvPr/>
        </p:nvSpPr>
        <p:spPr bwMode="auto">
          <a:xfrm>
            <a:off x="2195513" y="1196975"/>
            <a:ext cx="792162" cy="863600"/>
          </a:xfrm>
          <a:prstGeom prst="curvedRightArrow">
            <a:avLst>
              <a:gd name="adj1" fmla="val 21804"/>
              <a:gd name="adj2" fmla="val 43607"/>
              <a:gd name="adj3" fmla="val 33333"/>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198" name="AutoShape 7"/>
          <p:cNvSpPr>
            <a:spLocks noChangeArrowheads="1"/>
          </p:cNvSpPr>
          <p:nvPr/>
        </p:nvSpPr>
        <p:spPr bwMode="auto">
          <a:xfrm>
            <a:off x="7308850" y="1268413"/>
            <a:ext cx="1008063" cy="647700"/>
          </a:xfrm>
          <a:prstGeom prst="curvedLeftArrow">
            <a:avLst>
              <a:gd name="adj1" fmla="val 20000"/>
              <a:gd name="adj2" fmla="val 40000"/>
              <a:gd name="adj3" fmla="val 51879"/>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199" name="Rectangle 8"/>
          <p:cNvSpPr>
            <a:spLocks noChangeArrowheads="1"/>
          </p:cNvSpPr>
          <p:nvPr/>
        </p:nvSpPr>
        <p:spPr bwMode="auto">
          <a:xfrm>
            <a:off x="2124075" y="2349500"/>
            <a:ext cx="3457575" cy="1150938"/>
          </a:xfrm>
          <a:prstGeom prst="rect">
            <a:avLst/>
          </a:prstGeom>
          <a:gradFill rotWithShape="1">
            <a:gsLst>
              <a:gs pos="0">
                <a:srgbClr val="BB7799"/>
              </a:gs>
              <a:gs pos="50000">
                <a:srgbClr val="993366"/>
              </a:gs>
              <a:gs pos="100000">
                <a:srgbClr val="BB779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CC00"/>
                </a:solidFill>
              </a:rPr>
              <a:t>Laboratuar şartları</a:t>
            </a:r>
          </a:p>
        </p:txBody>
      </p:sp>
      <p:sp>
        <p:nvSpPr>
          <p:cNvPr id="8200" name="Rectangle 9"/>
          <p:cNvSpPr>
            <a:spLocks noChangeArrowheads="1"/>
          </p:cNvSpPr>
          <p:nvPr/>
        </p:nvSpPr>
        <p:spPr bwMode="auto">
          <a:xfrm>
            <a:off x="5688013" y="2349500"/>
            <a:ext cx="3455987" cy="1150938"/>
          </a:xfrm>
          <a:prstGeom prst="rect">
            <a:avLst/>
          </a:prstGeom>
          <a:gradFill rotWithShape="1">
            <a:gsLst>
              <a:gs pos="0">
                <a:srgbClr val="C58AA7"/>
              </a:gs>
              <a:gs pos="50000">
                <a:srgbClr val="993366"/>
              </a:gs>
              <a:gs pos="100000">
                <a:srgbClr val="C58AA7"/>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CC00"/>
                </a:solidFill>
              </a:rPr>
              <a:t>Doğal ortamlar</a:t>
            </a:r>
            <a:endParaRPr lang="tr-TR" altLang="tr-TR" b="1"/>
          </a:p>
        </p:txBody>
      </p:sp>
      <p:sp>
        <p:nvSpPr>
          <p:cNvPr id="8201" name="AutoShape 10"/>
          <p:cNvSpPr>
            <a:spLocks noChangeArrowheads="1"/>
          </p:cNvSpPr>
          <p:nvPr/>
        </p:nvSpPr>
        <p:spPr bwMode="auto">
          <a:xfrm>
            <a:off x="2268538" y="3860800"/>
            <a:ext cx="936625" cy="1079500"/>
          </a:xfrm>
          <a:prstGeom prst="curvedRightArrow">
            <a:avLst>
              <a:gd name="adj1" fmla="val 23051"/>
              <a:gd name="adj2" fmla="val 46102"/>
              <a:gd name="adj3" fmla="val 33333"/>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2" name="AutoShape 11"/>
          <p:cNvSpPr>
            <a:spLocks noChangeArrowheads="1"/>
          </p:cNvSpPr>
          <p:nvPr/>
        </p:nvSpPr>
        <p:spPr bwMode="auto">
          <a:xfrm>
            <a:off x="7308850" y="3789363"/>
            <a:ext cx="863600" cy="1152525"/>
          </a:xfrm>
          <a:prstGeom prst="curvedLeftArrow">
            <a:avLst>
              <a:gd name="adj1" fmla="val 26691"/>
              <a:gd name="adj2" fmla="val 53382"/>
              <a:gd name="adj3" fmla="val 33333"/>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0732" name="Rectangle 12"/>
          <p:cNvSpPr>
            <a:spLocks noChangeArrowheads="1"/>
          </p:cNvSpPr>
          <p:nvPr/>
        </p:nvSpPr>
        <p:spPr bwMode="auto">
          <a:xfrm>
            <a:off x="2916238" y="0"/>
            <a:ext cx="4968875" cy="649288"/>
          </a:xfrm>
          <a:prstGeom prst="rect">
            <a:avLst/>
          </a:prstGeom>
          <a:gradFill rotWithShape="1">
            <a:gsLst>
              <a:gs pos="0">
                <a:srgbClr val="993366">
                  <a:gamma/>
                  <a:tint val="69804"/>
                  <a:invGamma/>
                </a:srgbClr>
              </a:gs>
              <a:gs pos="50000">
                <a:srgbClr val="993366"/>
              </a:gs>
              <a:gs pos="100000">
                <a:srgbClr val="993366">
                  <a:gamma/>
                  <a:tint val="69804"/>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2400" b="1" dirty="0">
                <a:solidFill>
                  <a:srgbClr val="FF9933"/>
                </a:solidFill>
                <a:effectLst>
                  <a:outerShdw blurRad="38100" dist="38100" dir="2700000" algn="tl">
                    <a:srgbClr val="000000"/>
                  </a:outerShdw>
                </a:effectLst>
                <a:latin typeface="Arial" charset="0"/>
                <a:cs typeface="Arial" charset="0"/>
              </a:rPr>
              <a:t>PERFORMANS TESTLERİ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p:cNvSpPr>
            <a:spLocks noGrp="1" noChangeArrowheads="1"/>
          </p:cNvSpPr>
          <p:nvPr>
            <p:ph idx="1"/>
          </p:nvPr>
        </p:nvSpPr>
        <p:spPr>
          <a:xfrm>
            <a:off x="107504" y="260350"/>
            <a:ext cx="9165084" cy="6597650"/>
          </a:xfrm>
        </p:spPr>
        <p:txBody>
          <a:bodyPr/>
          <a:lstStyle/>
          <a:p>
            <a:pPr algn="ctr">
              <a:lnSpc>
                <a:spcPct val="80000"/>
              </a:lnSpc>
              <a:buFont typeface="Wingdings" panose="05000000000000000000" pitchFamily="2" charset="2"/>
              <a:buNone/>
            </a:pPr>
            <a:r>
              <a:rPr lang="tr-TR" altLang="tr-TR" b="1" dirty="0" smtClean="0">
                <a:solidFill>
                  <a:srgbClr val="FF0000"/>
                </a:solidFill>
              </a:rPr>
              <a:t>QUEENS KOLEJ BASAMAK TESTİ</a:t>
            </a:r>
          </a:p>
          <a:p>
            <a:pPr>
              <a:lnSpc>
                <a:spcPct val="80000"/>
              </a:lnSpc>
            </a:pPr>
            <a:endParaRPr lang="tr-TR" altLang="tr-TR" b="1" dirty="0" smtClean="0">
              <a:solidFill>
                <a:schemeClr val="bg2"/>
              </a:solidFill>
            </a:endParaRPr>
          </a:p>
          <a:p>
            <a:pPr marL="0" indent="0" algn="just">
              <a:lnSpc>
                <a:spcPct val="80000"/>
              </a:lnSpc>
              <a:buNone/>
            </a:pPr>
            <a:r>
              <a:rPr lang="tr-TR" altLang="tr-TR" sz="1800" b="1" dirty="0" smtClean="0">
                <a:solidFill>
                  <a:schemeClr val="bg2"/>
                </a:solidFill>
              </a:rPr>
              <a:t>Uygulama</a:t>
            </a:r>
          </a:p>
          <a:p>
            <a:pPr marL="0" indent="0" algn="just">
              <a:lnSpc>
                <a:spcPct val="80000"/>
              </a:lnSpc>
              <a:buNone/>
            </a:pPr>
            <a:r>
              <a:rPr lang="tr-TR" altLang="tr-TR" sz="1800" b="1" dirty="0">
                <a:solidFill>
                  <a:schemeClr val="bg2"/>
                </a:solidFill>
              </a:rPr>
              <a:t>	</a:t>
            </a:r>
            <a:r>
              <a:rPr lang="tr-TR" altLang="tr-TR" sz="2000" dirty="0" smtClean="0">
                <a:solidFill>
                  <a:schemeClr val="bg2"/>
                </a:solidFill>
              </a:rPr>
              <a:t>Sporcular 3 </a:t>
            </a:r>
            <a:r>
              <a:rPr lang="tr-TR" altLang="tr-TR" sz="2000" dirty="0" err="1" smtClean="0">
                <a:solidFill>
                  <a:schemeClr val="bg2"/>
                </a:solidFill>
              </a:rPr>
              <a:t>dk</a:t>
            </a:r>
            <a:r>
              <a:rPr lang="tr-TR" altLang="tr-TR" sz="2000" dirty="0" smtClean="0">
                <a:solidFill>
                  <a:schemeClr val="bg2"/>
                </a:solidFill>
              </a:rPr>
              <a:t> boyunca, bayanlar dakikada 22 ve erkekler dakikada 24 basamak olmak üzere platforma çıkıp inerler. Test biter bitmez sporcuların kalp atım sayıları 5. ve 20. saniyeler arasında 15 </a:t>
            </a:r>
            <a:r>
              <a:rPr lang="tr-TR" altLang="tr-TR" sz="2000" dirty="0" err="1" smtClean="0">
                <a:solidFill>
                  <a:schemeClr val="bg2"/>
                </a:solidFill>
              </a:rPr>
              <a:t>sn</a:t>
            </a:r>
            <a:r>
              <a:rPr lang="tr-TR" altLang="tr-TR" sz="2000" dirty="0" smtClean="0">
                <a:solidFill>
                  <a:schemeClr val="bg2"/>
                </a:solidFill>
              </a:rPr>
              <a:t> süre ölçülür.</a:t>
            </a:r>
          </a:p>
          <a:p>
            <a:pPr marL="0" indent="0" algn="just">
              <a:lnSpc>
                <a:spcPct val="80000"/>
              </a:lnSpc>
              <a:buNone/>
            </a:pPr>
            <a:endParaRPr lang="tr-TR" altLang="tr-TR" sz="2000" dirty="0" smtClean="0">
              <a:solidFill>
                <a:schemeClr val="bg2"/>
              </a:solidFill>
            </a:endParaRPr>
          </a:p>
          <a:p>
            <a:pPr marL="0" indent="0" algn="just">
              <a:lnSpc>
                <a:spcPct val="80000"/>
              </a:lnSpc>
              <a:buNone/>
            </a:pPr>
            <a:r>
              <a:rPr lang="tr-TR" altLang="tr-TR" sz="2000" b="1" dirty="0" smtClean="0">
                <a:solidFill>
                  <a:schemeClr val="bg2"/>
                </a:solidFill>
              </a:rPr>
              <a:t>Gereken Araçlar</a:t>
            </a:r>
            <a:endParaRPr lang="tr-TR" altLang="tr-TR" sz="2000" dirty="0">
              <a:solidFill>
                <a:schemeClr val="bg2"/>
              </a:solidFill>
            </a:endParaRPr>
          </a:p>
          <a:p>
            <a:pPr marL="0" indent="0" algn="just">
              <a:lnSpc>
                <a:spcPct val="80000"/>
              </a:lnSpc>
              <a:buNone/>
            </a:pPr>
            <a:r>
              <a:rPr lang="tr-TR" altLang="tr-TR" sz="2000" dirty="0" smtClean="0">
                <a:solidFill>
                  <a:schemeClr val="bg2"/>
                </a:solidFill>
              </a:rPr>
              <a:t>16,25 inç (41,3 cm)’</a:t>
            </a:r>
            <a:r>
              <a:rPr lang="tr-TR" altLang="tr-TR" sz="2000" dirty="0" err="1" smtClean="0">
                <a:solidFill>
                  <a:schemeClr val="bg2"/>
                </a:solidFill>
              </a:rPr>
              <a:t>lik</a:t>
            </a:r>
            <a:r>
              <a:rPr lang="tr-TR" altLang="tr-TR" sz="2000" dirty="0" smtClean="0">
                <a:solidFill>
                  <a:schemeClr val="bg2"/>
                </a:solidFill>
              </a:rPr>
              <a:t> basamak</a:t>
            </a:r>
          </a:p>
          <a:p>
            <a:pPr marL="0" indent="0" algn="just">
              <a:lnSpc>
                <a:spcPct val="80000"/>
              </a:lnSpc>
              <a:buNone/>
            </a:pPr>
            <a:r>
              <a:rPr lang="tr-TR" altLang="tr-TR" sz="2000" dirty="0" smtClean="0">
                <a:solidFill>
                  <a:schemeClr val="bg2"/>
                </a:solidFill>
              </a:rPr>
              <a:t>Kronometre </a:t>
            </a:r>
          </a:p>
          <a:p>
            <a:pPr marL="0" indent="0" algn="just">
              <a:lnSpc>
                <a:spcPct val="80000"/>
              </a:lnSpc>
              <a:buNone/>
            </a:pPr>
            <a:r>
              <a:rPr lang="tr-TR" altLang="tr-TR" sz="2000" dirty="0" smtClean="0">
                <a:solidFill>
                  <a:schemeClr val="bg2"/>
                </a:solidFill>
              </a:rPr>
              <a:t>Metronom veya ritim kaseti</a:t>
            </a:r>
          </a:p>
          <a:p>
            <a:pPr marL="0" indent="0" algn="just">
              <a:lnSpc>
                <a:spcPct val="80000"/>
              </a:lnSpc>
              <a:buNone/>
            </a:pPr>
            <a:r>
              <a:rPr lang="tr-TR" altLang="tr-TR" sz="2000" dirty="0" smtClean="0">
                <a:solidFill>
                  <a:schemeClr val="bg2"/>
                </a:solidFill>
              </a:rPr>
              <a:t>Kalp atım monitörü(</a:t>
            </a:r>
            <a:r>
              <a:rPr lang="tr-TR" altLang="tr-TR" sz="2000" dirty="0" err="1" smtClean="0">
                <a:solidFill>
                  <a:schemeClr val="bg2"/>
                </a:solidFill>
              </a:rPr>
              <a:t>opsiyonel</a:t>
            </a:r>
            <a:r>
              <a:rPr lang="tr-TR" altLang="tr-TR" sz="2000" dirty="0" smtClean="0">
                <a:solidFill>
                  <a:schemeClr val="bg2"/>
                </a:solidFill>
              </a:rPr>
              <a:t>)</a:t>
            </a:r>
          </a:p>
          <a:p>
            <a:pPr marL="0" indent="0" algn="just">
              <a:lnSpc>
                <a:spcPct val="80000"/>
              </a:lnSpc>
              <a:buNone/>
            </a:pPr>
            <a:endParaRPr lang="tr-TR" altLang="tr-TR" sz="2000" dirty="0" smtClean="0">
              <a:solidFill>
                <a:schemeClr val="bg2"/>
              </a:solidFill>
            </a:endParaRPr>
          </a:p>
          <a:p>
            <a:pPr marL="0" indent="0" algn="just">
              <a:lnSpc>
                <a:spcPct val="80000"/>
              </a:lnSpc>
              <a:buNone/>
            </a:pPr>
            <a:r>
              <a:rPr lang="tr-TR" altLang="tr-TR" sz="2000" b="1" dirty="0" smtClean="0">
                <a:solidFill>
                  <a:srgbClr val="FF0000"/>
                </a:solidFill>
              </a:rPr>
              <a:t>Güvenilirlik; </a:t>
            </a:r>
            <a:r>
              <a:rPr lang="tr-TR" altLang="tr-TR" sz="2000" dirty="0" smtClean="0">
                <a:solidFill>
                  <a:schemeClr val="bg2"/>
                </a:solidFill>
              </a:rPr>
              <a:t>Toparlanma kalp atım sayısı için test ve tekrar-test güvenilirliği r: 0,92’dir.</a:t>
            </a:r>
          </a:p>
          <a:p>
            <a:pPr marL="0" indent="0" algn="just">
              <a:lnSpc>
                <a:spcPct val="80000"/>
              </a:lnSpc>
              <a:buNone/>
            </a:pPr>
            <a:r>
              <a:rPr lang="tr-TR" altLang="tr-TR" sz="2000" b="1" dirty="0" smtClean="0">
                <a:solidFill>
                  <a:srgbClr val="FF0000"/>
                </a:solidFill>
              </a:rPr>
              <a:t>Geçerlilik; </a:t>
            </a:r>
            <a:r>
              <a:rPr lang="tr-TR" altLang="tr-TR" sz="2000" dirty="0" smtClean="0">
                <a:solidFill>
                  <a:schemeClr val="bg2"/>
                </a:solidFill>
              </a:rPr>
              <a:t>Toparlanma kalp atım sayısı ile Vo2 </a:t>
            </a:r>
            <a:r>
              <a:rPr lang="tr-TR" altLang="tr-TR" sz="2000" dirty="0" err="1" smtClean="0">
                <a:solidFill>
                  <a:schemeClr val="bg2"/>
                </a:solidFill>
              </a:rPr>
              <a:t>max</a:t>
            </a:r>
            <a:r>
              <a:rPr lang="tr-TR" altLang="tr-TR" sz="2000" dirty="0" smtClean="0">
                <a:solidFill>
                  <a:schemeClr val="bg2"/>
                </a:solidFill>
              </a:rPr>
              <a:t> arasındaki korelasyon r:0,75’dir.</a:t>
            </a:r>
          </a:p>
          <a:p>
            <a:pPr marL="0" indent="0" algn="just">
              <a:lnSpc>
                <a:spcPct val="80000"/>
              </a:lnSpc>
              <a:buNone/>
            </a:pPr>
            <a:r>
              <a:rPr lang="tr-TR" altLang="tr-TR" sz="2000" b="1" dirty="0" smtClean="0">
                <a:solidFill>
                  <a:srgbClr val="FF0000"/>
                </a:solidFill>
              </a:rPr>
              <a:t>Avantajları;</a:t>
            </a:r>
            <a:r>
              <a:rPr lang="tr-TR" altLang="tr-TR" sz="2000" dirty="0" smtClean="0">
                <a:solidFill>
                  <a:srgbClr val="FF0000"/>
                </a:solidFill>
              </a:rPr>
              <a:t> </a:t>
            </a:r>
            <a:r>
              <a:rPr lang="tr-TR" altLang="tr-TR" sz="2000" dirty="0" smtClean="0">
                <a:solidFill>
                  <a:schemeClr val="bg2"/>
                </a:solidFill>
              </a:rPr>
              <a:t>Minimal araç ve para gereksinimi, az zaman gereklidir ve tek başınıza uygulatabilirsiniz</a:t>
            </a:r>
          </a:p>
          <a:p>
            <a:pPr marL="0" indent="0" algn="just">
              <a:lnSpc>
                <a:spcPct val="80000"/>
              </a:lnSpc>
              <a:buNone/>
            </a:pPr>
            <a:r>
              <a:rPr lang="tr-TR" altLang="tr-TR" sz="2000" b="1" dirty="0" smtClean="0">
                <a:solidFill>
                  <a:schemeClr val="bg2"/>
                </a:solidFill>
              </a:rPr>
              <a:t>Dezavantajları:</a:t>
            </a:r>
            <a:r>
              <a:rPr lang="tr-TR" altLang="tr-TR" sz="2000" dirty="0" smtClean="0">
                <a:solidFill>
                  <a:schemeClr val="bg2"/>
                </a:solidFill>
              </a:rPr>
              <a:t> Biyomekanik özellikler bireylere göre değişir (</a:t>
            </a:r>
            <a:r>
              <a:rPr lang="tr-TR" altLang="tr-TR" sz="2000" dirty="0" err="1" smtClean="0">
                <a:solidFill>
                  <a:schemeClr val="bg2"/>
                </a:solidFill>
              </a:rPr>
              <a:t>örn</a:t>
            </a:r>
            <a:r>
              <a:rPr lang="tr-TR" altLang="tr-TR" sz="2000" dirty="0" smtClean="0">
                <a:solidFill>
                  <a:schemeClr val="bg2"/>
                </a:solidFill>
              </a:rPr>
              <a:t>. Uzun boylu kişiler avantajlıdır).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2023" y="0"/>
            <a:ext cx="4941866"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20000"/>
              </a:spcBef>
              <a:buClr>
                <a:schemeClr val="hlink"/>
              </a:buClr>
              <a:buSzPct val="70000"/>
              <a:buFont typeface="Wingdings" pitchFamily="2" charset="2"/>
              <a:buNone/>
              <a:defRPr/>
            </a:pPr>
            <a:r>
              <a:rPr lang="tr-TR" sz="2800" b="1" dirty="0">
                <a:solidFill>
                  <a:srgbClr val="FF0000"/>
                </a:solidFill>
                <a:effectLst>
                  <a:outerShdw blurRad="38100" dist="38100" dir="2700000" algn="tl">
                    <a:srgbClr val="C0C0C0"/>
                  </a:outerShdw>
                </a:effectLst>
                <a:latin typeface="Arial" charset="0"/>
                <a:cs typeface="Arial" charset="0"/>
              </a:rPr>
              <a:t>3-DAKİKA BASAMAK TESTİ</a:t>
            </a:r>
          </a:p>
        </p:txBody>
      </p:sp>
      <p:sp>
        <p:nvSpPr>
          <p:cNvPr id="70661" name="Rectangle 5"/>
          <p:cNvSpPr>
            <a:spLocks noChangeArrowheads="1"/>
          </p:cNvSpPr>
          <p:nvPr/>
        </p:nvSpPr>
        <p:spPr bwMode="auto">
          <a:xfrm>
            <a:off x="107504" y="686821"/>
            <a:ext cx="885698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400" b="1" dirty="0">
                <a:solidFill>
                  <a:schemeClr val="bg2"/>
                </a:solidFill>
                <a:effectLst>
                  <a:outerShdw blurRad="38100" dist="38100" dir="2700000" algn="tl">
                    <a:srgbClr val="C0C0C0"/>
                  </a:outerShdw>
                </a:effectLst>
                <a:latin typeface="Arial" charset="0"/>
                <a:cs typeface="Arial" charset="0"/>
              </a:rPr>
              <a:t>Uygulama:</a:t>
            </a:r>
            <a:r>
              <a:rPr lang="tr-TR" sz="2400" dirty="0">
                <a:solidFill>
                  <a:schemeClr val="bg2"/>
                </a:solidFill>
                <a:effectLst>
                  <a:outerShdw blurRad="38100" dist="38100" dir="2700000" algn="tl">
                    <a:srgbClr val="C0C0C0"/>
                  </a:outerShdw>
                </a:effectLst>
                <a:latin typeface="Arial" charset="0"/>
                <a:cs typeface="Arial" charset="0"/>
              </a:rPr>
              <a:t> Sporcular ritme alışana kadar metronomu dinlerler ve hazır olduklarında teste başlarlar. Denekler 96 vuruş/</a:t>
            </a:r>
            <a:r>
              <a:rPr lang="tr-TR" sz="2400" dirty="0" err="1">
                <a:solidFill>
                  <a:schemeClr val="bg2"/>
                </a:solidFill>
                <a:effectLst>
                  <a:outerShdw blurRad="38100" dist="38100" dir="2700000" algn="tl">
                    <a:srgbClr val="C0C0C0"/>
                  </a:outerShdw>
                </a:effectLst>
                <a:latin typeface="Arial" charset="0"/>
                <a:cs typeface="Arial" charset="0"/>
              </a:rPr>
              <a:t>dk</a:t>
            </a:r>
            <a:r>
              <a:rPr lang="tr-TR" sz="2400" dirty="0">
                <a:solidFill>
                  <a:schemeClr val="bg2"/>
                </a:solidFill>
                <a:effectLst>
                  <a:outerShdw blurRad="38100" dist="38100" dir="2700000" algn="tl">
                    <a:srgbClr val="C0C0C0"/>
                  </a:outerShdw>
                </a:effectLst>
                <a:latin typeface="Arial" charset="0"/>
                <a:cs typeface="Arial" charset="0"/>
              </a:rPr>
              <a:t> tempoya ayarlı metronomla yukarı, yukarı, aşağı, aşağı adımlar alırlar. Bu da dakikada 24 basamağa tekabül eder.3 </a:t>
            </a:r>
            <a:r>
              <a:rPr lang="tr-TR" sz="2400" dirty="0" err="1">
                <a:solidFill>
                  <a:schemeClr val="bg2"/>
                </a:solidFill>
                <a:effectLst>
                  <a:outerShdw blurRad="38100" dist="38100" dir="2700000" algn="tl">
                    <a:srgbClr val="C0C0C0"/>
                  </a:outerShdw>
                </a:effectLst>
                <a:latin typeface="Arial" charset="0"/>
                <a:cs typeface="Arial" charset="0"/>
              </a:rPr>
              <a:t>dk</a:t>
            </a:r>
            <a:r>
              <a:rPr lang="tr-TR" sz="2400" dirty="0">
                <a:solidFill>
                  <a:schemeClr val="bg2"/>
                </a:solidFill>
                <a:effectLst>
                  <a:outerShdw blurRad="38100" dist="38100" dir="2700000" algn="tl">
                    <a:srgbClr val="C0C0C0"/>
                  </a:outerShdw>
                </a:effectLst>
                <a:latin typeface="Arial" charset="0"/>
                <a:cs typeface="Arial" charset="0"/>
              </a:rPr>
              <a:t> boyunca basamağa inip çıkarlar ve son basamaktan sonra oturur pozisyonda kalp atımları 1 </a:t>
            </a:r>
            <a:r>
              <a:rPr lang="tr-TR" sz="2400" dirty="0" err="1">
                <a:solidFill>
                  <a:schemeClr val="bg2"/>
                </a:solidFill>
                <a:effectLst>
                  <a:outerShdw blurRad="38100" dist="38100" dir="2700000" algn="tl">
                    <a:srgbClr val="C0C0C0"/>
                  </a:outerShdw>
                </a:effectLst>
                <a:latin typeface="Arial" charset="0"/>
                <a:cs typeface="Arial" charset="0"/>
              </a:rPr>
              <a:t>dk</a:t>
            </a:r>
            <a:r>
              <a:rPr lang="tr-TR" sz="2400" dirty="0">
                <a:solidFill>
                  <a:schemeClr val="bg2"/>
                </a:solidFill>
                <a:effectLst>
                  <a:outerShdw blurRad="38100" dist="38100" dir="2700000" algn="tl">
                    <a:srgbClr val="C0C0C0"/>
                  </a:outerShdw>
                </a:effectLst>
                <a:latin typeface="Arial" charset="0"/>
                <a:cs typeface="Arial" charset="0"/>
              </a:rPr>
              <a:t> boyunca sayılır.</a:t>
            </a:r>
          </a:p>
          <a:p>
            <a:pPr>
              <a:defRPr/>
            </a:pPr>
            <a:r>
              <a:rPr lang="tr-TR" sz="2400" b="1" dirty="0">
                <a:solidFill>
                  <a:schemeClr val="bg2"/>
                </a:solidFill>
                <a:effectLst>
                  <a:outerShdw blurRad="38100" dist="38100" dir="2700000" algn="tl">
                    <a:srgbClr val="C0C0C0"/>
                  </a:outerShdw>
                </a:effectLst>
                <a:latin typeface="Arial" charset="0"/>
                <a:cs typeface="Arial" charset="0"/>
              </a:rPr>
              <a:t>Gereken Araçlar:</a:t>
            </a:r>
            <a:r>
              <a:rPr lang="tr-TR" sz="2400" dirty="0">
                <a:solidFill>
                  <a:schemeClr val="bg2"/>
                </a:solidFill>
                <a:effectLst>
                  <a:outerShdw blurRad="38100" dist="38100" dir="2700000" algn="tl">
                    <a:srgbClr val="C0C0C0"/>
                  </a:outerShdw>
                </a:effectLst>
                <a:latin typeface="Arial" charset="0"/>
                <a:cs typeface="Arial" charset="0"/>
              </a:rPr>
              <a:t> </a:t>
            </a:r>
            <a:endParaRPr lang="tr-TR" sz="2400" dirty="0" smtClean="0">
              <a:solidFill>
                <a:schemeClr val="bg2"/>
              </a:solidFill>
              <a:effectLst>
                <a:outerShdw blurRad="38100" dist="38100" dir="2700000" algn="tl">
                  <a:srgbClr val="C0C0C0"/>
                </a:outerShdw>
              </a:effectLst>
              <a:latin typeface="Arial" charset="0"/>
              <a:cs typeface="Arial" charset="0"/>
            </a:endParaRPr>
          </a:p>
          <a:p>
            <a:pPr marL="342900" indent="-342900" algn="just">
              <a:buFont typeface="Arial" panose="020B0604020202020204" pitchFamily="34" charset="0"/>
              <a:buChar char="•"/>
              <a:defRPr/>
            </a:pPr>
            <a:r>
              <a:rPr lang="tr-TR" sz="2400" dirty="0" smtClean="0">
                <a:solidFill>
                  <a:schemeClr val="bg2"/>
                </a:solidFill>
                <a:effectLst>
                  <a:outerShdw blurRad="38100" dist="38100" dir="2700000" algn="tl">
                    <a:srgbClr val="C0C0C0"/>
                  </a:outerShdw>
                </a:effectLst>
                <a:latin typeface="Arial" charset="0"/>
                <a:cs typeface="Arial" charset="0"/>
              </a:rPr>
              <a:t>12 inç (30,5 cm)’</a:t>
            </a:r>
            <a:r>
              <a:rPr lang="tr-TR" sz="2400" dirty="0" err="1" smtClean="0">
                <a:solidFill>
                  <a:schemeClr val="bg2"/>
                </a:solidFill>
                <a:effectLst>
                  <a:outerShdw blurRad="38100" dist="38100" dir="2700000" algn="tl">
                    <a:srgbClr val="C0C0C0"/>
                  </a:outerShdw>
                </a:effectLst>
                <a:latin typeface="Arial" charset="0"/>
                <a:cs typeface="Arial" charset="0"/>
              </a:rPr>
              <a:t>lik</a:t>
            </a:r>
            <a:r>
              <a:rPr lang="tr-TR" sz="2400" dirty="0" smtClean="0">
                <a:solidFill>
                  <a:schemeClr val="bg2"/>
                </a:solidFill>
                <a:effectLst>
                  <a:outerShdw blurRad="38100" dist="38100" dir="2700000" algn="tl">
                    <a:srgbClr val="C0C0C0"/>
                  </a:outerShdw>
                </a:effectLst>
                <a:latin typeface="Arial" charset="0"/>
                <a:cs typeface="Arial" charset="0"/>
              </a:rPr>
              <a:t> basamak </a:t>
            </a:r>
          </a:p>
          <a:p>
            <a:pPr marL="342900" indent="-342900" algn="just">
              <a:buFont typeface="Arial" panose="020B0604020202020204" pitchFamily="34" charset="0"/>
              <a:buChar char="•"/>
              <a:defRPr/>
            </a:pPr>
            <a:r>
              <a:rPr lang="tr-TR" sz="2400" dirty="0" smtClean="0">
                <a:solidFill>
                  <a:schemeClr val="bg2"/>
                </a:solidFill>
                <a:effectLst>
                  <a:outerShdw blurRad="38100" dist="38100" dir="2700000" algn="tl">
                    <a:srgbClr val="C0C0C0"/>
                  </a:outerShdw>
                </a:effectLst>
                <a:latin typeface="Arial" charset="0"/>
                <a:cs typeface="Arial" charset="0"/>
              </a:rPr>
              <a:t>Kronometre </a:t>
            </a:r>
            <a:endParaRPr lang="tr-TR" sz="2400" dirty="0">
              <a:solidFill>
                <a:schemeClr val="bg2"/>
              </a:solidFill>
              <a:effectLst>
                <a:outerShdw blurRad="38100" dist="38100" dir="2700000" algn="tl">
                  <a:srgbClr val="C0C0C0"/>
                </a:outerShdw>
              </a:effectLst>
              <a:latin typeface="Arial" charset="0"/>
              <a:cs typeface="Arial" charset="0"/>
            </a:endParaRPr>
          </a:p>
          <a:p>
            <a:pPr marL="342900" indent="-342900" algn="just">
              <a:buFont typeface="Arial" panose="020B0604020202020204" pitchFamily="34" charset="0"/>
              <a:buChar char="•"/>
              <a:defRPr/>
            </a:pPr>
            <a:r>
              <a:rPr lang="tr-TR" sz="2400" dirty="0">
                <a:solidFill>
                  <a:schemeClr val="bg2"/>
                </a:solidFill>
                <a:effectLst>
                  <a:outerShdw blurRad="38100" dist="38100" dir="2700000" algn="tl">
                    <a:srgbClr val="C0C0C0"/>
                  </a:outerShdw>
                </a:effectLst>
                <a:latin typeface="Arial" charset="0"/>
                <a:cs typeface="Arial" charset="0"/>
              </a:rPr>
              <a:t>96 vuruş/</a:t>
            </a:r>
            <a:r>
              <a:rPr lang="tr-TR" sz="2400" dirty="0" err="1">
                <a:solidFill>
                  <a:schemeClr val="bg2"/>
                </a:solidFill>
                <a:effectLst>
                  <a:outerShdw blurRad="38100" dist="38100" dir="2700000" algn="tl">
                    <a:srgbClr val="C0C0C0"/>
                  </a:outerShdw>
                </a:effectLst>
                <a:latin typeface="Arial" charset="0"/>
                <a:cs typeface="Arial" charset="0"/>
              </a:rPr>
              <a:t>dk’ya</a:t>
            </a:r>
            <a:r>
              <a:rPr lang="tr-TR" sz="2400" dirty="0">
                <a:solidFill>
                  <a:schemeClr val="bg2"/>
                </a:solidFill>
                <a:effectLst>
                  <a:outerShdw blurRad="38100" dist="38100" dir="2700000" algn="tl">
                    <a:srgbClr val="C0C0C0"/>
                  </a:outerShdw>
                </a:effectLst>
                <a:latin typeface="Arial" charset="0"/>
                <a:cs typeface="Arial" charset="0"/>
              </a:rPr>
              <a:t> ayarlanmış metronom veya ritim </a:t>
            </a:r>
            <a:r>
              <a:rPr lang="tr-TR" sz="2400" dirty="0" smtClean="0">
                <a:solidFill>
                  <a:schemeClr val="bg2"/>
                </a:solidFill>
                <a:effectLst>
                  <a:outerShdw blurRad="38100" dist="38100" dir="2700000" algn="tl">
                    <a:srgbClr val="C0C0C0"/>
                  </a:outerShdw>
                </a:effectLst>
                <a:latin typeface="Arial" charset="0"/>
                <a:cs typeface="Arial" charset="0"/>
              </a:rPr>
              <a:t>kaseti </a:t>
            </a:r>
            <a:r>
              <a:rPr lang="tr-TR" sz="2400" dirty="0" err="1" smtClean="0">
                <a:solidFill>
                  <a:schemeClr val="bg2"/>
                </a:solidFill>
                <a:effectLst>
                  <a:outerShdw blurRad="38100" dist="38100" dir="2700000" algn="tl">
                    <a:srgbClr val="C0C0C0"/>
                  </a:outerShdw>
                </a:effectLst>
                <a:latin typeface="Arial" charset="0"/>
                <a:cs typeface="Arial" charset="0"/>
              </a:rPr>
              <a:t>Steteskop</a:t>
            </a:r>
            <a:r>
              <a:rPr lang="tr-TR" sz="2400" dirty="0" smtClean="0">
                <a:solidFill>
                  <a:schemeClr val="bg2"/>
                </a:solidFill>
                <a:effectLst>
                  <a:outerShdw blurRad="38100" dist="38100" dir="2700000" algn="tl">
                    <a:srgbClr val="C0C0C0"/>
                  </a:outerShdw>
                </a:effectLst>
                <a:latin typeface="Arial" charset="0"/>
                <a:cs typeface="Arial" charset="0"/>
              </a:rPr>
              <a:t> </a:t>
            </a:r>
            <a:r>
              <a:rPr lang="tr-TR" sz="2400" dirty="0">
                <a:solidFill>
                  <a:schemeClr val="bg2"/>
                </a:solidFill>
                <a:effectLst>
                  <a:outerShdw blurRad="38100" dist="38100" dir="2700000" algn="tl">
                    <a:srgbClr val="C0C0C0"/>
                  </a:outerShdw>
                </a:effectLst>
                <a:latin typeface="Arial" charset="0"/>
                <a:cs typeface="Arial" charset="0"/>
              </a:rPr>
              <a:t>(</a:t>
            </a:r>
            <a:r>
              <a:rPr lang="tr-TR" sz="2400" dirty="0" err="1">
                <a:solidFill>
                  <a:schemeClr val="bg2"/>
                </a:solidFill>
                <a:effectLst>
                  <a:outerShdw blurRad="38100" dist="38100" dir="2700000" algn="tl">
                    <a:srgbClr val="C0C0C0"/>
                  </a:outerShdw>
                </a:effectLst>
                <a:latin typeface="Arial" charset="0"/>
                <a:cs typeface="Arial" charset="0"/>
              </a:rPr>
              <a:t>carotid</a:t>
            </a:r>
            <a:r>
              <a:rPr lang="tr-TR" sz="2400" dirty="0">
                <a:solidFill>
                  <a:schemeClr val="bg2"/>
                </a:solidFill>
                <a:effectLst>
                  <a:outerShdw blurRad="38100" dist="38100" dir="2700000" algn="tl">
                    <a:srgbClr val="C0C0C0"/>
                  </a:outerShdw>
                </a:effectLst>
                <a:latin typeface="Arial" charset="0"/>
                <a:cs typeface="Arial" charset="0"/>
              </a:rPr>
              <a:t> atımı kullanılabilir)</a:t>
            </a:r>
          </a:p>
          <a:p>
            <a:pPr>
              <a:defRPr/>
            </a:pPr>
            <a:r>
              <a:rPr lang="tr-TR" sz="2400" b="1" dirty="0">
                <a:solidFill>
                  <a:schemeClr val="bg2"/>
                </a:solidFill>
                <a:effectLst>
                  <a:outerShdw blurRad="38100" dist="38100" dir="2700000" algn="tl">
                    <a:srgbClr val="C0C0C0"/>
                  </a:outerShdw>
                </a:effectLst>
                <a:latin typeface="Arial" charset="0"/>
                <a:cs typeface="Arial" charset="0"/>
              </a:rPr>
              <a:t>Avantajları:</a:t>
            </a:r>
            <a:r>
              <a:rPr lang="tr-TR" sz="2400" dirty="0">
                <a:solidFill>
                  <a:schemeClr val="bg2"/>
                </a:solidFill>
                <a:effectLst>
                  <a:outerShdw blurRad="38100" dist="38100" dir="2700000" algn="tl">
                    <a:srgbClr val="C0C0C0"/>
                  </a:outerShdw>
                </a:effectLst>
                <a:latin typeface="Arial" charset="0"/>
                <a:cs typeface="Arial" charset="0"/>
              </a:rPr>
              <a:t> Minimal araç ve para gereksinimi, az zaman gereklidir ve tek başınıza uygulatabilirsiniz</a:t>
            </a:r>
          </a:p>
          <a:p>
            <a:pPr>
              <a:defRPr/>
            </a:pPr>
            <a:r>
              <a:rPr lang="tr-TR" sz="2400" b="1" dirty="0">
                <a:solidFill>
                  <a:schemeClr val="bg2"/>
                </a:solidFill>
                <a:effectLst>
                  <a:outerShdw blurRad="38100" dist="38100" dir="2700000" algn="tl">
                    <a:srgbClr val="C0C0C0"/>
                  </a:outerShdw>
                </a:effectLst>
                <a:latin typeface="Arial" charset="0"/>
                <a:cs typeface="Arial" charset="0"/>
              </a:rPr>
              <a:t>Dezavantajları:</a:t>
            </a:r>
            <a:r>
              <a:rPr lang="tr-TR" sz="2400" dirty="0">
                <a:solidFill>
                  <a:schemeClr val="bg2"/>
                </a:solidFill>
                <a:effectLst>
                  <a:outerShdw blurRad="38100" dist="38100" dir="2700000" algn="tl">
                    <a:srgbClr val="C0C0C0"/>
                  </a:outerShdw>
                </a:effectLst>
                <a:latin typeface="Arial" charset="0"/>
                <a:cs typeface="Arial" charset="0"/>
              </a:rPr>
              <a:t> Biyomekanik özellikler bireylere göre değişir (</a:t>
            </a:r>
            <a:r>
              <a:rPr lang="tr-TR" sz="2400" dirty="0" err="1">
                <a:solidFill>
                  <a:schemeClr val="bg2"/>
                </a:solidFill>
                <a:effectLst>
                  <a:outerShdw blurRad="38100" dist="38100" dir="2700000" algn="tl">
                    <a:srgbClr val="C0C0C0"/>
                  </a:outerShdw>
                </a:effectLst>
                <a:latin typeface="Arial" charset="0"/>
                <a:cs typeface="Arial" charset="0"/>
              </a:rPr>
              <a:t>örn</a:t>
            </a:r>
            <a:r>
              <a:rPr lang="tr-TR" sz="2400" dirty="0">
                <a:solidFill>
                  <a:schemeClr val="bg2"/>
                </a:solidFill>
                <a:effectLst>
                  <a:outerShdw blurRad="38100" dist="38100" dir="2700000" algn="tl">
                    <a:srgbClr val="C0C0C0"/>
                  </a:outerShdw>
                </a:effectLst>
                <a:latin typeface="Arial" charset="0"/>
                <a:cs typeface="Arial" charset="0"/>
              </a:rPr>
              <a:t>. Uzun boylu kişiler avantajlıdır). </a:t>
            </a:r>
            <a:endParaRPr lang="tr-TR" sz="2400" dirty="0">
              <a:solidFill>
                <a:schemeClr val="bg2"/>
              </a:solidFill>
              <a:effectLst>
                <a:outerShdw blurRad="38100" dist="38100" dir="2700000" algn="tl">
                  <a:srgbClr val="C0C0C0"/>
                </a:outerShdw>
              </a:effectLst>
              <a:latin typeface="Garamond" pitchFamily="18" charset="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2916238" y="0"/>
            <a:ext cx="4940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20000"/>
              </a:spcBef>
              <a:buClr>
                <a:schemeClr val="hlink"/>
              </a:buClr>
              <a:buSzPct val="70000"/>
              <a:buFont typeface="Wingdings" pitchFamily="2" charset="2"/>
              <a:buNone/>
              <a:defRPr/>
            </a:pPr>
            <a:r>
              <a:rPr lang="tr-TR" sz="2800" dirty="0">
                <a:solidFill>
                  <a:srgbClr val="FF0000"/>
                </a:solidFill>
                <a:effectLst>
                  <a:outerShdw blurRad="38100" dist="38100" dir="2700000" algn="tl">
                    <a:srgbClr val="C0C0C0"/>
                  </a:outerShdw>
                </a:effectLst>
                <a:latin typeface="Arial" charset="0"/>
                <a:cs typeface="Arial" charset="0"/>
              </a:rPr>
              <a:t>HARWARD BASAMAK TESTİ</a:t>
            </a:r>
          </a:p>
        </p:txBody>
      </p:sp>
      <p:graphicFrame>
        <p:nvGraphicFramePr>
          <p:cNvPr id="75807" name="Group 31"/>
          <p:cNvGraphicFramePr>
            <a:graphicFrameLocks noGrp="1"/>
          </p:cNvGraphicFramePr>
          <p:nvPr>
            <p:ph/>
            <p:extLst>
              <p:ext uri="{D42A27DB-BD31-4B8C-83A1-F6EECF244321}">
                <p14:modId xmlns:p14="http://schemas.microsoft.com/office/powerpoint/2010/main" val="2263352680"/>
              </p:ext>
            </p:extLst>
          </p:nvPr>
        </p:nvGraphicFramePr>
        <p:xfrm>
          <a:off x="5220072" y="1916832"/>
          <a:ext cx="3744416" cy="2448271"/>
        </p:xfrm>
        <a:graphic>
          <a:graphicData uri="http://schemas.openxmlformats.org/drawingml/2006/table">
            <a:tbl>
              <a:tblPr/>
              <a:tblGrid>
                <a:gridCol w="2313484">
                  <a:extLst>
                    <a:ext uri="{9D8B030D-6E8A-4147-A177-3AD203B41FA5}">
                      <a16:colId xmlns="" xmlns:a16="http://schemas.microsoft.com/office/drawing/2014/main" val="20000"/>
                    </a:ext>
                  </a:extLst>
                </a:gridCol>
                <a:gridCol w="1430932">
                  <a:extLst>
                    <a:ext uri="{9D8B030D-6E8A-4147-A177-3AD203B41FA5}">
                      <a16:colId xmlns="" xmlns:a16="http://schemas.microsoft.com/office/drawing/2014/main" val="20001"/>
                    </a:ext>
                  </a:extLst>
                </a:gridCol>
              </a:tblGrid>
              <a:tr h="4931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err="1" smtClean="0">
                          <a:ln>
                            <a:noFill/>
                          </a:ln>
                          <a:solidFill>
                            <a:srgbClr val="FFFF00"/>
                          </a:solidFill>
                          <a:effectLst/>
                          <a:latin typeface="Times New Roman" pitchFamily="18" charset="0"/>
                          <a:cs typeface="Times New Roman" pitchFamily="18" charset="0"/>
                        </a:rPr>
                        <a:t>excellent</a:t>
                      </a:r>
                      <a:endParaRPr kumimoji="0" lang="tr-TR" sz="1800" b="1" i="0" u="none" strike="noStrike" cap="none" normalizeH="0" baseline="0" dirty="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00"/>
                          </a:solidFill>
                          <a:effectLst/>
                          <a:latin typeface="Times New Roman" pitchFamily="18" charset="0"/>
                          <a:cs typeface="Times New Roman" pitchFamily="18" charset="0"/>
                        </a:rPr>
                        <a:t>&gt; 90</a:t>
                      </a:r>
                      <a:endParaRPr kumimoji="0" lang="tr-TR" sz="1800" b="1" i="0" u="none" strike="noStrike" cap="none" normalizeH="0" baseline="0" dirty="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extLst>
                  <a:ext uri="{0D108BD9-81ED-4DB2-BD59-A6C34878D82A}">
                    <a16:rowId xmlns="" xmlns:a16="http://schemas.microsoft.com/office/drawing/2014/main" val="10000"/>
                  </a:ext>
                </a:extLst>
              </a:tr>
              <a:tr h="475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Times New Roman" pitchFamily="18" charset="0"/>
                          <a:cs typeface="Times New Roman" pitchFamily="18" charset="0"/>
                        </a:rPr>
                        <a:t>good</a:t>
                      </a:r>
                      <a:endParaRPr kumimoji="0" lang="tr-TR" sz="1800" b="1" i="0" u="none" strike="noStrike" cap="none" normalizeH="0" baseline="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00"/>
                          </a:solidFill>
                          <a:effectLst/>
                          <a:latin typeface="Times New Roman" pitchFamily="18" charset="0"/>
                          <a:cs typeface="Times New Roman" pitchFamily="18" charset="0"/>
                        </a:rPr>
                        <a:t>80 - 89</a:t>
                      </a:r>
                      <a:endParaRPr kumimoji="0" lang="tr-TR" sz="1800" b="1" i="0" u="none" strike="noStrike" cap="none" normalizeH="0" baseline="0" dirty="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extLst>
                  <a:ext uri="{0D108BD9-81ED-4DB2-BD59-A6C34878D82A}">
                    <a16:rowId xmlns="" xmlns:a16="http://schemas.microsoft.com/office/drawing/2014/main" val="10001"/>
                  </a:ext>
                </a:extLst>
              </a:tr>
              <a:tr h="49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Times New Roman" pitchFamily="18" charset="0"/>
                          <a:cs typeface="Times New Roman" pitchFamily="18" charset="0"/>
                        </a:rPr>
                        <a:t>high average</a:t>
                      </a:r>
                      <a:endParaRPr kumimoji="0" lang="tr-TR" sz="1800" b="1" i="0" u="none" strike="noStrike" cap="none" normalizeH="0" baseline="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00"/>
                          </a:solidFill>
                          <a:effectLst/>
                          <a:latin typeface="Times New Roman" pitchFamily="18" charset="0"/>
                          <a:cs typeface="Times New Roman" pitchFamily="18" charset="0"/>
                        </a:rPr>
                        <a:t>65 - 79</a:t>
                      </a:r>
                      <a:endParaRPr kumimoji="0" lang="tr-TR" sz="1800" b="1" i="0" u="none" strike="noStrike" cap="none" normalizeH="0" baseline="0" dirty="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extLst>
                  <a:ext uri="{0D108BD9-81ED-4DB2-BD59-A6C34878D82A}">
                    <a16:rowId xmlns="" xmlns:a16="http://schemas.microsoft.com/office/drawing/2014/main" val="10002"/>
                  </a:ext>
                </a:extLst>
              </a:tr>
              <a:tr h="49509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Times New Roman" pitchFamily="18" charset="0"/>
                          <a:cs typeface="Times New Roman" pitchFamily="18" charset="0"/>
                        </a:rPr>
                        <a:t>low average</a:t>
                      </a:r>
                      <a:endParaRPr kumimoji="0" lang="tr-TR" sz="1800" b="1" i="0" u="none" strike="noStrike" cap="none" normalizeH="0" baseline="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00"/>
                          </a:solidFill>
                          <a:effectLst/>
                          <a:latin typeface="Times New Roman" pitchFamily="18" charset="0"/>
                          <a:cs typeface="Times New Roman" pitchFamily="18" charset="0"/>
                        </a:rPr>
                        <a:t>55 - 64</a:t>
                      </a:r>
                      <a:endParaRPr kumimoji="0" lang="tr-TR" sz="1800" b="1" i="0" u="none" strike="noStrike" cap="none" normalizeH="0" baseline="0" dirty="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extLst>
                  <a:ext uri="{0D108BD9-81ED-4DB2-BD59-A6C34878D82A}">
                    <a16:rowId xmlns="" xmlns:a16="http://schemas.microsoft.com/office/drawing/2014/main" val="10003"/>
                  </a:ext>
                </a:extLst>
              </a:tr>
              <a:tr h="4931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00"/>
                          </a:solidFill>
                          <a:effectLst/>
                          <a:latin typeface="Times New Roman" pitchFamily="18" charset="0"/>
                          <a:cs typeface="Times New Roman" pitchFamily="18" charset="0"/>
                        </a:rPr>
                        <a:t>poor</a:t>
                      </a:r>
                      <a:endParaRPr kumimoji="0" lang="tr-TR" sz="1800" b="1" i="0" u="none" strike="noStrike" cap="none" normalizeH="0" baseline="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00"/>
                          </a:solidFill>
                          <a:effectLst/>
                          <a:latin typeface="Times New Roman" pitchFamily="18" charset="0"/>
                          <a:cs typeface="Times New Roman" pitchFamily="18" charset="0"/>
                        </a:rPr>
                        <a:t>&lt; 55</a:t>
                      </a:r>
                      <a:endParaRPr kumimoji="0" lang="tr-TR" sz="1800" b="1" i="0" u="none" strike="noStrike" cap="none" normalizeH="0" baseline="0" dirty="0" smtClean="0">
                        <a:ln>
                          <a:noFill/>
                        </a:ln>
                        <a:solidFill>
                          <a:srgbClr val="FFFF00"/>
                        </a:solidFill>
                        <a:effectLst/>
                        <a:latin typeface="Arial" charset="0"/>
                        <a:cs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3366FF">
                        <a:alpha val="57000"/>
                      </a:srgbClr>
                    </a:solidFill>
                  </a:tcPr>
                </a:tc>
                <a:extLst>
                  <a:ext uri="{0D108BD9-81ED-4DB2-BD59-A6C34878D82A}">
                    <a16:rowId xmlns="" xmlns:a16="http://schemas.microsoft.com/office/drawing/2014/main" val="10004"/>
                  </a:ext>
                </a:extLst>
              </a:tr>
            </a:tbl>
          </a:graphicData>
        </a:graphic>
      </p:graphicFrame>
      <p:sp>
        <p:nvSpPr>
          <p:cNvPr id="75804" name="Rectangle 28"/>
          <p:cNvSpPr>
            <a:spLocks noChangeArrowheads="1"/>
          </p:cNvSpPr>
          <p:nvPr/>
        </p:nvSpPr>
        <p:spPr bwMode="auto">
          <a:xfrm>
            <a:off x="251520" y="461127"/>
            <a:ext cx="835305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tr-TR" sz="2000" b="1" dirty="0">
                <a:solidFill>
                  <a:schemeClr val="bg2"/>
                </a:solidFill>
                <a:effectLst>
                  <a:outerShdw blurRad="38100" dist="38100" dir="2700000" algn="tl">
                    <a:srgbClr val="C0C0C0"/>
                  </a:outerShdw>
                </a:effectLst>
                <a:latin typeface="Arial" charset="0"/>
                <a:cs typeface="Arial" charset="0"/>
              </a:rPr>
              <a:t>Uygulama:</a:t>
            </a:r>
            <a:r>
              <a:rPr lang="tr-TR" sz="2000" dirty="0">
                <a:solidFill>
                  <a:schemeClr val="bg2"/>
                </a:solidFill>
                <a:effectLst>
                  <a:outerShdw blurRad="38100" dist="38100" dir="2700000" algn="tl">
                    <a:srgbClr val="C0C0C0"/>
                  </a:outerShdw>
                </a:effectLst>
                <a:latin typeface="Arial" charset="0"/>
                <a:cs typeface="Arial" charset="0"/>
              </a:rPr>
              <a:t> Sporcular yorgunluk oluşana kadar, dakikada 30 basamak olmak üzere 5 </a:t>
            </a:r>
            <a:r>
              <a:rPr lang="tr-TR" sz="2000" dirty="0" err="1">
                <a:solidFill>
                  <a:schemeClr val="bg2"/>
                </a:solidFill>
                <a:effectLst>
                  <a:outerShdw blurRad="38100" dist="38100" dir="2700000" algn="tl">
                    <a:srgbClr val="C0C0C0"/>
                  </a:outerShdw>
                </a:effectLst>
                <a:latin typeface="Arial" charset="0"/>
                <a:cs typeface="Arial" charset="0"/>
              </a:rPr>
              <a:t>dk</a:t>
            </a:r>
            <a:r>
              <a:rPr lang="tr-TR" sz="2000" dirty="0">
                <a:solidFill>
                  <a:schemeClr val="bg2"/>
                </a:solidFill>
                <a:effectLst>
                  <a:outerShdw blurRad="38100" dist="38100" dir="2700000" algn="tl">
                    <a:srgbClr val="C0C0C0"/>
                  </a:outerShdw>
                </a:effectLst>
                <a:latin typeface="Arial" charset="0"/>
                <a:cs typeface="Arial" charset="0"/>
              </a:rPr>
              <a:t> boyunca basamak inip çıkarlar. Bitkinlik; sporcunun 15 </a:t>
            </a:r>
            <a:r>
              <a:rPr lang="tr-TR" sz="2000" dirty="0" err="1">
                <a:solidFill>
                  <a:schemeClr val="bg2"/>
                </a:solidFill>
                <a:effectLst>
                  <a:outerShdw blurRad="38100" dist="38100" dir="2700000" algn="tl">
                    <a:srgbClr val="C0C0C0"/>
                  </a:outerShdw>
                </a:effectLst>
                <a:latin typeface="Arial" charset="0"/>
                <a:cs typeface="Arial" charset="0"/>
              </a:rPr>
              <a:t>sn</a:t>
            </a:r>
            <a:r>
              <a:rPr lang="tr-TR" sz="2000" dirty="0">
                <a:solidFill>
                  <a:schemeClr val="bg2"/>
                </a:solidFill>
                <a:effectLst>
                  <a:outerShdw blurRad="38100" dist="38100" dir="2700000" algn="tl">
                    <a:srgbClr val="C0C0C0"/>
                  </a:outerShdw>
                </a:effectLst>
                <a:latin typeface="Arial" charset="0"/>
                <a:cs typeface="Arial" charset="0"/>
              </a:rPr>
              <a:t> boyunca test ritmini yakalayamadığı zaman tanımlanır. Sporcu test bitiminde hemen oturur ve toparlanma sağlanana kadar yarım </a:t>
            </a:r>
            <a:r>
              <a:rPr lang="tr-TR" sz="2000" dirty="0" err="1">
                <a:solidFill>
                  <a:schemeClr val="bg2"/>
                </a:solidFill>
                <a:effectLst>
                  <a:outerShdw blurRad="38100" dist="38100" dir="2700000" algn="tl">
                    <a:srgbClr val="C0C0C0"/>
                  </a:outerShdw>
                </a:effectLst>
                <a:latin typeface="Arial" charset="0"/>
                <a:cs typeface="Arial" charset="0"/>
              </a:rPr>
              <a:t>dk’da</a:t>
            </a:r>
            <a:r>
              <a:rPr lang="tr-TR" sz="2000" dirty="0">
                <a:solidFill>
                  <a:schemeClr val="bg2"/>
                </a:solidFill>
                <a:effectLst>
                  <a:outerShdw blurRad="38100" dist="38100" dir="2700000" algn="tl">
                    <a:srgbClr val="C0C0C0"/>
                  </a:outerShdw>
                </a:effectLst>
                <a:latin typeface="Arial" charset="0"/>
                <a:cs typeface="Arial" charset="0"/>
              </a:rPr>
              <a:t> bir kalp atım sayıları alınır</a:t>
            </a:r>
          </a:p>
        </p:txBody>
      </p:sp>
      <p:sp>
        <p:nvSpPr>
          <p:cNvPr id="75805" name="Rectangle 29"/>
          <p:cNvSpPr>
            <a:spLocks noChangeArrowheads="1"/>
          </p:cNvSpPr>
          <p:nvPr/>
        </p:nvSpPr>
        <p:spPr bwMode="auto">
          <a:xfrm>
            <a:off x="129382" y="2092343"/>
            <a:ext cx="457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tr-TR" sz="2000" b="1" dirty="0">
                <a:solidFill>
                  <a:schemeClr val="bg2"/>
                </a:solidFill>
                <a:effectLst>
                  <a:outerShdw blurRad="38100" dist="38100" dir="2700000" algn="tl">
                    <a:srgbClr val="C0C0C0"/>
                  </a:outerShdw>
                </a:effectLst>
                <a:latin typeface="Arial" charset="0"/>
                <a:cs typeface="Arial" charset="0"/>
              </a:rPr>
              <a:t>Gereken Araçlar:</a:t>
            </a:r>
            <a:r>
              <a:rPr lang="tr-TR" sz="2000" dirty="0">
                <a:solidFill>
                  <a:schemeClr val="bg2"/>
                </a:solidFill>
                <a:effectLst>
                  <a:outerShdw blurRad="38100" dist="38100" dir="2700000" algn="tl">
                    <a:srgbClr val="C0C0C0"/>
                  </a:outerShdw>
                </a:effectLst>
                <a:latin typeface="Arial" charset="0"/>
                <a:cs typeface="Arial" charset="0"/>
              </a:rPr>
              <a:t> </a:t>
            </a:r>
          </a:p>
          <a:p>
            <a:pPr algn="just">
              <a:defRPr/>
            </a:pPr>
            <a:r>
              <a:rPr lang="tr-TR" sz="2000" dirty="0">
                <a:solidFill>
                  <a:schemeClr val="bg2"/>
                </a:solidFill>
                <a:effectLst>
                  <a:outerShdw blurRad="38100" dist="38100" dir="2700000" algn="tl">
                    <a:srgbClr val="C0C0C0"/>
                  </a:outerShdw>
                </a:effectLst>
                <a:latin typeface="Arial" charset="0"/>
                <a:cs typeface="Arial" charset="0"/>
              </a:rPr>
              <a:t>12 inç (30,5 cm)’</a:t>
            </a:r>
            <a:r>
              <a:rPr lang="tr-TR" sz="2000" dirty="0" err="1">
                <a:solidFill>
                  <a:schemeClr val="bg2"/>
                </a:solidFill>
                <a:effectLst>
                  <a:outerShdw blurRad="38100" dist="38100" dir="2700000" algn="tl">
                    <a:srgbClr val="C0C0C0"/>
                  </a:outerShdw>
                </a:effectLst>
                <a:latin typeface="Arial" charset="0"/>
                <a:cs typeface="Arial" charset="0"/>
              </a:rPr>
              <a:t>lik</a:t>
            </a:r>
            <a:r>
              <a:rPr lang="tr-TR" sz="2000" dirty="0">
                <a:solidFill>
                  <a:schemeClr val="bg2"/>
                </a:solidFill>
                <a:effectLst>
                  <a:outerShdw blurRad="38100" dist="38100" dir="2700000" algn="tl">
                    <a:srgbClr val="C0C0C0"/>
                  </a:outerShdw>
                </a:effectLst>
                <a:latin typeface="Arial" charset="0"/>
                <a:cs typeface="Arial" charset="0"/>
              </a:rPr>
              <a:t> basamak </a:t>
            </a:r>
          </a:p>
          <a:p>
            <a:pPr algn="just">
              <a:defRPr/>
            </a:pPr>
            <a:r>
              <a:rPr lang="tr-TR" sz="2000" dirty="0">
                <a:solidFill>
                  <a:schemeClr val="bg2"/>
                </a:solidFill>
                <a:effectLst>
                  <a:outerShdw blurRad="38100" dist="38100" dir="2700000" algn="tl">
                    <a:srgbClr val="C0C0C0"/>
                  </a:outerShdw>
                </a:effectLst>
                <a:latin typeface="Arial" charset="0"/>
                <a:cs typeface="Arial" charset="0"/>
              </a:rPr>
              <a:t>Kronometre </a:t>
            </a:r>
          </a:p>
          <a:p>
            <a:pPr algn="just">
              <a:defRPr/>
            </a:pPr>
            <a:r>
              <a:rPr lang="tr-TR" sz="2000" dirty="0">
                <a:solidFill>
                  <a:schemeClr val="bg2"/>
                </a:solidFill>
                <a:effectLst>
                  <a:outerShdw blurRad="38100" dist="38100" dir="2700000" algn="tl">
                    <a:srgbClr val="C0C0C0"/>
                  </a:outerShdw>
                </a:effectLst>
                <a:latin typeface="Arial" charset="0"/>
                <a:cs typeface="Arial" charset="0"/>
              </a:rPr>
              <a:t>120 vuruş/</a:t>
            </a:r>
            <a:r>
              <a:rPr lang="tr-TR" sz="2000" dirty="0" err="1">
                <a:solidFill>
                  <a:schemeClr val="bg2"/>
                </a:solidFill>
                <a:effectLst>
                  <a:outerShdw blurRad="38100" dist="38100" dir="2700000" algn="tl">
                    <a:srgbClr val="C0C0C0"/>
                  </a:outerShdw>
                </a:effectLst>
                <a:latin typeface="Arial" charset="0"/>
                <a:cs typeface="Arial" charset="0"/>
              </a:rPr>
              <a:t>dk’ya</a:t>
            </a:r>
            <a:r>
              <a:rPr lang="tr-TR" sz="2000" dirty="0">
                <a:solidFill>
                  <a:schemeClr val="bg2"/>
                </a:solidFill>
                <a:effectLst>
                  <a:outerShdw blurRad="38100" dist="38100" dir="2700000" algn="tl">
                    <a:srgbClr val="C0C0C0"/>
                  </a:outerShdw>
                </a:effectLst>
                <a:latin typeface="Arial" charset="0"/>
                <a:cs typeface="Arial" charset="0"/>
              </a:rPr>
              <a:t> ayarlanmış metronom veya ritim kaseti</a:t>
            </a:r>
          </a:p>
          <a:p>
            <a:pPr algn="just">
              <a:defRPr/>
            </a:pPr>
            <a:r>
              <a:rPr lang="tr-TR" sz="2000" dirty="0" err="1">
                <a:solidFill>
                  <a:schemeClr val="bg2"/>
                </a:solidFill>
                <a:effectLst>
                  <a:outerShdw blurRad="38100" dist="38100" dir="2700000" algn="tl">
                    <a:srgbClr val="C0C0C0"/>
                  </a:outerShdw>
                </a:effectLst>
                <a:latin typeface="Arial" charset="0"/>
                <a:cs typeface="Arial" charset="0"/>
              </a:rPr>
              <a:t>Steteskop</a:t>
            </a:r>
            <a:r>
              <a:rPr lang="tr-TR" sz="2000" dirty="0">
                <a:solidFill>
                  <a:schemeClr val="bg2"/>
                </a:solidFill>
                <a:effectLst>
                  <a:outerShdw blurRad="38100" dist="38100" dir="2700000" algn="tl">
                    <a:srgbClr val="C0C0C0"/>
                  </a:outerShdw>
                </a:effectLst>
                <a:latin typeface="Arial" charset="0"/>
                <a:cs typeface="Arial" charset="0"/>
              </a:rPr>
              <a:t> (</a:t>
            </a:r>
            <a:r>
              <a:rPr lang="tr-TR" sz="2000" dirty="0" err="1">
                <a:solidFill>
                  <a:schemeClr val="bg2"/>
                </a:solidFill>
                <a:effectLst>
                  <a:outerShdw blurRad="38100" dist="38100" dir="2700000" algn="tl">
                    <a:srgbClr val="C0C0C0"/>
                  </a:outerShdw>
                </a:effectLst>
                <a:latin typeface="Arial" charset="0"/>
                <a:cs typeface="Arial" charset="0"/>
              </a:rPr>
              <a:t>carotid</a:t>
            </a:r>
            <a:r>
              <a:rPr lang="tr-TR" sz="2000" dirty="0">
                <a:solidFill>
                  <a:schemeClr val="bg2"/>
                </a:solidFill>
                <a:effectLst>
                  <a:outerShdw blurRad="38100" dist="38100" dir="2700000" algn="tl">
                    <a:srgbClr val="C0C0C0"/>
                  </a:outerShdw>
                </a:effectLst>
                <a:latin typeface="Arial" charset="0"/>
                <a:cs typeface="Arial" charset="0"/>
              </a:rPr>
              <a:t> atımı kullanılabilir.)</a:t>
            </a:r>
          </a:p>
        </p:txBody>
      </p:sp>
      <p:sp>
        <p:nvSpPr>
          <p:cNvPr id="75806" name="Rectangle 30"/>
          <p:cNvSpPr>
            <a:spLocks noChangeArrowheads="1"/>
          </p:cNvSpPr>
          <p:nvPr/>
        </p:nvSpPr>
        <p:spPr bwMode="auto">
          <a:xfrm>
            <a:off x="129383" y="4149725"/>
            <a:ext cx="901461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endParaRPr lang="tr-TR" sz="2000" dirty="0">
              <a:solidFill>
                <a:schemeClr val="bg2"/>
              </a:solidFill>
              <a:effectLst>
                <a:outerShdw blurRad="38100" dist="38100" dir="2700000" algn="tl">
                  <a:srgbClr val="C0C0C0"/>
                </a:outerShdw>
              </a:effectLst>
              <a:latin typeface="Arial" charset="0"/>
              <a:cs typeface="Arial" charset="0"/>
            </a:endParaRPr>
          </a:p>
          <a:p>
            <a:pPr algn="just">
              <a:defRPr/>
            </a:pPr>
            <a:r>
              <a:rPr lang="tr-TR" sz="2000" b="1" dirty="0">
                <a:solidFill>
                  <a:schemeClr val="bg2"/>
                </a:solidFill>
                <a:effectLst>
                  <a:outerShdw blurRad="38100" dist="38100" dir="2700000" algn="tl">
                    <a:srgbClr val="C0C0C0"/>
                  </a:outerShdw>
                </a:effectLst>
                <a:latin typeface="Arial" charset="0"/>
                <a:cs typeface="Arial" charset="0"/>
              </a:rPr>
              <a:t>Geçerlilik:</a:t>
            </a:r>
            <a:r>
              <a:rPr lang="tr-TR" sz="2000" dirty="0">
                <a:solidFill>
                  <a:schemeClr val="bg2"/>
                </a:solidFill>
                <a:effectLst>
                  <a:outerShdw blurRad="38100" dist="38100" dir="2700000" algn="tl">
                    <a:srgbClr val="C0C0C0"/>
                  </a:outerShdw>
                </a:effectLst>
                <a:latin typeface="Arial" charset="0"/>
                <a:cs typeface="Arial" charset="0"/>
              </a:rPr>
              <a:t> Vo2 </a:t>
            </a:r>
            <a:r>
              <a:rPr lang="tr-TR" sz="2000" dirty="0" err="1">
                <a:solidFill>
                  <a:schemeClr val="bg2"/>
                </a:solidFill>
                <a:effectLst>
                  <a:outerShdw blurRad="38100" dist="38100" dir="2700000" algn="tl">
                    <a:srgbClr val="C0C0C0"/>
                  </a:outerShdw>
                </a:effectLst>
                <a:latin typeface="Arial" charset="0"/>
                <a:cs typeface="Arial" charset="0"/>
              </a:rPr>
              <a:t>max</a:t>
            </a:r>
            <a:r>
              <a:rPr lang="tr-TR" sz="2000" dirty="0">
                <a:solidFill>
                  <a:schemeClr val="bg2"/>
                </a:solidFill>
                <a:effectLst>
                  <a:outerShdw blurRad="38100" dist="38100" dir="2700000" algn="tl">
                    <a:srgbClr val="C0C0C0"/>
                  </a:outerShdw>
                </a:effectLst>
                <a:latin typeface="Arial" charset="0"/>
                <a:cs typeface="Arial" charset="0"/>
              </a:rPr>
              <a:t> ile korelasyonu </a:t>
            </a:r>
            <a:r>
              <a:rPr lang="tr-TR" sz="2000" dirty="0" smtClean="0">
                <a:solidFill>
                  <a:schemeClr val="bg2"/>
                </a:solidFill>
                <a:effectLst>
                  <a:outerShdw blurRad="38100" dist="38100" dir="2700000" algn="tl">
                    <a:srgbClr val="C0C0C0"/>
                  </a:outerShdw>
                </a:effectLst>
                <a:latin typeface="Arial" charset="0"/>
                <a:cs typeface="Arial" charset="0"/>
              </a:rPr>
              <a:t>yaklaşık </a:t>
            </a:r>
            <a:r>
              <a:rPr lang="tr-TR" sz="2000" dirty="0">
                <a:solidFill>
                  <a:schemeClr val="bg2"/>
                </a:solidFill>
                <a:effectLst>
                  <a:outerShdw blurRad="38100" dist="38100" dir="2700000" algn="tl">
                    <a:srgbClr val="C0C0C0"/>
                  </a:outerShdw>
                </a:effectLst>
                <a:latin typeface="Arial" charset="0"/>
                <a:cs typeface="Arial" charset="0"/>
              </a:rPr>
              <a:t>r: </a:t>
            </a:r>
            <a:r>
              <a:rPr lang="tr-TR" sz="2000" dirty="0" smtClean="0">
                <a:solidFill>
                  <a:schemeClr val="bg2"/>
                </a:solidFill>
                <a:effectLst>
                  <a:outerShdw blurRad="38100" dist="38100" dir="2700000" algn="tl">
                    <a:srgbClr val="C0C0C0"/>
                  </a:outerShdw>
                </a:effectLst>
                <a:latin typeface="Arial" charset="0"/>
                <a:cs typeface="Arial" charset="0"/>
              </a:rPr>
              <a:t>0,6-0,8</a:t>
            </a:r>
          </a:p>
          <a:p>
            <a:pPr algn="just">
              <a:defRPr/>
            </a:pPr>
            <a:endParaRPr lang="en-US" sz="2000" dirty="0">
              <a:solidFill>
                <a:schemeClr val="bg2"/>
              </a:solidFill>
              <a:effectLst>
                <a:outerShdw blurRad="38100" dist="38100" dir="2700000" algn="tl">
                  <a:srgbClr val="C0C0C0"/>
                </a:outerShdw>
              </a:effectLst>
              <a:latin typeface="Arial" charset="0"/>
              <a:cs typeface="Arial" charset="0"/>
            </a:endParaRPr>
          </a:p>
          <a:p>
            <a:pPr algn="just">
              <a:defRPr/>
            </a:pPr>
            <a:r>
              <a:rPr lang="tr-TR" sz="2000" b="1" dirty="0">
                <a:solidFill>
                  <a:schemeClr val="bg2"/>
                </a:solidFill>
                <a:effectLst>
                  <a:outerShdw blurRad="38100" dist="38100" dir="2700000" algn="tl">
                    <a:srgbClr val="C0C0C0"/>
                  </a:outerShdw>
                </a:effectLst>
                <a:latin typeface="Arial" charset="0"/>
                <a:cs typeface="Arial" charset="0"/>
              </a:rPr>
              <a:t>Avantajları:</a:t>
            </a:r>
            <a:r>
              <a:rPr lang="tr-TR" sz="2000" dirty="0">
                <a:solidFill>
                  <a:schemeClr val="bg2"/>
                </a:solidFill>
                <a:effectLst>
                  <a:outerShdw blurRad="38100" dist="38100" dir="2700000" algn="tl">
                    <a:srgbClr val="C0C0C0"/>
                  </a:outerShdw>
                </a:effectLst>
                <a:latin typeface="Arial" charset="0"/>
                <a:cs typeface="Arial" charset="0"/>
              </a:rPr>
              <a:t> Minimal araç ve para gereksinimi, az zaman gereklidir ve tek başınıza uygulatabilirsiniz</a:t>
            </a:r>
          </a:p>
          <a:p>
            <a:pPr algn="just">
              <a:defRPr/>
            </a:pPr>
            <a:r>
              <a:rPr lang="tr-TR" sz="2000" b="1" dirty="0">
                <a:solidFill>
                  <a:schemeClr val="bg2"/>
                </a:solidFill>
                <a:effectLst>
                  <a:outerShdw blurRad="38100" dist="38100" dir="2700000" algn="tl">
                    <a:srgbClr val="C0C0C0"/>
                  </a:outerShdw>
                </a:effectLst>
                <a:latin typeface="Arial" charset="0"/>
                <a:cs typeface="Arial" charset="0"/>
              </a:rPr>
              <a:t>Dezavantajları:</a:t>
            </a:r>
            <a:r>
              <a:rPr lang="tr-TR" sz="2000" dirty="0">
                <a:solidFill>
                  <a:schemeClr val="bg2"/>
                </a:solidFill>
                <a:effectLst>
                  <a:outerShdw blurRad="38100" dist="38100" dir="2700000" algn="tl">
                    <a:srgbClr val="C0C0C0"/>
                  </a:outerShdw>
                </a:effectLst>
                <a:latin typeface="Arial" charset="0"/>
                <a:cs typeface="Arial" charset="0"/>
              </a:rPr>
              <a:t> Biyomekanik özellikler bireylere göre değişir (</a:t>
            </a:r>
            <a:r>
              <a:rPr lang="tr-TR" sz="2000" dirty="0" err="1">
                <a:solidFill>
                  <a:schemeClr val="bg2"/>
                </a:solidFill>
                <a:effectLst>
                  <a:outerShdw blurRad="38100" dist="38100" dir="2700000" algn="tl">
                    <a:srgbClr val="C0C0C0"/>
                  </a:outerShdw>
                </a:effectLst>
                <a:latin typeface="Arial" charset="0"/>
                <a:cs typeface="Arial" charset="0"/>
              </a:rPr>
              <a:t>örn</a:t>
            </a:r>
            <a:r>
              <a:rPr lang="tr-TR" sz="2000" dirty="0">
                <a:solidFill>
                  <a:schemeClr val="bg2"/>
                </a:solidFill>
                <a:effectLst>
                  <a:outerShdw blurRad="38100" dist="38100" dir="2700000" algn="tl">
                    <a:srgbClr val="C0C0C0"/>
                  </a:outerShdw>
                </a:effectLst>
                <a:latin typeface="Arial" charset="0"/>
                <a:cs typeface="Arial" charset="0"/>
              </a:rPr>
              <a:t>. Uzun boylu kişiler avantajlıdır).</a:t>
            </a:r>
            <a:r>
              <a:rPr lang="tr-TR" sz="2000" dirty="0">
                <a:solidFill>
                  <a:schemeClr val="bg2"/>
                </a:solidFill>
                <a:latin typeface="Arial" charset="0"/>
                <a:cs typeface="Arial" charset="0"/>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2411413" y="188913"/>
            <a:ext cx="5507037" cy="108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buClr>
                <a:schemeClr val="hlink"/>
              </a:buClr>
              <a:buSzPct val="70000"/>
              <a:buFont typeface="Wingdings" pitchFamily="2" charset="2"/>
              <a:buNone/>
              <a:defRPr/>
            </a:pPr>
            <a:r>
              <a:rPr lang="tr-TR" sz="2800" b="1" dirty="0">
                <a:solidFill>
                  <a:srgbClr val="FF0000"/>
                </a:solidFill>
                <a:effectLst>
                  <a:outerShdw blurRad="38100" dist="38100" dir="2700000" algn="tl">
                    <a:srgbClr val="C0C0C0"/>
                  </a:outerShdw>
                </a:effectLst>
                <a:latin typeface="Arial" charset="0"/>
                <a:cs typeface="Arial" charset="0"/>
              </a:rPr>
              <a:t>TECUMSEH BASAMAK TESTİ</a:t>
            </a:r>
          </a:p>
          <a:p>
            <a:pPr algn="ctr">
              <a:lnSpc>
                <a:spcPct val="90000"/>
              </a:lnSpc>
              <a:spcBef>
                <a:spcPct val="50000"/>
              </a:spcBef>
              <a:buClr>
                <a:schemeClr val="hlink"/>
              </a:buClr>
              <a:buSzPct val="70000"/>
              <a:buFont typeface="Wingdings" pitchFamily="2" charset="2"/>
              <a:buNone/>
              <a:defRPr/>
            </a:pPr>
            <a:endParaRPr lang="tr-TR" sz="2800" dirty="0">
              <a:solidFill>
                <a:schemeClr val="folHlink"/>
              </a:solidFill>
              <a:effectLst>
                <a:outerShdw blurRad="38100" dist="38100" dir="2700000" algn="tl">
                  <a:srgbClr val="C0C0C0"/>
                </a:outerShdw>
              </a:effectLst>
              <a:latin typeface="Garamond" pitchFamily="18" charset="0"/>
              <a:cs typeface="Arial" charset="0"/>
            </a:endParaRPr>
          </a:p>
        </p:txBody>
      </p:sp>
      <p:sp>
        <p:nvSpPr>
          <p:cNvPr id="77831" name="Rectangle 7"/>
          <p:cNvSpPr>
            <a:spLocks noChangeArrowheads="1"/>
          </p:cNvSpPr>
          <p:nvPr/>
        </p:nvSpPr>
        <p:spPr bwMode="auto">
          <a:xfrm>
            <a:off x="179513" y="908050"/>
            <a:ext cx="8964488"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000" b="1" dirty="0">
                <a:solidFill>
                  <a:schemeClr val="bg2"/>
                </a:solidFill>
                <a:effectLst>
                  <a:outerShdw blurRad="38100" dist="38100" dir="2700000" algn="tl">
                    <a:srgbClr val="C0C0C0"/>
                  </a:outerShdw>
                </a:effectLst>
                <a:latin typeface="Arial" charset="0"/>
                <a:cs typeface="Arial" charset="0"/>
              </a:rPr>
              <a:t>Uygulama:</a:t>
            </a:r>
            <a:r>
              <a:rPr lang="tr-TR" sz="2000" dirty="0">
                <a:solidFill>
                  <a:schemeClr val="bg2"/>
                </a:solidFill>
                <a:effectLst>
                  <a:outerShdw blurRad="38100" dist="38100" dir="2700000" algn="tl">
                    <a:srgbClr val="C0C0C0"/>
                  </a:outerShdw>
                </a:effectLst>
                <a:latin typeface="Arial" charset="0"/>
                <a:cs typeface="Arial" charset="0"/>
              </a:rPr>
              <a:t> Sporcular ritme alışana kadar metronomu dinlerler ve hazır olduklarında teste başlarlar. Denekler 96 vuruş/</a:t>
            </a:r>
            <a:r>
              <a:rPr lang="tr-TR" sz="2000" dirty="0" err="1">
                <a:solidFill>
                  <a:schemeClr val="bg2"/>
                </a:solidFill>
                <a:effectLst>
                  <a:outerShdw blurRad="38100" dist="38100" dir="2700000" algn="tl">
                    <a:srgbClr val="C0C0C0"/>
                  </a:outerShdw>
                </a:effectLst>
                <a:latin typeface="Arial" charset="0"/>
                <a:cs typeface="Arial" charset="0"/>
              </a:rPr>
              <a:t>dk</a:t>
            </a:r>
            <a:r>
              <a:rPr lang="tr-TR" sz="2000" dirty="0">
                <a:solidFill>
                  <a:schemeClr val="bg2"/>
                </a:solidFill>
                <a:effectLst>
                  <a:outerShdw blurRad="38100" dist="38100" dir="2700000" algn="tl">
                    <a:srgbClr val="C0C0C0"/>
                  </a:outerShdw>
                </a:effectLst>
                <a:latin typeface="Arial" charset="0"/>
                <a:cs typeface="Arial" charset="0"/>
              </a:rPr>
              <a:t> tempoya ayarlı metronomla yukarı, yukarı, aşağı, aşağı adımlar alırlar. Bu da dakikada 24 basamağa tekabül eder.3 </a:t>
            </a:r>
            <a:r>
              <a:rPr lang="tr-TR" sz="2000" dirty="0" err="1">
                <a:solidFill>
                  <a:schemeClr val="bg2"/>
                </a:solidFill>
                <a:effectLst>
                  <a:outerShdw blurRad="38100" dist="38100" dir="2700000" algn="tl">
                    <a:srgbClr val="C0C0C0"/>
                  </a:outerShdw>
                </a:effectLst>
                <a:latin typeface="Arial" charset="0"/>
                <a:cs typeface="Arial" charset="0"/>
              </a:rPr>
              <a:t>dk</a:t>
            </a:r>
            <a:r>
              <a:rPr lang="tr-TR" sz="2000" dirty="0">
                <a:solidFill>
                  <a:schemeClr val="bg2"/>
                </a:solidFill>
                <a:effectLst>
                  <a:outerShdw blurRad="38100" dist="38100" dir="2700000" algn="tl">
                    <a:srgbClr val="C0C0C0"/>
                  </a:outerShdw>
                </a:effectLst>
                <a:latin typeface="Arial" charset="0"/>
                <a:cs typeface="Arial" charset="0"/>
              </a:rPr>
              <a:t> boyunca basamağa inip çıkarlar. Test bittikten 30 </a:t>
            </a:r>
            <a:r>
              <a:rPr lang="tr-TR" sz="2000" dirty="0" err="1">
                <a:solidFill>
                  <a:schemeClr val="bg2"/>
                </a:solidFill>
                <a:effectLst>
                  <a:outerShdw blurRad="38100" dist="38100" dir="2700000" algn="tl">
                    <a:srgbClr val="C0C0C0"/>
                  </a:outerShdw>
                </a:effectLst>
                <a:latin typeface="Arial" charset="0"/>
                <a:cs typeface="Arial" charset="0"/>
              </a:rPr>
              <a:t>sn</a:t>
            </a:r>
            <a:r>
              <a:rPr lang="tr-TR" sz="2000" dirty="0">
                <a:solidFill>
                  <a:schemeClr val="bg2"/>
                </a:solidFill>
                <a:effectLst>
                  <a:outerShdw blurRad="38100" dist="38100" dir="2700000" algn="tl">
                    <a:srgbClr val="C0C0C0"/>
                  </a:outerShdw>
                </a:effectLst>
                <a:latin typeface="Arial" charset="0"/>
                <a:cs typeface="Arial" charset="0"/>
              </a:rPr>
              <a:t> sonra kalp atım sayısı 30 </a:t>
            </a:r>
            <a:r>
              <a:rPr lang="tr-TR" sz="2000" dirty="0" err="1">
                <a:solidFill>
                  <a:schemeClr val="bg2"/>
                </a:solidFill>
                <a:effectLst>
                  <a:outerShdw blurRad="38100" dist="38100" dir="2700000" algn="tl">
                    <a:srgbClr val="C0C0C0"/>
                  </a:outerShdw>
                </a:effectLst>
                <a:latin typeface="Arial" charset="0"/>
                <a:cs typeface="Arial" charset="0"/>
              </a:rPr>
              <a:t>sn</a:t>
            </a:r>
            <a:r>
              <a:rPr lang="tr-TR" sz="2000" dirty="0">
                <a:solidFill>
                  <a:schemeClr val="bg2"/>
                </a:solidFill>
                <a:effectLst>
                  <a:outerShdw blurRad="38100" dist="38100" dir="2700000" algn="tl">
                    <a:srgbClr val="C0C0C0"/>
                  </a:outerShdw>
                </a:effectLst>
                <a:latin typeface="Arial" charset="0"/>
                <a:cs typeface="Arial" charset="0"/>
              </a:rPr>
              <a:t> sayılır.</a:t>
            </a:r>
          </a:p>
          <a:p>
            <a:pPr>
              <a:defRPr/>
            </a:pPr>
            <a:endParaRPr lang="tr-TR" sz="2000" b="1" dirty="0">
              <a:solidFill>
                <a:schemeClr val="bg2"/>
              </a:solidFill>
              <a:effectLst>
                <a:outerShdw blurRad="38100" dist="38100" dir="2700000" algn="tl">
                  <a:srgbClr val="C0C0C0"/>
                </a:outerShdw>
              </a:effectLst>
              <a:latin typeface="Arial" charset="0"/>
              <a:cs typeface="Arial" charset="0"/>
            </a:endParaRPr>
          </a:p>
          <a:p>
            <a:pPr>
              <a:defRPr/>
            </a:pPr>
            <a:r>
              <a:rPr lang="tr-TR" sz="2000" b="1" dirty="0">
                <a:solidFill>
                  <a:schemeClr val="bg2"/>
                </a:solidFill>
                <a:effectLst>
                  <a:outerShdw blurRad="38100" dist="38100" dir="2700000" algn="tl">
                    <a:srgbClr val="C0C0C0"/>
                  </a:outerShdw>
                </a:effectLst>
                <a:latin typeface="Arial" charset="0"/>
                <a:cs typeface="Arial" charset="0"/>
              </a:rPr>
              <a:t>Gereken Araçlar:</a:t>
            </a:r>
            <a:r>
              <a:rPr lang="tr-TR" sz="2000" dirty="0">
                <a:solidFill>
                  <a:schemeClr val="bg2"/>
                </a:solidFill>
                <a:effectLst>
                  <a:outerShdw blurRad="38100" dist="38100" dir="2700000" algn="tl">
                    <a:srgbClr val="C0C0C0"/>
                  </a:outerShdw>
                </a:effectLst>
                <a:latin typeface="Arial" charset="0"/>
                <a:cs typeface="Arial" charset="0"/>
              </a:rPr>
              <a:t> </a:t>
            </a:r>
          </a:p>
          <a:p>
            <a:pPr>
              <a:defRPr/>
            </a:pPr>
            <a:r>
              <a:rPr lang="tr-TR" sz="2000" dirty="0">
                <a:solidFill>
                  <a:schemeClr val="bg2"/>
                </a:solidFill>
                <a:effectLst>
                  <a:outerShdw blurRad="38100" dist="38100" dir="2700000" algn="tl">
                    <a:srgbClr val="C0C0C0"/>
                  </a:outerShdw>
                </a:effectLst>
                <a:latin typeface="Arial" charset="0"/>
                <a:cs typeface="Arial" charset="0"/>
              </a:rPr>
              <a:t>8 inç (20,3 cm)’</a:t>
            </a:r>
            <a:r>
              <a:rPr lang="tr-TR" sz="2000" dirty="0" err="1">
                <a:solidFill>
                  <a:schemeClr val="bg2"/>
                </a:solidFill>
                <a:effectLst>
                  <a:outerShdw blurRad="38100" dist="38100" dir="2700000" algn="tl">
                    <a:srgbClr val="C0C0C0"/>
                  </a:outerShdw>
                </a:effectLst>
                <a:latin typeface="Arial" charset="0"/>
                <a:cs typeface="Arial" charset="0"/>
              </a:rPr>
              <a:t>lik</a:t>
            </a:r>
            <a:r>
              <a:rPr lang="tr-TR" sz="2000" dirty="0">
                <a:solidFill>
                  <a:schemeClr val="bg2"/>
                </a:solidFill>
                <a:effectLst>
                  <a:outerShdw blurRad="38100" dist="38100" dir="2700000" algn="tl">
                    <a:srgbClr val="C0C0C0"/>
                  </a:outerShdw>
                </a:effectLst>
                <a:latin typeface="Arial" charset="0"/>
                <a:cs typeface="Arial" charset="0"/>
              </a:rPr>
              <a:t> basamak </a:t>
            </a:r>
          </a:p>
          <a:p>
            <a:pPr>
              <a:defRPr/>
            </a:pPr>
            <a:r>
              <a:rPr lang="tr-TR" sz="2000" dirty="0">
                <a:solidFill>
                  <a:schemeClr val="bg2"/>
                </a:solidFill>
                <a:effectLst>
                  <a:outerShdw blurRad="38100" dist="38100" dir="2700000" algn="tl">
                    <a:srgbClr val="C0C0C0"/>
                  </a:outerShdw>
                </a:effectLst>
                <a:latin typeface="Arial" charset="0"/>
                <a:cs typeface="Arial" charset="0"/>
              </a:rPr>
              <a:t>Kronometre </a:t>
            </a:r>
          </a:p>
          <a:p>
            <a:pPr>
              <a:defRPr/>
            </a:pPr>
            <a:r>
              <a:rPr lang="tr-TR" sz="2000" dirty="0">
                <a:solidFill>
                  <a:schemeClr val="bg2"/>
                </a:solidFill>
                <a:effectLst>
                  <a:outerShdw blurRad="38100" dist="38100" dir="2700000" algn="tl">
                    <a:srgbClr val="C0C0C0"/>
                  </a:outerShdw>
                </a:effectLst>
                <a:latin typeface="Arial" charset="0"/>
                <a:cs typeface="Arial" charset="0"/>
              </a:rPr>
              <a:t>96 vuruş/</a:t>
            </a:r>
            <a:r>
              <a:rPr lang="tr-TR" sz="2000" dirty="0" err="1">
                <a:solidFill>
                  <a:schemeClr val="bg2"/>
                </a:solidFill>
                <a:effectLst>
                  <a:outerShdw blurRad="38100" dist="38100" dir="2700000" algn="tl">
                    <a:srgbClr val="C0C0C0"/>
                  </a:outerShdw>
                </a:effectLst>
                <a:latin typeface="Arial" charset="0"/>
                <a:cs typeface="Arial" charset="0"/>
              </a:rPr>
              <a:t>dk’ya</a:t>
            </a:r>
            <a:r>
              <a:rPr lang="tr-TR" sz="2000" dirty="0">
                <a:solidFill>
                  <a:schemeClr val="bg2"/>
                </a:solidFill>
                <a:effectLst>
                  <a:outerShdw blurRad="38100" dist="38100" dir="2700000" algn="tl">
                    <a:srgbClr val="C0C0C0"/>
                  </a:outerShdw>
                </a:effectLst>
                <a:latin typeface="Arial" charset="0"/>
                <a:cs typeface="Arial" charset="0"/>
              </a:rPr>
              <a:t> ayarlanmış metronom veya ritim kaseti</a:t>
            </a:r>
          </a:p>
          <a:p>
            <a:pPr>
              <a:defRPr/>
            </a:pPr>
            <a:r>
              <a:rPr lang="tr-TR" sz="2000" dirty="0" err="1">
                <a:solidFill>
                  <a:schemeClr val="bg2"/>
                </a:solidFill>
                <a:effectLst>
                  <a:outerShdw blurRad="38100" dist="38100" dir="2700000" algn="tl">
                    <a:srgbClr val="C0C0C0"/>
                  </a:outerShdw>
                </a:effectLst>
                <a:latin typeface="Arial" charset="0"/>
                <a:cs typeface="Arial" charset="0"/>
              </a:rPr>
              <a:t>Steteskop</a:t>
            </a:r>
            <a:r>
              <a:rPr lang="tr-TR" sz="2000" dirty="0">
                <a:solidFill>
                  <a:schemeClr val="bg2"/>
                </a:solidFill>
                <a:effectLst>
                  <a:outerShdw blurRad="38100" dist="38100" dir="2700000" algn="tl">
                    <a:srgbClr val="C0C0C0"/>
                  </a:outerShdw>
                </a:effectLst>
                <a:latin typeface="Arial" charset="0"/>
                <a:cs typeface="Arial" charset="0"/>
              </a:rPr>
              <a:t> (</a:t>
            </a:r>
            <a:r>
              <a:rPr lang="tr-TR" sz="2000" dirty="0" err="1">
                <a:solidFill>
                  <a:schemeClr val="bg2"/>
                </a:solidFill>
                <a:effectLst>
                  <a:outerShdw blurRad="38100" dist="38100" dir="2700000" algn="tl">
                    <a:srgbClr val="C0C0C0"/>
                  </a:outerShdw>
                </a:effectLst>
                <a:latin typeface="Arial" charset="0"/>
                <a:cs typeface="Arial" charset="0"/>
              </a:rPr>
              <a:t>carotid</a:t>
            </a:r>
            <a:r>
              <a:rPr lang="tr-TR" sz="2000" dirty="0">
                <a:solidFill>
                  <a:schemeClr val="bg2"/>
                </a:solidFill>
                <a:effectLst>
                  <a:outerShdw blurRad="38100" dist="38100" dir="2700000" algn="tl">
                    <a:srgbClr val="C0C0C0"/>
                  </a:outerShdw>
                </a:effectLst>
                <a:latin typeface="Arial" charset="0"/>
                <a:cs typeface="Arial" charset="0"/>
              </a:rPr>
              <a:t> atımı kullanılabilir)</a:t>
            </a:r>
          </a:p>
          <a:p>
            <a:pPr>
              <a:defRPr/>
            </a:pPr>
            <a:endParaRPr lang="tr-TR" sz="2000" b="1" dirty="0">
              <a:solidFill>
                <a:schemeClr val="bg2"/>
              </a:solidFill>
              <a:effectLst>
                <a:outerShdw blurRad="38100" dist="38100" dir="2700000" algn="tl">
                  <a:srgbClr val="C0C0C0"/>
                </a:outerShdw>
              </a:effectLst>
              <a:latin typeface="Arial" charset="0"/>
              <a:cs typeface="Arial" charset="0"/>
            </a:endParaRPr>
          </a:p>
          <a:p>
            <a:pPr>
              <a:defRPr/>
            </a:pPr>
            <a:r>
              <a:rPr lang="tr-TR" sz="2000" b="1" dirty="0">
                <a:solidFill>
                  <a:schemeClr val="bg2"/>
                </a:solidFill>
                <a:effectLst>
                  <a:outerShdw blurRad="38100" dist="38100" dir="2700000" algn="tl">
                    <a:srgbClr val="C0C0C0"/>
                  </a:outerShdw>
                </a:effectLst>
                <a:latin typeface="Arial" charset="0"/>
                <a:cs typeface="Arial" charset="0"/>
              </a:rPr>
              <a:t>Avantajları:</a:t>
            </a:r>
            <a:r>
              <a:rPr lang="tr-TR" sz="2000" dirty="0">
                <a:solidFill>
                  <a:schemeClr val="bg2"/>
                </a:solidFill>
                <a:effectLst>
                  <a:outerShdw blurRad="38100" dist="38100" dir="2700000" algn="tl">
                    <a:srgbClr val="C0C0C0"/>
                  </a:outerShdw>
                </a:effectLst>
                <a:latin typeface="Arial" charset="0"/>
                <a:cs typeface="Arial" charset="0"/>
              </a:rPr>
              <a:t> Minimal araç ve para gereksinimi, az zaman gereklidir ve tek başınıza uygulatabilirsiniz</a:t>
            </a:r>
          </a:p>
          <a:p>
            <a:pPr>
              <a:defRPr/>
            </a:pPr>
            <a:endParaRPr lang="tr-TR" sz="2000" b="1" dirty="0">
              <a:solidFill>
                <a:schemeClr val="bg2"/>
              </a:solidFill>
              <a:effectLst>
                <a:outerShdw blurRad="38100" dist="38100" dir="2700000" algn="tl">
                  <a:srgbClr val="C0C0C0"/>
                </a:outerShdw>
              </a:effectLst>
              <a:latin typeface="Arial" charset="0"/>
              <a:cs typeface="Arial" charset="0"/>
            </a:endParaRPr>
          </a:p>
          <a:p>
            <a:pPr>
              <a:defRPr/>
            </a:pPr>
            <a:r>
              <a:rPr lang="tr-TR" sz="2000" b="1" dirty="0">
                <a:solidFill>
                  <a:schemeClr val="bg2"/>
                </a:solidFill>
                <a:effectLst>
                  <a:outerShdw blurRad="38100" dist="38100" dir="2700000" algn="tl">
                    <a:srgbClr val="C0C0C0"/>
                  </a:outerShdw>
                </a:effectLst>
                <a:latin typeface="Arial" charset="0"/>
                <a:cs typeface="Arial" charset="0"/>
              </a:rPr>
              <a:t>Dezavantajları:</a:t>
            </a:r>
            <a:r>
              <a:rPr lang="tr-TR" sz="2000" dirty="0">
                <a:solidFill>
                  <a:schemeClr val="bg2"/>
                </a:solidFill>
                <a:effectLst>
                  <a:outerShdw blurRad="38100" dist="38100" dir="2700000" algn="tl">
                    <a:srgbClr val="C0C0C0"/>
                  </a:outerShdw>
                </a:effectLst>
                <a:latin typeface="Arial" charset="0"/>
                <a:cs typeface="Arial" charset="0"/>
              </a:rPr>
              <a:t> Biyomekanik özellikler bireylere göre değişir (</a:t>
            </a:r>
            <a:r>
              <a:rPr lang="tr-TR" sz="2000" dirty="0" err="1">
                <a:solidFill>
                  <a:schemeClr val="bg2"/>
                </a:solidFill>
                <a:effectLst>
                  <a:outerShdw blurRad="38100" dist="38100" dir="2700000" algn="tl">
                    <a:srgbClr val="C0C0C0"/>
                  </a:outerShdw>
                </a:effectLst>
                <a:latin typeface="Arial" charset="0"/>
                <a:cs typeface="Arial" charset="0"/>
              </a:rPr>
              <a:t>örn</a:t>
            </a:r>
            <a:r>
              <a:rPr lang="tr-TR" sz="2000" dirty="0">
                <a:solidFill>
                  <a:schemeClr val="bg2"/>
                </a:solidFill>
                <a:effectLst>
                  <a:outerShdw blurRad="38100" dist="38100" dir="2700000" algn="tl">
                    <a:srgbClr val="C0C0C0"/>
                  </a:outerShdw>
                </a:effectLst>
                <a:latin typeface="Arial" charset="0"/>
                <a:cs typeface="Arial" charset="0"/>
              </a:rPr>
              <a:t>. Uzun boylu kişiler avantajlıdır). </a:t>
            </a:r>
          </a:p>
          <a:p>
            <a:pPr>
              <a:lnSpc>
                <a:spcPct val="90000"/>
              </a:lnSpc>
              <a:spcBef>
                <a:spcPct val="50000"/>
              </a:spcBef>
              <a:buClr>
                <a:schemeClr val="hlink"/>
              </a:buClr>
              <a:buSzPct val="70000"/>
              <a:buFont typeface="Wingdings" pitchFamily="2" charset="2"/>
              <a:buNone/>
              <a:defRPr/>
            </a:pPr>
            <a:endParaRPr lang="tr-TR" sz="2000" dirty="0">
              <a:solidFill>
                <a:schemeClr val="bg2"/>
              </a:solidFill>
              <a:effectLst>
                <a:outerShdw blurRad="38100" dist="38100" dir="2700000" algn="tl">
                  <a:srgbClr val="C0C0C0"/>
                </a:outerShdw>
              </a:effectLst>
              <a:latin typeface="Garamond" pitchFamily="18"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2555875" y="0"/>
            <a:ext cx="5472113"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endParaRPr lang="tr-TR" sz="2800" dirty="0">
              <a:solidFill>
                <a:srgbClr val="FF0000"/>
              </a:solidFill>
              <a:effectLst>
                <a:outerShdw blurRad="38100" dist="38100" dir="2700000" algn="tl">
                  <a:srgbClr val="C0C0C0"/>
                </a:outerShdw>
              </a:effectLst>
              <a:latin typeface="Arial" charset="0"/>
              <a:cs typeface="Arial" charset="0"/>
            </a:endParaRPr>
          </a:p>
          <a:p>
            <a:pPr algn="ctr">
              <a:defRPr/>
            </a:pPr>
            <a:r>
              <a:rPr lang="tr-TR" sz="3200" b="1" dirty="0">
                <a:solidFill>
                  <a:srgbClr val="FF0000"/>
                </a:solidFill>
                <a:effectLst>
                  <a:outerShdw blurRad="38100" dist="38100" dir="2700000" algn="tl">
                    <a:srgbClr val="C0C0C0"/>
                  </a:outerShdw>
                </a:effectLst>
                <a:latin typeface="Arial" charset="0"/>
                <a:cs typeface="Arial" charset="0"/>
              </a:rPr>
              <a:t>ROCKPORT  (1 MİL) YÜRÜYÜŞ TESTİ</a:t>
            </a:r>
          </a:p>
        </p:txBody>
      </p:sp>
      <p:sp>
        <p:nvSpPr>
          <p:cNvPr id="30723" name="Rectangle 5"/>
          <p:cNvSpPr>
            <a:spLocks noGrp="1" noChangeArrowheads="1"/>
          </p:cNvSpPr>
          <p:nvPr>
            <p:ph idx="1"/>
          </p:nvPr>
        </p:nvSpPr>
        <p:spPr>
          <a:xfrm>
            <a:off x="251521" y="908050"/>
            <a:ext cx="9038530" cy="5732463"/>
          </a:xfrm>
        </p:spPr>
        <p:txBody>
          <a:bodyPr/>
          <a:lstStyle/>
          <a:p>
            <a:pPr algn="just">
              <a:lnSpc>
                <a:spcPct val="80000"/>
              </a:lnSpc>
            </a:pPr>
            <a:endParaRPr lang="tr-TR" altLang="tr-TR" sz="2000" dirty="0" smtClean="0">
              <a:solidFill>
                <a:schemeClr val="bg2"/>
              </a:solidFill>
            </a:endParaRPr>
          </a:p>
          <a:p>
            <a:pPr algn="just">
              <a:lnSpc>
                <a:spcPct val="80000"/>
              </a:lnSpc>
            </a:pPr>
            <a:endParaRPr lang="tr-TR" altLang="tr-TR" sz="2000" b="1" dirty="0" smtClean="0">
              <a:solidFill>
                <a:schemeClr val="bg2"/>
              </a:solidFill>
            </a:endParaRPr>
          </a:p>
          <a:p>
            <a:pPr algn="just">
              <a:lnSpc>
                <a:spcPct val="80000"/>
              </a:lnSpc>
            </a:pPr>
            <a:endParaRPr lang="tr-TR" altLang="tr-TR" sz="2000" b="1" dirty="0" smtClean="0">
              <a:solidFill>
                <a:schemeClr val="bg2"/>
              </a:solidFill>
            </a:endParaRPr>
          </a:p>
          <a:p>
            <a:pPr algn="just">
              <a:lnSpc>
                <a:spcPct val="80000"/>
              </a:lnSpc>
              <a:buFont typeface="Wingdings" panose="05000000000000000000" pitchFamily="2" charset="2"/>
              <a:buNone/>
            </a:pPr>
            <a:r>
              <a:rPr lang="tr-TR" altLang="tr-TR" sz="2000" b="1" dirty="0" smtClean="0">
                <a:solidFill>
                  <a:schemeClr val="bg2"/>
                </a:solidFill>
              </a:rPr>
              <a:t>Uygulama:</a:t>
            </a:r>
            <a:r>
              <a:rPr lang="tr-TR" altLang="tr-TR" sz="2000" dirty="0" smtClean="0">
                <a:solidFill>
                  <a:schemeClr val="bg2"/>
                </a:solidFill>
              </a:rPr>
              <a:t> 1 mil (1609 m) mümkün olduğu kadar hızlı yürüyüş yapılır. Kalp atımı sürekli denetlenir ve her çeyrek </a:t>
            </a:r>
            <a:r>
              <a:rPr lang="tr-TR" altLang="tr-TR" sz="2000" dirty="0" err="1" smtClean="0">
                <a:solidFill>
                  <a:schemeClr val="bg2"/>
                </a:solidFill>
              </a:rPr>
              <a:t>mil’de</a:t>
            </a:r>
            <a:r>
              <a:rPr lang="tr-TR" altLang="tr-TR" sz="2000" dirty="0" smtClean="0">
                <a:solidFill>
                  <a:schemeClr val="bg2"/>
                </a:solidFill>
              </a:rPr>
              <a:t> kaydedilir. Veya kalp atım sayısı test biter bitmez alınır.</a:t>
            </a:r>
          </a:p>
          <a:p>
            <a:pPr algn="just">
              <a:lnSpc>
                <a:spcPct val="80000"/>
              </a:lnSpc>
              <a:buFont typeface="Wingdings" panose="05000000000000000000" pitchFamily="2" charset="2"/>
              <a:buNone/>
            </a:pPr>
            <a:r>
              <a:rPr lang="tr-TR" altLang="tr-TR" sz="2000" b="1" dirty="0" smtClean="0">
                <a:solidFill>
                  <a:schemeClr val="bg2"/>
                </a:solidFill>
              </a:rPr>
              <a:t>Gerekli araçlar:  </a:t>
            </a:r>
          </a:p>
          <a:p>
            <a:pPr algn="just">
              <a:lnSpc>
                <a:spcPct val="80000"/>
              </a:lnSpc>
              <a:buFont typeface="Wingdings" panose="05000000000000000000" pitchFamily="2" charset="2"/>
              <a:buNone/>
            </a:pPr>
            <a:r>
              <a:rPr lang="tr-TR" altLang="tr-TR" sz="2000" dirty="0" smtClean="0">
                <a:solidFill>
                  <a:schemeClr val="bg2"/>
                </a:solidFill>
              </a:rPr>
              <a:t>Kronometre </a:t>
            </a:r>
          </a:p>
          <a:p>
            <a:pPr algn="just">
              <a:lnSpc>
                <a:spcPct val="80000"/>
              </a:lnSpc>
              <a:buFont typeface="Wingdings" panose="05000000000000000000" pitchFamily="2" charset="2"/>
              <a:buNone/>
            </a:pPr>
            <a:r>
              <a:rPr lang="tr-TR" altLang="tr-TR" sz="2000" dirty="0" smtClean="0">
                <a:solidFill>
                  <a:schemeClr val="bg2"/>
                </a:solidFill>
              </a:rPr>
              <a:t>1 mil 4 parçaya bölünerek işaretlenmiş yol </a:t>
            </a:r>
          </a:p>
          <a:p>
            <a:pPr algn="just">
              <a:lnSpc>
                <a:spcPct val="80000"/>
              </a:lnSpc>
              <a:buFont typeface="Wingdings" panose="05000000000000000000" pitchFamily="2" charset="2"/>
              <a:buNone/>
            </a:pPr>
            <a:r>
              <a:rPr lang="tr-TR" altLang="tr-TR" sz="2000" dirty="0" smtClean="0">
                <a:solidFill>
                  <a:schemeClr val="bg2"/>
                </a:solidFill>
              </a:rPr>
              <a:t>Kalp atımı monitörü (</a:t>
            </a:r>
            <a:r>
              <a:rPr lang="tr-TR" altLang="tr-TR" sz="2000" dirty="0" err="1" smtClean="0">
                <a:solidFill>
                  <a:schemeClr val="bg2"/>
                </a:solidFill>
              </a:rPr>
              <a:t>Opsiyonel</a:t>
            </a:r>
            <a:r>
              <a:rPr lang="tr-TR" altLang="tr-TR" sz="2000" dirty="0" smtClean="0">
                <a:solidFill>
                  <a:schemeClr val="bg2"/>
                </a:solidFill>
              </a:rPr>
              <a:t>)</a:t>
            </a:r>
            <a:r>
              <a:rPr lang="tr-TR" altLang="tr-TR" sz="2000" b="1" dirty="0" smtClean="0">
                <a:solidFill>
                  <a:schemeClr val="bg2"/>
                </a:solidFill>
              </a:rPr>
              <a:t> </a:t>
            </a:r>
          </a:p>
          <a:p>
            <a:pPr algn="just">
              <a:lnSpc>
                <a:spcPct val="80000"/>
              </a:lnSpc>
              <a:buFont typeface="Wingdings" panose="05000000000000000000" pitchFamily="2" charset="2"/>
              <a:buNone/>
            </a:pPr>
            <a:r>
              <a:rPr lang="tr-TR" altLang="tr-TR" sz="2000" b="1" dirty="0" smtClean="0">
                <a:solidFill>
                  <a:schemeClr val="bg2"/>
                </a:solidFill>
              </a:rPr>
              <a:t>Avantajları: </a:t>
            </a:r>
            <a:r>
              <a:rPr lang="tr-TR" altLang="tr-TR" sz="2000" dirty="0" smtClean="0">
                <a:solidFill>
                  <a:schemeClr val="bg2"/>
                </a:solidFill>
              </a:rPr>
              <a:t>Uygulaması basittir ve vücut için hafiftir ve en güvenli aerobik kapasite testlerindendir. Açık alanda veya kapalı alanda motorize olmayan koşu bandında uygulanabilir. 69 yaştan daha fazla erkek ve bayan yetişkinler için makul bir testtir. Hem </a:t>
            </a:r>
            <a:r>
              <a:rPr lang="tr-TR" altLang="tr-TR" sz="2000" dirty="0" err="1" smtClean="0">
                <a:solidFill>
                  <a:schemeClr val="bg2"/>
                </a:solidFill>
              </a:rPr>
              <a:t>sedanterlerin</a:t>
            </a:r>
            <a:r>
              <a:rPr lang="tr-TR" altLang="tr-TR" sz="2000" dirty="0" smtClean="0">
                <a:solidFill>
                  <a:schemeClr val="bg2"/>
                </a:solidFill>
              </a:rPr>
              <a:t> hem de  sporcuların VO2 </a:t>
            </a:r>
            <a:r>
              <a:rPr lang="tr-TR" altLang="tr-TR" sz="2000" dirty="0" err="1" smtClean="0">
                <a:solidFill>
                  <a:schemeClr val="bg2"/>
                </a:solidFill>
              </a:rPr>
              <a:t>max</a:t>
            </a:r>
            <a:r>
              <a:rPr lang="tr-TR" altLang="tr-TR" sz="2000" dirty="0" smtClean="0">
                <a:solidFill>
                  <a:schemeClr val="bg2"/>
                </a:solidFill>
              </a:rPr>
              <a:t> değerlerini belirleyebilir.</a:t>
            </a:r>
            <a:endParaRPr lang="tr-TR" altLang="tr-TR" sz="2000" b="1" dirty="0" smtClean="0">
              <a:solidFill>
                <a:schemeClr val="bg2"/>
              </a:solidFill>
            </a:endParaRPr>
          </a:p>
          <a:p>
            <a:pPr algn="just">
              <a:lnSpc>
                <a:spcPct val="80000"/>
              </a:lnSpc>
              <a:buFont typeface="Wingdings" panose="05000000000000000000" pitchFamily="2" charset="2"/>
              <a:buNone/>
            </a:pPr>
            <a:r>
              <a:rPr lang="tr-TR" altLang="tr-TR" sz="2000" b="1" dirty="0" smtClean="0">
                <a:solidFill>
                  <a:schemeClr val="bg2"/>
                </a:solidFill>
              </a:rPr>
              <a:t>Dezavantajları: </a:t>
            </a:r>
            <a:r>
              <a:rPr lang="tr-TR" altLang="tr-TR" sz="2000" dirty="0" smtClean="0">
                <a:solidFill>
                  <a:schemeClr val="bg2"/>
                </a:solidFill>
              </a:rPr>
              <a:t>Yüksek performanstaki kişiler için çok basittir</a:t>
            </a:r>
            <a:endParaRPr lang="tr-TR" altLang="tr-TR" sz="2000" b="1" dirty="0" smtClean="0">
              <a:solidFill>
                <a:schemeClr val="bg2"/>
              </a:solidFill>
            </a:endParaRPr>
          </a:p>
          <a:p>
            <a:pPr algn="just">
              <a:lnSpc>
                <a:spcPct val="80000"/>
              </a:lnSpc>
              <a:buFont typeface="Wingdings" panose="05000000000000000000" pitchFamily="2" charset="2"/>
              <a:buNone/>
            </a:pPr>
            <a:endParaRPr lang="tr-TR" altLang="tr-TR" sz="2000" b="1" dirty="0" smtClean="0">
              <a:solidFill>
                <a:schemeClr val="bg2"/>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2099985" y="5229200"/>
            <a:ext cx="47042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tr-TR" sz="3600" b="1" dirty="0">
                <a:solidFill>
                  <a:srgbClr val="FF0000"/>
                </a:solidFill>
                <a:effectLst>
                  <a:outerShdw blurRad="38100" dist="38100" dir="2700000" algn="tl">
                    <a:srgbClr val="C0C0C0"/>
                  </a:outerShdw>
                </a:effectLst>
                <a:latin typeface="Arial" charset="0"/>
                <a:cs typeface="Arial" charset="0"/>
              </a:rPr>
              <a:t>BALKE TESTİ</a:t>
            </a:r>
          </a:p>
        </p:txBody>
      </p:sp>
      <p:sp>
        <p:nvSpPr>
          <p:cNvPr id="87083" name="Rectangle 43"/>
          <p:cNvSpPr>
            <a:spLocks noChangeArrowheads="1"/>
          </p:cNvSpPr>
          <p:nvPr/>
        </p:nvSpPr>
        <p:spPr bwMode="auto">
          <a:xfrm>
            <a:off x="179512" y="765175"/>
            <a:ext cx="381642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90000"/>
              </a:lnSpc>
              <a:spcBef>
                <a:spcPct val="20000"/>
              </a:spcBef>
              <a:buClr>
                <a:schemeClr val="hlink"/>
              </a:buClr>
              <a:buSzPct val="70000"/>
              <a:buFont typeface="Wingdings" pitchFamily="2" charset="2"/>
              <a:buNone/>
              <a:defRPr/>
            </a:pPr>
            <a:r>
              <a:rPr lang="tr-TR" sz="2000" b="1" dirty="0">
                <a:solidFill>
                  <a:schemeClr val="bg2"/>
                </a:solidFill>
                <a:latin typeface="Arial" charset="0"/>
                <a:cs typeface="Arial" charset="0"/>
              </a:rPr>
              <a:t>Uygulama:</a:t>
            </a:r>
            <a:r>
              <a:rPr lang="tr-TR" sz="2000" dirty="0">
                <a:solidFill>
                  <a:schemeClr val="bg2"/>
                </a:solidFill>
                <a:effectLst>
                  <a:outerShdw blurRad="38100" dist="38100" dir="2700000" algn="tl">
                    <a:srgbClr val="C0C0C0"/>
                  </a:outerShdw>
                </a:effectLst>
                <a:latin typeface="Arial" charset="0"/>
                <a:cs typeface="Arial" charset="0"/>
              </a:rPr>
              <a:t> Sporcular 400 m </a:t>
            </a:r>
            <a:r>
              <a:rPr lang="tr-TR" sz="2000" dirty="0" err="1">
                <a:solidFill>
                  <a:schemeClr val="bg2"/>
                </a:solidFill>
                <a:effectLst>
                  <a:outerShdw blurRad="38100" dist="38100" dir="2700000" algn="tl">
                    <a:srgbClr val="C0C0C0"/>
                  </a:outerShdw>
                </a:effectLst>
                <a:latin typeface="Arial" charset="0"/>
                <a:cs typeface="Arial" charset="0"/>
              </a:rPr>
              <a:t>vb</a:t>
            </a:r>
            <a:r>
              <a:rPr lang="tr-TR" sz="2000" dirty="0">
                <a:solidFill>
                  <a:schemeClr val="bg2"/>
                </a:solidFill>
                <a:effectLst>
                  <a:outerShdw blurRad="38100" dist="38100" dir="2700000" algn="tl">
                    <a:srgbClr val="C0C0C0"/>
                  </a:outerShdw>
                </a:effectLst>
                <a:latin typeface="Arial" charset="0"/>
                <a:cs typeface="Arial" charset="0"/>
              </a:rPr>
              <a:t> koşu pistinde 15 dakika boyunca alabildikleri kadar mesafeyi koşarlar. 15. </a:t>
            </a:r>
            <a:r>
              <a:rPr lang="tr-TR" sz="2000" dirty="0" err="1">
                <a:solidFill>
                  <a:schemeClr val="bg2"/>
                </a:solidFill>
                <a:effectLst>
                  <a:outerShdw blurRad="38100" dist="38100" dir="2700000" algn="tl">
                    <a:srgbClr val="C0C0C0"/>
                  </a:outerShdw>
                </a:effectLst>
                <a:latin typeface="Arial" charset="0"/>
                <a:cs typeface="Arial" charset="0"/>
              </a:rPr>
              <a:t>dk’nın</a:t>
            </a:r>
            <a:r>
              <a:rPr lang="tr-TR" sz="2000" dirty="0">
                <a:solidFill>
                  <a:schemeClr val="bg2"/>
                </a:solidFill>
                <a:effectLst>
                  <a:outerShdw blurRad="38100" dist="38100" dir="2700000" algn="tl">
                    <a:srgbClr val="C0C0C0"/>
                  </a:outerShdw>
                </a:effectLst>
                <a:latin typeface="Arial" charset="0"/>
                <a:cs typeface="Arial" charset="0"/>
              </a:rPr>
              <a:t> sonunda en yakın 25 m not edilir.</a:t>
            </a:r>
          </a:p>
        </p:txBody>
      </p:sp>
      <p:sp>
        <p:nvSpPr>
          <p:cNvPr id="87084" name="Rectangle 44"/>
          <p:cNvSpPr>
            <a:spLocks noChangeArrowheads="1"/>
          </p:cNvSpPr>
          <p:nvPr/>
        </p:nvSpPr>
        <p:spPr bwMode="auto">
          <a:xfrm>
            <a:off x="4211960" y="381656"/>
            <a:ext cx="396044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tr-TR" sz="2000" b="1" dirty="0">
              <a:solidFill>
                <a:schemeClr val="bg2"/>
              </a:solidFill>
              <a:latin typeface="Arial" charset="0"/>
              <a:cs typeface="Arial" charset="0"/>
            </a:endParaRPr>
          </a:p>
          <a:p>
            <a:pPr>
              <a:defRPr/>
            </a:pPr>
            <a:r>
              <a:rPr lang="tr-TR" sz="2000" b="1" dirty="0">
                <a:solidFill>
                  <a:schemeClr val="bg2"/>
                </a:solidFill>
                <a:latin typeface="Arial" charset="0"/>
                <a:cs typeface="Arial" charset="0"/>
              </a:rPr>
              <a:t>Gereken Araçlar:</a:t>
            </a:r>
            <a:r>
              <a:rPr lang="tr-TR" sz="2000" dirty="0">
                <a:solidFill>
                  <a:schemeClr val="bg2"/>
                </a:solidFill>
                <a:effectLst>
                  <a:outerShdw blurRad="38100" dist="38100" dir="2700000" algn="tl">
                    <a:srgbClr val="C0C0C0"/>
                  </a:outerShdw>
                </a:effectLst>
                <a:latin typeface="Arial" charset="0"/>
                <a:cs typeface="Arial" charset="0"/>
              </a:rPr>
              <a:t> </a:t>
            </a:r>
          </a:p>
          <a:p>
            <a:pPr>
              <a:defRPr/>
            </a:pPr>
            <a:endParaRPr lang="tr-TR" sz="2000" dirty="0">
              <a:solidFill>
                <a:schemeClr val="bg2"/>
              </a:solidFill>
              <a:effectLst>
                <a:outerShdw blurRad="38100" dist="38100" dir="2700000" algn="tl">
                  <a:srgbClr val="C0C0C0"/>
                </a:outerShdw>
              </a:effectLst>
              <a:latin typeface="Arial" charset="0"/>
              <a:cs typeface="Arial" charset="0"/>
            </a:endParaRPr>
          </a:p>
          <a:p>
            <a:pPr marL="342900" indent="-342900">
              <a:buFont typeface="Arial" panose="020B0604020202020204" pitchFamily="34" charset="0"/>
              <a:buChar char="•"/>
              <a:defRPr/>
            </a:pPr>
            <a:r>
              <a:rPr lang="tr-TR" sz="2000" dirty="0">
                <a:solidFill>
                  <a:schemeClr val="bg2"/>
                </a:solidFill>
                <a:effectLst>
                  <a:outerShdw blurRad="38100" dist="38100" dir="2700000" algn="tl">
                    <a:srgbClr val="C0C0C0"/>
                  </a:outerShdw>
                </a:effectLst>
                <a:latin typeface="Arial" charset="0"/>
                <a:cs typeface="Arial" charset="0"/>
              </a:rPr>
              <a:t>400m koşu pisti</a:t>
            </a:r>
          </a:p>
          <a:p>
            <a:pPr marL="342900" indent="-342900">
              <a:buFont typeface="Arial" panose="020B0604020202020204" pitchFamily="34" charset="0"/>
              <a:buChar char="•"/>
              <a:defRPr/>
            </a:pPr>
            <a:r>
              <a:rPr lang="tr-TR" sz="2000" dirty="0">
                <a:solidFill>
                  <a:schemeClr val="bg2"/>
                </a:solidFill>
                <a:effectLst>
                  <a:outerShdw blurRad="38100" dist="38100" dir="2700000" algn="tl">
                    <a:srgbClr val="C0C0C0"/>
                  </a:outerShdw>
                </a:effectLst>
                <a:latin typeface="Arial" charset="0"/>
                <a:cs typeface="Arial" charset="0"/>
              </a:rPr>
              <a:t>Kronometre</a:t>
            </a:r>
          </a:p>
          <a:p>
            <a:pPr marL="342900" indent="-342900">
              <a:buFont typeface="Arial" panose="020B0604020202020204" pitchFamily="34" charset="0"/>
              <a:buChar char="•"/>
              <a:defRPr/>
            </a:pPr>
            <a:r>
              <a:rPr lang="tr-TR" sz="2000" dirty="0">
                <a:solidFill>
                  <a:schemeClr val="bg2"/>
                </a:solidFill>
                <a:effectLst>
                  <a:outerShdw blurRad="38100" dist="38100" dir="2700000" algn="tl">
                    <a:srgbClr val="C0C0C0"/>
                  </a:outerShdw>
                </a:effectLst>
                <a:latin typeface="Arial" charset="0"/>
                <a:cs typeface="Arial" charset="0"/>
              </a:rPr>
              <a:t>Mesafeleri kayıt edebilecek bir yardımcı</a:t>
            </a:r>
          </a:p>
          <a:p>
            <a:pPr>
              <a:defRPr/>
            </a:pPr>
            <a:endParaRPr lang="tr-TR" sz="2000" dirty="0">
              <a:solidFill>
                <a:schemeClr val="bg2"/>
              </a:solidFill>
              <a:effectLst>
                <a:outerShdw blurRad="38100" dist="38100" dir="2700000" algn="tl">
                  <a:srgbClr val="C0C0C0"/>
                </a:outerShdw>
              </a:effectLst>
              <a:latin typeface="Arial" charset="0"/>
              <a:cs typeface="Arial" charset="0"/>
            </a:endParaRPr>
          </a:p>
          <a:p>
            <a:pPr>
              <a:lnSpc>
                <a:spcPct val="90000"/>
              </a:lnSpc>
              <a:spcBef>
                <a:spcPct val="50000"/>
              </a:spcBef>
              <a:buClr>
                <a:schemeClr val="hlink"/>
              </a:buClr>
              <a:buSzPct val="70000"/>
              <a:buFont typeface="Wingdings" pitchFamily="2" charset="2"/>
              <a:buNone/>
              <a:defRPr/>
            </a:pPr>
            <a:endParaRPr lang="tr-TR" sz="2000" dirty="0">
              <a:solidFill>
                <a:schemeClr val="bg2"/>
              </a:solidFill>
              <a:effectLst>
                <a:outerShdw blurRad="38100" dist="38100" dir="2700000" algn="tl">
                  <a:srgbClr val="C0C0C0"/>
                </a:outerShdw>
              </a:effectLst>
              <a:latin typeface="Garamond" pitchFamily="18" charset="0"/>
              <a:cs typeface="Arial" charset="0"/>
            </a:endParaRPr>
          </a:p>
        </p:txBody>
      </p:sp>
      <p:sp>
        <p:nvSpPr>
          <p:cNvPr id="87085" name="Rectangle 45"/>
          <p:cNvSpPr>
            <a:spLocks noChangeArrowheads="1"/>
          </p:cNvSpPr>
          <p:nvPr/>
        </p:nvSpPr>
        <p:spPr bwMode="auto">
          <a:xfrm>
            <a:off x="240386" y="2996952"/>
            <a:ext cx="84360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000" b="1" dirty="0">
                <a:solidFill>
                  <a:schemeClr val="bg2"/>
                </a:solidFill>
                <a:latin typeface="Arial" charset="0"/>
                <a:cs typeface="Arial" charset="0"/>
              </a:rPr>
              <a:t>Avantajları:</a:t>
            </a:r>
            <a:r>
              <a:rPr lang="tr-TR" sz="2000" dirty="0">
                <a:solidFill>
                  <a:schemeClr val="bg2"/>
                </a:solidFill>
                <a:effectLst>
                  <a:outerShdw blurRad="38100" dist="38100" dir="2700000" algn="tl">
                    <a:srgbClr val="C0C0C0"/>
                  </a:outerShdw>
                </a:effectLst>
                <a:latin typeface="Arial" charset="0"/>
                <a:cs typeface="Arial" charset="0"/>
              </a:rPr>
              <a:t> Büyük gruplar bir kerede test edilebilir. Az paraya gereksinim vardır ve uygulaması kolaydır.</a:t>
            </a:r>
          </a:p>
          <a:p>
            <a:pPr>
              <a:defRPr/>
            </a:pPr>
            <a:endParaRPr lang="tr-TR" sz="2000" b="1" dirty="0">
              <a:solidFill>
                <a:schemeClr val="bg2"/>
              </a:solidFill>
              <a:latin typeface="Arial" charset="0"/>
              <a:cs typeface="Arial" charset="0"/>
            </a:endParaRPr>
          </a:p>
          <a:p>
            <a:pPr>
              <a:defRPr/>
            </a:pPr>
            <a:endParaRPr lang="tr-TR" sz="2000" b="1" dirty="0">
              <a:solidFill>
                <a:schemeClr val="bg2"/>
              </a:solidFill>
              <a:latin typeface="Arial" charset="0"/>
              <a:cs typeface="Arial" charset="0"/>
            </a:endParaRPr>
          </a:p>
          <a:p>
            <a:pPr>
              <a:defRPr/>
            </a:pPr>
            <a:r>
              <a:rPr lang="tr-TR" sz="2000" b="1" dirty="0">
                <a:solidFill>
                  <a:schemeClr val="bg2"/>
                </a:solidFill>
                <a:latin typeface="Arial" charset="0"/>
                <a:cs typeface="Arial" charset="0"/>
              </a:rPr>
              <a:t>Dezavantajları:</a:t>
            </a:r>
            <a:r>
              <a:rPr lang="tr-TR" sz="2000" b="1" dirty="0">
                <a:solidFill>
                  <a:schemeClr val="bg2"/>
                </a:solidFill>
                <a:effectLst>
                  <a:outerShdw blurRad="38100" dist="38100" dir="2700000" algn="tl">
                    <a:srgbClr val="C0C0C0"/>
                  </a:outerShdw>
                </a:effectLst>
                <a:latin typeface="Arial" charset="0"/>
                <a:cs typeface="Arial" charset="0"/>
              </a:rPr>
              <a:t> </a:t>
            </a:r>
            <a:r>
              <a:rPr lang="tr-TR" sz="2000" dirty="0">
                <a:solidFill>
                  <a:schemeClr val="bg2"/>
                </a:solidFill>
                <a:effectLst>
                  <a:outerShdw blurRad="38100" dist="38100" dir="2700000" algn="tl">
                    <a:srgbClr val="C0C0C0"/>
                  </a:outerShdw>
                </a:effectLst>
                <a:latin typeface="Arial" charset="0"/>
                <a:cs typeface="Arial" charset="0"/>
              </a:rPr>
              <a:t>Pratik yapmak ve sürati ayarlamak gereklidir ve bu testteki performans büyük ölçüde motivasyon tarafından etkilenmektedir</a:t>
            </a:r>
            <a:endParaRPr lang="en-US" sz="2000" dirty="0">
              <a:solidFill>
                <a:schemeClr val="bg2"/>
              </a:solidFill>
              <a:effectLst>
                <a:outerShdw blurRad="38100" dist="38100" dir="2700000" algn="tl">
                  <a:srgbClr val="C0C0C0"/>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2987675" y="0"/>
            <a:ext cx="5259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tr-TR" sz="2800" dirty="0">
                <a:solidFill>
                  <a:srgbClr val="FF0000"/>
                </a:solidFill>
                <a:effectLst>
                  <a:outerShdw blurRad="38100" dist="38100" dir="2700000" algn="tl">
                    <a:srgbClr val="C0C0C0"/>
                  </a:outerShdw>
                </a:effectLst>
                <a:latin typeface="Arial" charset="0"/>
                <a:cs typeface="Arial" charset="0"/>
              </a:rPr>
              <a:t>COOPER TESTİ (12 DK TESTİ)</a:t>
            </a:r>
          </a:p>
        </p:txBody>
      </p:sp>
      <p:sp>
        <p:nvSpPr>
          <p:cNvPr id="89093" name="Rectangle 5"/>
          <p:cNvSpPr>
            <a:spLocks noChangeArrowheads="1"/>
          </p:cNvSpPr>
          <p:nvPr/>
        </p:nvSpPr>
        <p:spPr bwMode="auto">
          <a:xfrm>
            <a:off x="251520" y="692150"/>
            <a:ext cx="8892480" cy="629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tr-TR" dirty="0">
                <a:solidFill>
                  <a:schemeClr val="bg2"/>
                </a:solidFill>
                <a:effectLst>
                  <a:outerShdw blurRad="38100" dist="38100" dir="2700000" algn="tl">
                    <a:srgbClr val="C0C0C0"/>
                  </a:outerShdw>
                </a:effectLst>
                <a:latin typeface="Arial" charset="0"/>
                <a:cs typeface="Arial" charset="0"/>
              </a:rPr>
              <a:t>12 </a:t>
            </a:r>
            <a:r>
              <a:rPr lang="tr-TR" dirty="0" err="1">
                <a:solidFill>
                  <a:schemeClr val="bg2"/>
                </a:solidFill>
                <a:effectLst>
                  <a:outerShdw blurRad="38100" dist="38100" dir="2700000" algn="tl">
                    <a:srgbClr val="C0C0C0"/>
                  </a:outerShdw>
                </a:effectLst>
                <a:latin typeface="Arial" charset="0"/>
                <a:cs typeface="Arial" charset="0"/>
              </a:rPr>
              <a:t>dk</a:t>
            </a:r>
            <a:r>
              <a:rPr lang="tr-TR" dirty="0">
                <a:solidFill>
                  <a:schemeClr val="bg2"/>
                </a:solidFill>
                <a:effectLst>
                  <a:outerShdw blurRad="38100" dist="38100" dir="2700000" algn="tl">
                    <a:srgbClr val="C0C0C0"/>
                  </a:outerShdw>
                </a:effectLst>
                <a:latin typeface="Arial" charset="0"/>
                <a:cs typeface="Arial" charset="0"/>
              </a:rPr>
              <a:t> testi Dr. </a:t>
            </a:r>
            <a:r>
              <a:rPr lang="tr-TR" dirty="0" err="1">
                <a:solidFill>
                  <a:schemeClr val="bg2"/>
                </a:solidFill>
                <a:effectLst>
                  <a:outerShdw blurRad="38100" dist="38100" dir="2700000" algn="tl">
                    <a:srgbClr val="C0C0C0"/>
                  </a:outerShdw>
                </a:effectLst>
                <a:latin typeface="Arial" charset="0"/>
                <a:cs typeface="Arial" charset="0"/>
              </a:rPr>
              <a:t>Kenneth</a:t>
            </a:r>
            <a:r>
              <a:rPr lang="tr-TR" dirty="0">
                <a:solidFill>
                  <a:schemeClr val="bg2"/>
                </a:solidFill>
                <a:effectLst>
                  <a:outerShdw blurRad="38100" dist="38100" dir="2700000" algn="tl">
                    <a:srgbClr val="C0C0C0"/>
                  </a:outerShdw>
                </a:effectLst>
                <a:latin typeface="Arial" charset="0"/>
                <a:cs typeface="Arial" charset="0"/>
              </a:rPr>
              <a:t> Cooper tarafından, </a:t>
            </a:r>
            <a:r>
              <a:rPr lang="tr-TR" dirty="0" err="1">
                <a:solidFill>
                  <a:schemeClr val="bg2"/>
                </a:solidFill>
                <a:effectLst>
                  <a:outerShdw blurRad="38100" dist="38100" dir="2700000" algn="tl">
                    <a:srgbClr val="C0C0C0"/>
                  </a:outerShdw>
                </a:effectLst>
                <a:latin typeface="Arial" charset="0"/>
                <a:cs typeface="Arial" charset="0"/>
              </a:rPr>
              <a:t>Balke’nin</a:t>
            </a:r>
            <a:r>
              <a:rPr lang="tr-TR" dirty="0">
                <a:solidFill>
                  <a:schemeClr val="bg2"/>
                </a:solidFill>
                <a:effectLst>
                  <a:outerShdw blurRad="38100" dist="38100" dir="2700000" algn="tl">
                    <a:srgbClr val="C0C0C0"/>
                  </a:outerShdw>
                </a:effectLst>
                <a:latin typeface="Arial" charset="0"/>
                <a:cs typeface="Arial" charset="0"/>
              </a:rPr>
              <a:t> (1963) 15 </a:t>
            </a:r>
            <a:r>
              <a:rPr lang="tr-TR" dirty="0" err="1">
                <a:solidFill>
                  <a:schemeClr val="bg2"/>
                </a:solidFill>
                <a:effectLst>
                  <a:outerShdw blurRad="38100" dist="38100" dir="2700000" algn="tl">
                    <a:srgbClr val="C0C0C0"/>
                  </a:outerShdw>
                </a:effectLst>
                <a:latin typeface="Arial" charset="0"/>
                <a:cs typeface="Arial" charset="0"/>
              </a:rPr>
              <a:t>dk</a:t>
            </a:r>
            <a:r>
              <a:rPr lang="tr-TR" dirty="0">
                <a:solidFill>
                  <a:schemeClr val="bg2"/>
                </a:solidFill>
                <a:effectLst>
                  <a:outerShdw blurRad="38100" dist="38100" dir="2700000" algn="tl">
                    <a:srgbClr val="C0C0C0"/>
                  </a:outerShdw>
                </a:effectLst>
                <a:latin typeface="Arial" charset="0"/>
                <a:cs typeface="Arial" charset="0"/>
              </a:rPr>
              <a:t> koşu testi olan orijinalinden geliştirilmiştir. Cooper testinin 12 </a:t>
            </a:r>
            <a:r>
              <a:rPr lang="tr-TR" dirty="0" err="1">
                <a:solidFill>
                  <a:schemeClr val="bg2"/>
                </a:solidFill>
                <a:effectLst>
                  <a:outerShdw blurRad="38100" dist="38100" dir="2700000" algn="tl">
                    <a:srgbClr val="C0C0C0"/>
                  </a:outerShdw>
                </a:effectLst>
                <a:latin typeface="Arial" charset="0"/>
                <a:cs typeface="Arial" charset="0"/>
              </a:rPr>
              <a:t>dk</a:t>
            </a:r>
            <a:r>
              <a:rPr lang="tr-TR" dirty="0">
                <a:solidFill>
                  <a:schemeClr val="bg2"/>
                </a:solidFill>
                <a:effectLst>
                  <a:outerShdw blurRad="38100" dist="38100" dir="2700000" algn="tl">
                    <a:srgbClr val="C0C0C0"/>
                  </a:outerShdw>
                </a:effectLst>
                <a:latin typeface="Arial" charset="0"/>
                <a:cs typeface="Arial" charset="0"/>
              </a:rPr>
              <a:t> ve 1,5 mil versiyonları vardır. </a:t>
            </a:r>
          </a:p>
          <a:p>
            <a:pPr algn="just">
              <a:defRPr/>
            </a:pPr>
            <a:endParaRPr lang="tr-TR" b="1" dirty="0" smtClean="0">
              <a:solidFill>
                <a:schemeClr val="bg2"/>
              </a:solidFill>
              <a:effectLst>
                <a:outerShdw blurRad="38100" dist="38100" dir="2700000" algn="tl">
                  <a:srgbClr val="C0C0C0"/>
                </a:outerShdw>
              </a:effectLst>
              <a:latin typeface="Arial" charset="0"/>
              <a:cs typeface="Arial" charset="0"/>
            </a:endParaRPr>
          </a:p>
          <a:p>
            <a:pPr algn="just">
              <a:defRPr/>
            </a:pPr>
            <a:r>
              <a:rPr lang="tr-TR" b="1" dirty="0" smtClean="0">
                <a:solidFill>
                  <a:schemeClr val="bg2"/>
                </a:solidFill>
                <a:effectLst>
                  <a:outerShdw blurRad="38100" dist="38100" dir="2700000" algn="tl">
                    <a:srgbClr val="C0C0C0"/>
                  </a:outerShdw>
                </a:effectLst>
                <a:latin typeface="Arial" charset="0"/>
                <a:cs typeface="Arial" charset="0"/>
              </a:rPr>
              <a:t>Uygulama:</a:t>
            </a:r>
            <a:r>
              <a:rPr lang="tr-TR" dirty="0" smtClean="0">
                <a:solidFill>
                  <a:schemeClr val="bg2"/>
                </a:solidFill>
                <a:effectLst>
                  <a:outerShdw blurRad="38100" dist="38100" dir="2700000" algn="tl">
                    <a:srgbClr val="C0C0C0"/>
                  </a:outerShdw>
                </a:effectLst>
                <a:latin typeface="Arial" charset="0"/>
                <a:cs typeface="Arial" charset="0"/>
              </a:rPr>
              <a:t> </a:t>
            </a:r>
            <a:r>
              <a:rPr lang="tr-TR" dirty="0">
                <a:solidFill>
                  <a:schemeClr val="bg2"/>
                </a:solidFill>
                <a:effectLst>
                  <a:outerShdw blurRad="38100" dist="38100" dir="2700000" algn="tl">
                    <a:srgbClr val="C0C0C0"/>
                  </a:outerShdw>
                </a:effectLst>
                <a:latin typeface="Arial" charset="0"/>
                <a:cs typeface="Arial" charset="0"/>
              </a:rPr>
              <a:t>Sporcu 12 dakikada alabileceği en uzun mesafeyi koşmaya çalışır. Yardımcı en yakın 100 m’yi not alır.</a:t>
            </a:r>
          </a:p>
          <a:p>
            <a:pPr algn="just">
              <a:defRPr/>
            </a:pPr>
            <a:endParaRPr lang="tr-TR" b="1" dirty="0">
              <a:solidFill>
                <a:schemeClr val="bg2"/>
              </a:solidFill>
              <a:effectLst>
                <a:outerShdw blurRad="38100" dist="38100" dir="2700000" algn="tl">
                  <a:srgbClr val="C0C0C0"/>
                </a:outerShdw>
              </a:effectLst>
              <a:latin typeface="Arial" charset="0"/>
              <a:cs typeface="Arial" charset="0"/>
            </a:endParaRPr>
          </a:p>
          <a:p>
            <a:pPr algn="just">
              <a:defRPr/>
            </a:pPr>
            <a:r>
              <a:rPr lang="tr-TR" b="1" dirty="0">
                <a:solidFill>
                  <a:schemeClr val="bg2"/>
                </a:solidFill>
                <a:effectLst>
                  <a:outerShdw blurRad="38100" dist="38100" dir="2700000" algn="tl">
                    <a:srgbClr val="C0C0C0"/>
                  </a:outerShdw>
                </a:effectLst>
                <a:latin typeface="Arial" charset="0"/>
                <a:cs typeface="Arial" charset="0"/>
              </a:rPr>
              <a:t>Gerekli araçlar: </a:t>
            </a:r>
          </a:p>
          <a:p>
            <a:pPr algn="just">
              <a:defRPr/>
            </a:pPr>
            <a:r>
              <a:rPr lang="tr-TR" dirty="0">
                <a:solidFill>
                  <a:schemeClr val="bg2"/>
                </a:solidFill>
                <a:effectLst>
                  <a:outerShdw blurRad="38100" dist="38100" dir="2700000" algn="tl">
                    <a:srgbClr val="C0C0C0"/>
                  </a:outerShdw>
                </a:effectLst>
                <a:latin typeface="Arial" charset="0"/>
                <a:cs typeface="Arial" charset="0"/>
              </a:rPr>
              <a:t>Her 100 m’si işaretlenmiş 400 </a:t>
            </a:r>
            <a:r>
              <a:rPr lang="tr-TR" dirty="0" err="1">
                <a:solidFill>
                  <a:schemeClr val="bg2"/>
                </a:solidFill>
                <a:effectLst>
                  <a:outerShdw blurRad="38100" dist="38100" dir="2700000" algn="tl">
                    <a:srgbClr val="C0C0C0"/>
                  </a:outerShdw>
                </a:effectLst>
                <a:latin typeface="Arial" charset="0"/>
                <a:cs typeface="Arial" charset="0"/>
              </a:rPr>
              <a:t>m’lik</a:t>
            </a:r>
            <a:r>
              <a:rPr lang="tr-TR" dirty="0">
                <a:solidFill>
                  <a:schemeClr val="bg2"/>
                </a:solidFill>
                <a:effectLst>
                  <a:outerShdw blurRad="38100" dist="38100" dir="2700000" algn="tl">
                    <a:srgbClr val="C0C0C0"/>
                  </a:outerShdw>
                </a:effectLst>
                <a:latin typeface="Arial" charset="0"/>
                <a:cs typeface="Arial" charset="0"/>
              </a:rPr>
              <a:t> koşu pisti</a:t>
            </a:r>
          </a:p>
          <a:p>
            <a:pPr algn="just">
              <a:defRPr/>
            </a:pPr>
            <a:r>
              <a:rPr lang="tr-TR" dirty="0">
                <a:solidFill>
                  <a:schemeClr val="bg2"/>
                </a:solidFill>
                <a:effectLst>
                  <a:outerShdw blurRad="38100" dist="38100" dir="2700000" algn="tl">
                    <a:srgbClr val="C0C0C0"/>
                  </a:outerShdw>
                </a:effectLst>
                <a:latin typeface="Arial" charset="0"/>
                <a:cs typeface="Arial" charset="0"/>
              </a:rPr>
              <a:t>Kronometre</a:t>
            </a:r>
          </a:p>
          <a:p>
            <a:pPr algn="just">
              <a:defRPr/>
            </a:pPr>
            <a:r>
              <a:rPr lang="tr-TR" dirty="0">
                <a:solidFill>
                  <a:schemeClr val="bg2"/>
                </a:solidFill>
                <a:effectLst>
                  <a:outerShdw blurRad="38100" dist="38100" dir="2700000" algn="tl">
                    <a:srgbClr val="C0C0C0"/>
                  </a:outerShdw>
                </a:effectLst>
                <a:latin typeface="Arial" charset="0"/>
                <a:cs typeface="Arial" charset="0"/>
              </a:rPr>
              <a:t>Mesafeleri not alacak bir yardımcı</a:t>
            </a:r>
          </a:p>
          <a:p>
            <a:pPr algn="just">
              <a:defRPr/>
            </a:pPr>
            <a:endParaRPr lang="tr-TR" dirty="0">
              <a:solidFill>
                <a:schemeClr val="bg2"/>
              </a:solidFill>
              <a:effectLst>
                <a:outerShdw blurRad="38100" dist="38100" dir="2700000" algn="tl">
                  <a:srgbClr val="C0C0C0"/>
                </a:outerShdw>
              </a:effectLst>
              <a:latin typeface="Arial" charset="0"/>
              <a:cs typeface="Arial" charset="0"/>
            </a:endParaRPr>
          </a:p>
          <a:p>
            <a:pPr algn="just">
              <a:defRPr/>
            </a:pPr>
            <a:r>
              <a:rPr lang="tr-TR" b="1" dirty="0">
                <a:solidFill>
                  <a:schemeClr val="bg2"/>
                </a:solidFill>
                <a:effectLst>
                  <a:outerShdw blurRad="38100" dist="38100" dir="2700000" algn="tl">
                    <a:srgbClr val="C0C0C0"/>
                  </a:outerShdw>
                </a:effectLst>
                <a:latin typeface="Arial" charset="0"/>
                <a:cs typeface="Arial" charset="0"/>
              </a:rPr>
              <a:t>Geçerlilik:</a:t>
            </a:r>
            <a:r>
              <a:rPr lang="tr-TR" dirty="0">
                <a:solidFill>
                  <a:schemeClr val="bg2"/>
                </a:solidFill>
                <a:effectLst>
                  <a:outerShdw blurRad="38100" dist="38100" dir="2700000" algn="tl">
                    <a:srgbClr val="C0C0C0"/>
                  </a:outerShdw>
                </a:effectLst>
                <a:latin typeface="Arial" charset="0"/>
                <a:cs typeface="Arial" charset="0"/>
              </a:rPr>
              <a:t> Cooper (1968) de Vo2max ve 12 </a:t>
            </a:r>
            <a:r>
              <a:rPr lang="tr-TR" dirty="0" err="1">
                <a:solidFill>
                  <a:schemeClr val="bg2"/>
                </a:solidFill>
                <a:effectLst>
                  <a:outerShdw blurRad="38100" dist="38100" dir="2700000" algn="tl">
                    <a:srgbClr val="C0C0C0"/>
                  </a:outerShdw>
                </a:effectLst>
                <a:latin typeface="Arial" charset="0"/>
                <a:cs typeface="Arial" charset="0"/>
              </a:rPr>
              <a:t>dk</a:t>
            </a:r>
            <a:r>
              <a:rPr lang="tr-TR" dirty="0">
                <a:solidFill>
                  <a:schemeClr val="bg2"/>
                </a:solidFill>
                <a:effectLst>
                  <a:outerShdw blurRad="38100" dist="38100" dir="2700000" algn="tl">
                    <a:srgbClr val="C0C0C0"/>
                  </a:outerShdw>
                </a:effectLst>
                <a:latin typeface="Arial" charset="0"/>
                <a:cs typeface="Arial" charset="0"/>
              </a:rPr>
              <a:t> koş/yürü mesafe koşusu arasındaki korelasyonu r: 0,90 olarak rapor etmiştir</a:t>
            </a:r>
          </a:p>
          <a:p>
            <a:pPr algn="just">
              <a:defRPr/>
            </a:pPr>
            <a:endParaRPr lang="tr-TR" b="1" dirty="0">
              <a:solidFill>
                <a:schemeClr val="bg2"/>
              </a:solidFill>
              <a:effectLst>
                <a:outerShdw blurRad="38100" dist="38100" dir="2700000" algn="tl">
                  <a:srgbClr val="C0C0C0"/>
                </a:outerShdw>
              </a:effectLst>
              <a:latin typeface="Arial" charset="0"/>
              <a:cs typeface="Arial" charset="0"/>
            </a:endParaRPr>
          </a:p>
          <a:p>
            <a:pPr algn="just">
              <a:defRPr/>
            </a:pPr>
            <a:r>
              <a:rPr lang="tr-TR" b="1" dirty="0">
                <a:solidFill>
                  <a:schemeClr val="bg2"/>
                </a:solidFill>
                <a:effectLst>
                  <a:outerShdw blurRad="38100" dist="38100" dir="2700000" algn="tl">
                    <a:srgbClr val="C0C0C0"/>
                  </a:outerShdw>
                </a:effectLst>
                <a:latin typeface="Arial" charset="0"/>
                <a:cs typeface="Arial" charset="0"/>
              </a:rPr>
              <a:t>Avantajları:</a:t>
            </a:r>
            <a:r>
              <a:rPr lang="tr-TR" dirty="0">
                <a:solidFill>
                  <a:schemeClr val="bg2"/>
                </a:solidFill>
                <a:effectLst>
                  <a:outerShdw blurRad="38100" dist="38100" dir="2700000" algn="tl">
                    <a:srgbClr val="C0C0C0"/>
                  </a:outerShdw>
                </a:effectLst>
                <a:latin typeface="Arial" charset="0"/>
                <a:cs typeface="Arial" charset="0"/>
              </a:rPr>
              <a:t> Büyük gruplar bir kerede test edilebilir. Az paraya gereksinim vardır ve uygulaması kolaydır.</a:t>
            </a:r>
          </a:p>
          <a:p>
            <a:pPr algn="just">
              <a:defRPr/>
            </a:pPr>
            <a:endParaRPr lang="tr-TR" b="1" dirty="0">
              <a:solidFill>
                <a:schemeClr val="bg2"/>
              </a:solidFill>
              <a:effectLst>
                <a:outerShdw blurRad="38100" dist="38100" dir="2700000" algn="tl">
                  <a:srgbClr val="C0C0C0"/>
                </a:outerShdw>
              </a:effectLst>
              <a:latin typeface="Arial" charset="0"/>
              <a:cs typeface="Arial" charset="0"/>
            </a:endParaRPr>
          </a:p>
          <a:p>
            <a:pPr algn="just">
              <a:defRPr/>
            </a:pPr>
            <a:r>
              <a:rPr lang="tr-TR" b="1" dirty="0">
                <a:solidFill>
                  <a:schemeClr val="bg2"/>
                </a:solidFill>
                <a:effectLst>
                  <a:outerShdw blurRad="38100" dist="38100" dir="2700000" algn="tl">
                    <a:srgbClr val="C0C0C0"/>
                  </a:outerShdw>
                </a:effectLst>
                <a:latin typeface="Arial" charset="0"/>
                <a:cs typeface="Arial" charset="0"/>
              </a:rPr>
              <a:t>Dezavantajları: </a:t>
            </a:r>
            <a:r>
              <a:rPr lang="tr-TR" dirty="0">
                <a:solidFill>
                  <a:schemeClr val="bg2"/>
                </a:solidFill>
                <a:effectLst>
                  <a:outerShdw blurRad="38100" dist="38100" dir="2700000" algn="tl">
                    <a:srgbClr val="C0C0C0"/>
                  </a:outerShdw>
                </a:effectLst>
                <a:latin typeface="Arial" charset="0"/>
                <a:cs typeface="Arial" charset="0"/>
              </a:rPr>
              <a:t>Pratik yapmak ve sürati ayarlamak gereklidir ve bu testteki performans büyük ölçüde motivasyon tarafından etkilenmektedir.</a:t>
            </a:r>
            <a:endParaRPr lang="tr-TR" b="1" dirty="0">
              <a:solidFill>
                <a:schemeClr val="bg2"/>
              </a:solidFill>
              <a:effectLst>
                <a:outerShdw blurRad="38100" dist="38100" dir="2700000" algn="tl">
                  <a:srgbClr val="C0C0C0"/>
                </a:outerShdw>
              </a:effectLst>
              <a:latin typeface="Arial" charset="0"/>
              <a:cs typeface="Arial" charset="0"/>
            </a:endParaRPr>
          </a:p>
          <a:p>
            <a:pPr algn="just">
              <a:defRPr/>
            </a:pPr>
            <a:endParaRPr lang="tr-TR" b="1" dirty="0">
              <a:solidFill>
                <a:schemeClr val="bg2"/>
              </a:solidFill>
              <a:effectLst>
                <a:outerShdw blurRad="38100" dist="38100" dir="2700000" algn="tl">
                  <a:srgbClr val="C0C0C0"/>
                </a:outerShdw>
              </a:effectLst>
              <a:latin typeface="Arial" charset="0"/>
              <a:cs typeface="Arial" charset="0"/>
            </a:endParaRPr>
          </a:p>
          <a:p>
            <a:pPr algn="just">
              <a:defRPr/>
            </a:pPr>
            <a:endParaRPr lang="tr-TR" dirty="0">
              <a:solidFill>
                <a:schemeClr val="bg2"/>
              </a:solidFill>
              <a:effectLst>
                <a:outerShdw blurRad="38100" dist="38100" dir="2700000" algn="tl">
                  <a:srgbClr val="C0C0C0"/>
                </a:outerShdw>
              </a:effectLst>
              <a:latin typeface="Arial" charset="0"/>
              <a:cs typeface="Arial" charset="0"/>
            </a:endParaRPr>
          </a:p>
          <a:p>
            <a:pPr algn="just">
              <a:lnSpc>
                <a:spcPct val="90000"/>
              </a:lnSpc>
              <a:spcBef>
                <a:spcPct val="50000"/>
              </a:spcBef>
              <a:buClr>
                <a:schemeClr val="hlink"/>
              </a:buClr>
              <a:buSzPct val="70000"/>
              <a:buFont typeface="Wingdings" pitchFamily="2" charset="2"/>
              <a:buNone/>
              <a:defRPr/>
            </a:pPr>
            <a:endParaRPr lang="tr-TR" dirty="0">
              <a:solidFill>
                <a:schemeClr val="bg2"/>
              </a:solidFill>
              <a:effectLst>
                <a:outerShdw blurRad="38100" dist="38100" dir="2700000" algn="tl">
                  <a:srgbClr val="C0C0C0"/>
                </a:outerShdw>
              </a:effectLst>
              <a:latin typeface="Garamond" pitchFamily="18" charset="0"/>
              <a:cs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2740025" y="0"/>
            <a:ext cx="6007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tr-TR" sz="2800" dirty="0">
                <a:solidFill>
                  <a:srgbClr val="FF0000"/>
                </a:solidFill>
                <a:effectLst>
                  <a:outerShdw blurRad="38100" dist="38100" dir="2700000" algn="tl">
                    <a:srgbClr val="C0C0C0"/>
                  </a:outerShdw>
                </a:effectLst>
                <a:latin typeface="Arial" charset="0"/>
                <a:cs typeface="Arial" charset="0"/>
              </a:rPr>
              <a:t>20 M MEKİK KOŞU TESTİ</a:t>
            </a:r>
            <a:br>
              <a:rPr lang="tr-TR" sz="2800" dirty="0">
                <a:solidFill>
                  <a:srgbClr val="FF0000"/>
                </a:solidFill>
                <a:effectLst>
                  <a:outerShdw blurRad="38100" dist="38100" dir="2700000" algn="tl">
                    <a:srgbClr val="C0C0C0"/>
                  </a:outerShdw>
                </a:effectLst>
                <a:latin typeface="Arial" charset="0"/>
                <a:cs typeface="Arial" charset="0"/>
              </a:rPr>
            </a:br>
            <a:r>
              <a:rPr lang="tr-TR" sz="2800" dirty="0">
                <a:solidFill>
                  <a:srgbClr val="FF0000"/>
                </a:solidFill>
                <a:effectLst>
                  <a:outerShdw blurRad="38100" dist="38100" dir="2700000" algn="tl">
                    <a:srgbClr val="C0C0C0"/>
                  </a:outerShdw>
                </a:effectLst>
                <a:latin typeface="Arial" charset="0"/>
                <a:cs typeface="Arial" charset="0"/>
              </a:rPr>
              <a:t>(ÇOK BASAMAKLI FİTNESS TESTİ)</a:t>
            </a:r>
          </a:p>
        </p:txBody>
      </p:sp>
      <p:sp>
        <p:nvSpPr>
          <p:cNvPr id="90117" name="Rectangle 5"/>
          <p:cNvSpPr>
            <a:spLocks noChangeArrowheads="1"/>
          </p:cNvSpPr>
          <p:nvPr/>
        </p:nvSpPr>
        <p:spPr bwMode="auto">
          <a:xfrm>
            <a:off x="179388" y="981075"/>
            <a:ext cx="8964612"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tr-TR" sz="1600" b="1" dirty="0">
                <a:solidFill>
                  <a:schemeClr val="bg2"/>
                </a:solidFill>
                <a:effectLst>
                  <a:outerShdw blurRad="38100" dist="38100" dir="2700000" algn="tl">
                    <a:srgbClr val="C0C0C0"/>
                  </a:outerShdw>
                </a:effectLst>
                <a:latin typeface="Arial" charset="0"/>
                <a:cs typeface="Arial" charset="0"/>
              </a:rPr>
              <a:t>Uygulama:</a:t>
            </a:r>
            <a:r>
              <a:rPr lang="tr-TR" sz="1600" dirty="0">
                <a:solidFill>
                  <a:schemeClr val="bg2"/>
                </a:solidFill>
                <a:effectLst>
                  <a:outerShdw blurRad="38100" dist="38100" dir="2700000" algn="tl">
                    <a:srgbClr val="C0C0C0"/>
                  </a:outerShdw>
                </a:effectLst>
                <a:latin typeface="Arial" charset="0"/>
                <a:cs typeface="Arial" charset="0"/>
              </a:rPr>
              <a:t> Bu test kaydedilmiş </a:t>
            </a:r>
            <a:r>
              <a:rPr lang="tr-TR" sz="1600" dirty="0" err="1">
                <a:solidFill>
                  <a:schemeClr val="bg2"/>
                </a:solidFill>
                <a:effectLst>
                  <a:outerShdw blurRad="38100" dist="38100" dir="2700000" algn="tl">
                    <a:srgbClr val="C0C0C0"/>
                  </a:outerShdw>
                </a:effectLst>
                <a:latin typeface="Arial" charset="0"/>
                <a:cs typeface="Arial" charset="0"/>
              </a:rPr>
              <a:t>biplerin</a:t>
            </a:r>
            <a:r>
              <a:rPr lang="tr-TR" sz="1600" dirty="0">
                <a:solidFill>
                  <a:schemeClr val="bg2"/>
                </a:solidFill>
                <a:effectLst>
                  <a:outerShdw blurRad="38100" dist="38100" dir="2700000" algn="tl">
                    <a:srgbClr val="C0C0C0"/>
                  </a:outerShdw>
                </a:effectLst>
                <a:latin typeface="Arial" charset="0"/>
                <a:cs typeface="Arial" charset="0"/>
              </a:rPr>
              <a:t> arasındaki zaman içinde 20 </a:t>
            </a:r>
            <a:r>
              <a:rPr lang="tr-TR" sz="1600" dirty="0" err="1">
                <a:solidFill>
                  <a:schemeClr val="bg2"/>
                </a:solidFill>
                <a:effectLst>
                  <a:outerShdw blurRad="38100" dist="38100" dir="2700000" algn="tl">
                    <a:srgbClr val="C0C0C0"/>
                  </a:outerShdw>
                </a:effectLst>
                <a:latin typeface="Arial" charset="0"/>
                <a:cs typeface="Arial" charset="0"/>
              </a:rPr>
              <a:t>m’lik</a:t>
            </a:r>
            <a:r>
              <a:rPr lang="tr-TR" sz="1600" dirty="0">
                <a:solidFill>
                  <a:schemeClr val="bg2"/>
                </a:solidFill>
                <a:effectLst>
                  <a:outerShdw blurRad="38100" dist="38100" dir="2700000" algn="tl">
                    <a:srgbClr val="C0C0C0"/>
                  </a:outerShdw>
                </a:effectLst>
                <a:latin typeface="Arial" charset="0"/>
                <a:cs typeface="Arial" charset="0"/>
              </a:rPr>
              <a:t> 2 çizgi arasında sürekli koşuyu içerir. Kaydedilen </a:t>
            </a:r>
            <a:r>
              <a:rPr lang="tr-TR" sz="1600" dirty="0" err="1">
                <a:solidFill>
                  <a:schemeClr val="bg2"/>
                </a:solidFill>
                <a:effectLst>
                  <a:outerShdw blurRad="38100" dist="38100" dir="2700000" algn="tl">
                    <a:srgbClr val="C0C0C0"/>
                  </a:outerShdw>
                </a:effectLst>
                <a:latin typeface="Arial" charset="0"/>
                <a:cs typeface="Arial" charset="0"/>
              </a:rPr>
              <a:t>biplerin</a:t>
            </a:r>
            <a:r>
              <a:rPr lang="tr-TR" sz="1600" dirty="0">
                <a:solidFill>
                  <a:schemeClr val="bg2"/>
                </a:solidFill>
                <a:effectLst>
                  <a:outerShdw blurRad="38100" dist="38100" dir="2700000" algn="tl">
                    <a:srgbClr val="C0C0C0"/>
                  </a:outerShdw>
                </a:effectLst>
                <a:latin typeface="Arial" charset="0"/>
                <a:cs typeface="Arial" charset="0"/>
              </a:rPr>
              <a:t> arasındaki zaman her dakika azalır(seviye). Test 23 seviyeden oluşur ve her seviye 1 </a:t>
            </a:r>
            <a:r>
              <a:rPr lang="tr-TR" sz="1600" dirty="0" err="1">
                <a:solidFill>
                  <a:schemeClr val="bg2"/>
                </a:solidFill>
                <a:effectLst>
                  <a:outerShdw blurRad="38100" dist="38100" dir="2700000" algn="tl">
                    <a:srgbClr val="C0C0C0"/>
                  </a:outerShdw>
                </a:effectLst>
                <a:latin typeface="Arial" charset="0"/>
                <a:cs typeface="Arial" charset="0"/>
              </a:rPr>
              <a:t>dk</a:t>
            </a:r>
            <a:r>
              <a:rPr lang="tr-TR" sz="1600" dirty="0">
                <a:solidFill>
                  <a:schemeClr val="bg2"/>
                </a:solidFill>
                <a:effectLst>
                  <a:outerShdw blurRad="38100" dist="38100" dir="2700000" algn="tl">
                    <a:srgbClr val="C0C0C0"/>
                  </a:outerShdw>
                </a:effectLst>
                <a:latin typeface="Arial" charset="0"/>
                <a:cs typeface="Arial" charset="0"/>
              </a:rPr>
              <a:t> sürer. 8,5 km/saat hızla başlar ve her seviyede 0,5 km/saat artan mekik serilerini içerir. Kasetteki tek </a:t>
            </a:r>
            <a:r>
              <a:rPr lang="tr-TR" sz="1600" dirty="0" err="1">
                <a:solidFill>
                  <a:schemeClr val="bg2"/>
                </a:solidFill>
                <a:effectLst>
                  <a:outerShdw blurRad="38100" dist="38100" dir="2700000" algn="tl">
                    <a:srgbClr val="C0C0C0"/>
                  </a:outerShdw>
                </a:effectLst>
                <a:latin typeface="Arial" charset="0"/>
                <a:cs typeface="Arial" charset="0"/>
              </a:rPr>
              <a:t>bip</a:t>
            </a:r>
            <a:r>
              <a:rPr lang="tr-TR" sz="1600" dirty="0">
                <a:solidFill>
                  <a:schemeClr val="bg2"/>
                </a:solidFill>
                <a:effectLst>
                  <a:outerShdw blurRad="38100" dist="38100" dir="2700000" algn="tl">
                    <a:srgbClr val="C0C0C0"/>
                  </a:outerShdw>
                </a:effectLst>
                <a:latin typeface="Arial" charset="0"/>
                <a:cs typeface="Arial" charset="0"/>
              </a:rPr>
              <a:t> mekiğin bittiğini ve 3 </a:t>
            </a:r>
            <a:r>
              <a:rPr lang="tr-TR" sz="1600" dirty="0" err="1">
                <a:solidFill>
                  <a:schemeClr val="bg2"/>
                </a:solidFill>
                <a:effectLst>
                  <a:outerShdw blurRad="38100" dist="38100" dir="2700000" algn="tl">
                    <a:srgbClr val="C0C0C0"/>
                  </a:outerShdw>
                </a:effectLst>
                <a:latin typeface="Arial" charset="0"/>
                <a:cs typeface="Arial" charset="0"/>
              </a:rPr>
              <a:t>bip</a:t>
            </a:r>
            <a:r>
              <a:rPr lang="tr-TR" sz="1600" dirty="0">
                <a:solidFill>
                  <a:schemeClr val="bg2"/>
                </a:solidFill>
                <a:effectLst>
                  <a:outerShdw blurRad="38100" dist="38100" dir="2700000" algn="tl">
                    <a:srgbClr val="C0C0C0"/>
                  </a:outerShdw>
                </a:effectLst>
                <a:latin typeface="Arial" charset="0"/>
                <a:cs typeface="Arial" charset="0"/>
              </a:rPr>
              <a:t> bir sonraki seviyenin başladığını ifade </a:t>
            </a:r>
            <a:r>
              <a:rPr lang="tr-TR" sz="1600" dirty="0" err="1">
                <a:solidFill>
                  <a:schemeClr val="bg2"/>
                </a:solidFill>
                <a:effectLst>
                  <a:outerShdw blurRad="38100" dist="38100" dir="2700000" algn="tl">
                    <a:srgbClr val="C0C0C0"/>
                  </a:outerShdw>
                </a:effectLst>
                <a:latin typeface="Arial" charset="0"/>
                <a:cs typeface="Arial" charset="0"/>
              </a:rPr>
              <a:t>eder.Sporcu</a:t>
            </a:r>
            <a:r>
              <a:rPr lang="tr-TR" sz="1600" dirty="0">
                <a:solidFill>
                  <a:schemeClr val="bg2"/>
                </a:solidFill>
                <a:effectLst>
                  <a:outerShdw blurRad="38100" dist="38100" dir="2700000" algn="tl">
                    <a:srgbClr val="C0C0C0"/>
                  </a:outerShdw>
                </a:effectLst>
                <a:latin typeface="Arial" charset="0"/>
                <a:cs typeface="Arial" charset="0"/>
              </a:rPr>
              <a:t> testten önce 5-10 </a:t>
            </a:r>
            <a:r>
              <a:rPr lang="tr-TR" sz="1600" dirty="0" err="1">
                <a:solidFill>
                  <a:schemeClr val="bg2"/>
                </a:solidFill>
                <a:effectLst>
                  <a:outerShdw blurRad="38100" dist="38100" dir="2700000" algn="tl">
                    <a:srgbClr val="C0C0C0"/>
                  </a:outerShdw>
                </a:effectLst>
                <a:latin typeface="Arial" charset="0"/>
                <a:cs typeface="Arial" charset="0"/>
              </a:rPr>
              <a:t>dk</a:t>
            </a:r>
            <a:r>
              <a:rPr lang="tr-TR" sz="1600" dirty="0">
                <a:solidFill>
                  <a:schemeClr val="bg2"/>
                </a:solidFill>
                <a:effectLst>
                  <a:outerShdw blurRad="38100" dist="38100" dir="2700000" algn="tl">
                    <a:srgbClr val="C0C0C0"/>
                  </a:outerShdw>
                </a:effectLst>
                <a:latin typeface="Arial" charset="0"/>
                <a:cs typeface="Arial" charset="0"/>
              </a:rPr>
              <a:t> ısınır. Her mekiğin sonunda 20 m çizgisinin üzerine veya ötesine ayağını koymalıdır. Sporcu </a:t>
            </a:r>
            <a:r>
              <a:rPr lang="tr-TR" sz="1600" dirty="0" err="1">
                <a:solidFill>
                  <a:schemeClr val="bg2"/>
                </a:solidFill>
                <a:effectLst>
                  <a:outerShdw blurRad="38100" dist="38100" dir="2700000" algn="tl">
                    <a:srgbClr val="C0C0C0"/>
                  </a:outerShdw>
                </a:effectLst>
                <a:latin typeface="Arial" charset="0"/>
                <a:cs typeface="Arial" charset="0"/>
              </a:rPr>
              <a:t>bip’ten</a:t>
            </a:r>
            <a:r>
              <a:rPr lang="tr-TR" sz="1600" dirty="0">
                <a:solidFill>
                  <a:schemeClr val="bg2"/>
                </a:solidFill>
                <a:effectLst>
                  <a:outerShdw blurRad="38100" dist="38100" dir="2700000" algn="tl">
                    <a:srgbClr val="C0C0C0"/>
                  </a:outerShdw>
                </a:effectLst>
                <a:latin typeface="Arial" charset="0"/>
                <a:cs typeface="Arial" charset="0"/>
              </a:rPr>
              <a:t> önce mekiğin sonuna ulaştıysa </a:t>
            </a:r>
            <a:r>
              <a:rPr lang="tr-TR" sz="1600" dirty="0" err="1">
                <a:solidFill>
                  <a:schemeClr val="bg2"/>
                </a:solidFill>
                <a:effectLst>
                  <a:outerShdw blurRad="38100" dist="38100" dir="2700000" algn="tl">
                    <a:srgbClr val="C0C0C0"/>
                  </a:outerShdw>
                </a:effectLst>
                <a:latin typeface="Arial" charset="0"/>
                <a:cs typeface="Arial" charset="0"/>
              </a:rPr>
              <a:t>bip</a:t>
            </a:r>
            <a:r>
              <a:rPr lang="tr-TR" sz="1600" dirty="0">
                <a:solidFill>
                  <a:schemeClr val="bg2"/>
                </a:solidFill>
                <a:effectLst>
                  <a:outerShdw blurRad="38100" dist="38100" dir="2700000" algn="tl">
                    <a:srgbClr val="C0C0C0"/>
                  </a:outerShdw>
                </a:effectLst>
                <a:latin typeface="Arial" charset="0"/>
                <a:cs typeface="Arial" charset="0"/>
              </a:rPr>
              <a:t> sesini beklemeli ve koşmaya devam etmelidir. Sporcu 2 veya 3 defa üst üste mekiği yakalamayı başaramazsa test sonlandırılır. Seviye ve mekik sayısı not edilir</a:t>
            </a:r>
          </a:p>
          <a:p>
            <a:pPr>
              <a:defRPr/>
            </a:pPr>
            <a:r>
              <a:rPr lang="tr-TR" sz="1600" b="1" dirty="0">
                <a:solidFill>
                  <a:schemeClr val="bg2"/>
                </a:solidFill>
                <a:effectLst>
                  <a:outerShdw blurRad="38100" dist="38100" dir="2700000" algn="tl">
                    <a:srgbClr val="C0C0C0"/>
                  </a:outerShdw>
                </a:effectLst>
                <a:latin typeface="Arial" charset="0"/>
                <a:cs typeface="Arial" charset="0"/>
              </a:rPr>
              <a:t>Gereken Araçlar:</a:t>
            </a:r>
            <a:r>
              <a:rPr lang="tr-TR" sz="1600" dirty="0">
                <a:solidFill>
                  <a:schemeClr val="bg2"/>
                </a:solidFill>
                <a:effectLst>
                  <a:outerShdw blurRad="38100" dist="38100" dir="2700000" algn="tl">
                    <a:srgbClr val="C0C0C0"/>
                  </a:outerShdw>
                </a:effectLst>
                <a:latin typeface="Arial" charset="0"/>
                <a:cs typeface="Arial" charset="0"/>
              </a:rPr>
              <a:t> </a:t>
            </a:r>
          </a:p>
          <a:p>
            <a:pPr>
              <a:defRPr/>
            </a:pPr>
            <a:r>
              <a:rPr lang="tr-TR" sz="1600" dirty="0">
                <a:solidFill>
                  <a:schemeClr val="bg2"/>
                </a:solidFill>
                <a:effectLst>
                  <a:outerShdw blurRad="38100" dist="38100" dir="2700000" algn="tl">
                    <a:srgbClr val="C0C0C0"/>
                  </a:outerShdw>
                </a:effectLst>
                <a:latin typeface="Arial" charset="0"/>
                <a:cs typeface="Arial" charset="0"/>
              </a:rPr>
              <a:t>Kaymayan, düz 20 </a:t>
            </a:r>
            <a:r>
              <a:rPr lang="tr-TR" sz="1600" dirty="0" err="1">
                <a:solidFill>
                  <a:schemeClr val="bg2"/>
                </a:solidFill>
                <a:effectLst>
                  <a:outerShdw blurRad="38100" dist="38100" dir="2700000" algn="tl">
                    <a:srgbClr val="C0C0C0"/>
                  </a:outerShdw>
                </a:effectLst>
                <a:latin typeface="Arial" charset="0"/>
                <a:cs typeface="Arial" charset="0"/>
              </a:rPr>
              <a:t>m’lik</a:t>
            </a:r>
            <a:r>
              <a:rPr lang="tr-TR" sz="1600" dirty="0">
                <a:solidFill>
                  <a:schemeClr val="bg2"/>
                </a:solidFill>
                <a:effectLst>
                  <a:outerShdw blurRad="38100" dist="38100" dir="2700000" algn="tl">
                    <a:srgbClr val="C0C0C0"/>
                  </a:outerShdw>
                </a:effectLst>
                <a:latin typeface="Arial" charset="0"/>
                <a:cs typeface="Arial" charset="0"/>
              </a:rPr>
              <a:t> koşu yolu</a:t>
            </a:r>
          </a:p>
          <a:p>
            <a:pPr>
              <a:defRPr/>
            </a:pPr>
            <a:r>
              <a:rPr lang="tr-TR" sz="1600" dirty="0">
                <a:solidFill>
                  <a:schemeClr val="bg2"/>
                </a:solidFill>
                <a:effectLst>
                  <a:outerShdw blurRad="38100" dist="38100" dir="2700000" algn="tl">
                    <a:srgbClr val="C0C0C0"/>
                  </a:outerShdw>
                </a:effectLst>
                <a:latin typeface="Arial" charset="0"/>
                <a:cs typeface="Arial" charset="0"/>
              </a:rPr>
              <a:t>20 m’yi işaretlemek için tebeşir vs.</a:t>
            </a:r>
          </a:p>
          <a:p>
            <a:pPr>
              <a:defRPr/>
            </a:pPr>
            <a:r>
              <a:rPr lang="tr-TR" sz="1600" dirty="0">
                <a:solidFill>
                  <a:schemeClr val="bg2"/>
                </a:solidFill>
                <a:effectLst>
                  <a:outerShdw blurRad="38100" dist="38100" dir="2700000" algn="tl">
                    <a:srgbClr val="C0C0C0"/>
                  </a:outerShdw>
                </a:effectLst>
                <a:latin typeface="Arial" charset="0"/>
                <a:cs typeface="Arial" charset="0"/>
              </a:rPr>
              <a:t>Mekik kaseti</a:t>
            </a:r>
          </a:p>
          <a:p>
            <a:pPr>
              <a:defRPr/>
            </a:pPr>
            <a:r>
              <a:rPr lang="tr-TR" sz="1600" dirty="0">
                <a:solidFill>
                  <a:schemeClr val="bg2"/>
                </a:solidFill>
                <a:effectLst>
                  <a:outerShdw blurRad="38100" dist="38100" dir="2700000" algn="tl">
                    <a:srgbClr val="C0C0C0"/>
                  </a:outerShdw>
                </a:effectLst>
                <a:latin typeface="Arial" charset="0"/>
                <a:cs typeface="Arial" charset="0"/>
              </a:rPr>
              <a:t>Kayıt sayfaları</a:t>
            </a:r>
          </a:p>
          <a:p>
            <a:pPr>
              <a:defRPr/>
            </a:pPr>
            <a:r>
              <a:rPr lang="tr-TR" sz="1600" b="1" dirty="0">
                <a:solidFill>
                  <a:schemeClr val="bg2"/>
                </a:solidFill>
                <a:effectLst>
                  <a:outerShdw blurRad="38100" dist="38100" dir="2700000" algn="tl">
                    <a:srgbClr val="C0C0C0"/>
                  </a:outerShdw>
                </a:effectLst>
                <a:latin typeface="Arial" charset="0"/>
                <a:cs typeface="Arial" charset="0"/>
              </a:rPr>
              <a:t>Geçerlilik:</a:t>
            </a:r>
            <a:r>
              <a:rPr lang="tr-TR" sz="1600" dirty="0">
                <a:solidFill>
                  <a:schemeClr val="bg2"/>
                </a:solidFill>
                <a:effectLst>
                  <a:outerShdw blurRad="38100" dist="38100" dir="2700000" algn="tl">
                    <a:srgbClr val="C0C0C0"/>
                  </a:outerShdw>
                </a:effectLst>
                <a:latin typeface="Arial" charset="0"/>
                <a:cs typeface="Arial" charset="0"/>
              </a:rPr>
              <a:t> </a:t>
            </a:r>
            <a:r>
              <a:rPr lang="tr-TR" sz="1600" dirty="0" err="1">
                <a:solidFill>
                  <a:schemeClr val="bg2"/>
                </a:solidFill>
                <a:effectLst>
                  <a:outerShdw blurRad="38100" dist="38100" dir="2700000" algn="tl">
                    <a:srgbClr val="C0C0C0"/>
                  </a:outerShdw>
                </a:effectLst>
                <a:latin typeface="Arial" charset="0"/>
                <a:cs typeface="Arial" charset="0"/>
              </a:rPr>
              <a:t>Sproule</a:t>
            </a:r>
            <a:r>
              <a:rPr lang="tr-TR" sz="1600" dirty="0">
                <a:solidFill>
                  <a:schemeClr val="bg2"/>
                </a:solidFill>
                <a:effectLst>
                  <a:outerShdw blurRad="38100" dist="38100" dir="2700000" algn="tl">
                    <a:srgbClr val="C0C0C0"/>
                  </a:outerShdw>
                </a:effectLst>
                <a:latin typeface="Arial" charset="0"/>
                <a:cs typeface="Arial" charset="0"/>
              </a:rPr>
              <a:t> ve arkadaşlarının Singapurlu Beden Eğitimi Okulu öğrencilerinin üzerinde yapmış oldukları bir araştırmada koşu bandı(direkt) ve mekik testi(</a:t>
            </a:r>
            <a:r>
              <a:rPr lang="tr-TR" sz="1600" dirty="0" err="1">
                <a:solidFill>
                  <a:schemeClr val="bg2"/>
                </a:solidFill>
                <a:effectLst>
                  <a:outerShdw blurRad="38100" dist="38100" dir="2700000" algn="tl">
                    <a:srgbClr val="C0C0C0"/>
                  </a:outerShdw>
                </a:effectLst>
                <a:latin typeface="Arial" charset="0"/>
                <a:cs typeface="Arial" charset="0"/>
              </a:rPr>
              <a:t>indirect</a:t>
            </a:r>
            <a:r>
              <a:rPr lang="tr-TR" sz="1600" dirty="0">
                <a:solidFill>
                  <a:schemeClr val="bg2"/>
                </a:solidFill>
                <a:effectLst>
                  <a:outerShdw blurRad="38100" dist="38100" dir="2700000" algn="tl">
                    <a:srgbClr val="C0C0C0"/>
                  </a:outerShdw>
                </a:effectLst>
                <a:latin typeface="Arial" charset="0"/>
                <a:cs typeface="Arial" charset="0"/>
              </a:rPr>
              <a:t>) aerobik güç ölçüm metotlarını karşılaştırmışlardır. Araştırmalarının sonucunda koşu bandı ve mekik test aerobik güç ölçüm metotları arasında anlamlı bir fark bulamamışlardır. Test geçerliliğini mekik testi için r:0,91 olarak bulmuşlardır.</a:t>
            </a:r>
          </a:p>
          <a:p>
            <a:pPr>
              <a:defRPr/>
            </a:pPr>
            <a:r>
              <a:rPr lang="tr-TR" sz="1600" b="1" dirty="0">
                <a:solidFill>
                  <a:schemeClr val="bg2"/>
                </a:solidFill>
                <a:effectLst>
                  <a:outerShdw blurRad="38100" dist="38100" dir="2700000" algn="tl">
                    <a:srgbClr val="C0C0C0"/>
                  </a:outerShdw>
                </a:effectLst>
                <a:latin typeface="Arial" charset="0"/>
                <a:cs typeface="Arial" charset="0"/>
              </a:rPr>
              <a:t>Avantajları:</a:t>
            </a:r>
            <a:r>
              <a:rPr lang="tr-TR" sz="1600" dirty="0">
                <a:solidFill>
                  <a:schemeClr val="bg2"/>
                </a:solidFill>
                <a:effectLst>
                  <a:outerShdw blurRad="38100" dist="38100" dir="2700000" algn="tl">
                    <a:srgbClr val="C0C0C0"/>
                  </a:outerShdw>
                </a:effectLst>
                <a:latin typeface="Arial" charset="0"/>
                <a:cs typeface="Arial" charset="0"/>
              </a:rPr>
              <a:t> Minimal giderle bu test bir kerede büyük guruplara uygulanabilir. Ayrıca diğer dayanıklılık kapasitelerine yönelik diğer birçok testin aksine, bu test maksimum eforla sürdürülür. Spor takımları ve okul grupları için uygundur.</a:t>
            </a:r>
          </a:p>
          <a:p>
            <a:pPr>
              <a:defRPr/>
            </a:pPr>
            <a:r>
              <a:rPr lang="tr-TR" sz="1600" b="1" dirty="0">
                <a:solidFill>
                  <a:schemeClr val="bg2"/>
                </a:solidFill>
                <a:effectLst>
                  <a:outerShdw blurRad="38100" dist="38100" dir="2700000" algn="tl">
                    <a:srgbClr val="C0C0C0"/>
                  </a:outerShdw>
                </a:effectLst>
                <a:latin typeface="Arial" charset="0"/>
                <a:cs typeface="Arial" charset="0"/>
              </a:rPr>
              <a:t>Dezavantajları:</a:t>
            </a:r>
            <a:r>
              <a:rPr lang="tr-TR" sz="1600" dirty="0">
                <a:solidFill>
                  <a:schemeClr val="bg2"/>
                </a:solidFill>
                <a:effectLst>
                  <a:outerShdw blurRad="38100" dist="38100" dir="2700000" algn="tl">
                    <a:srgbClr val="C0C0C0"/>
                  </a:outerShdw>
                </a:effectLst>
                <a:latin typeface="Arial" charset="0"/>
                <a:cs typeface="Arial" charset="0"/>
              </a:rPr>
              <a:t> Pratik ve motivasyon seviyesi ulaşılan skoru etkileyebilir.</a:t>
            </a:r>
          </a:p>
          <a:p>
            <a:pPr>
              <a:defRPr/>
            </a:pPr>
            <a:endParaRPr lang="tr-TR" sz="1600" dirty="0">
              <a:solidFill>
                <a:schemeClr val="bg2"/>
              </a:solidFill>
              <a:effectLst>
                <a:outerShdw blurRad="38100" dist="38100" dir="2700000" algn="tl">
                  <a:srgbClr val="C0C0C0"/>
                </a:outerShdw>
              </a:effectLst>
              <a:latin typeface="Arial" charset="0"/>
              <a:cs typeface="Arial" charset="0"/>
            </a:endParaRPr>
          </a:p>
          <a:p>
            <a:pPr>
              <a:lnSpc>
                <a:spcPct val="80000"/>
              </a:lnSpc>
              <a:spcBef>
                <a:spcPct val="50000"/>
              </a:spcBef>
              <a:buClr>
                <a:schemeClr val="hlink"/>
              </a:buClr>
              <a:buSzPct val="70000"/>
              <a:buFont typeface="Wingdings" pitchFamily="2" charset="2"/>
              <a:buNone/>
              <a:defRPr/>
            </a:pPr>
            <a:endParaRPr lang="tr-TR" sz="1600" dirty="0">
              <a:solidFill>
                <a:schemeClr val="bg2"/>
              </a:solidFill>
              <a:effectLst>
                <a:outerShdw blurRad="38100" dist="38100" dir="2700000" algn="tl">
                  <a:srgbClr val="C0C0C0"/>
                </a:outerShdw>
              </a:effectLst>
              <a:latin typeface="Garamond" pitchFamily="18" charset="0"/>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2109788" y="0"/>
            <a:ext cx="703421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tr-TR" sz="2800" dirty="0">
                <a:solidFill>
                  <a:srgbClr val="FF0000"/>
                </a:solidFill>
                <a:effectLst>
                  <a:outerShdw blurRad="38100" dist="38100" dir="2700000" algn="tl">
                    <a:srgbClr val="C0C0C0"/>
                  </a:outerShdw>
                </a:effectLst>
                <a:latin typeface="Arial" charset="0"/>
                <a:cs typeface="Arial" charset="0"/>
              </a:rPr>
              <a:t>ASTRAND BİSİKLET ERGOMETRE TESTİ</a:t>
            </a:r>
            <a:r>
              <a:rPr lang="tr-TR" sz="2000" dirty="0">
                <a:solidFill>
                  <a:srgbClr val="FF0000"/>
                </a:solidFill>
                <a:effectLst>
                  <a:outerShdw blurRad="38100" dist="38100" dir="2700000" algn="tl">
                    <a:srgbClr val="C0C0C0"/>
                  </a:outerShdw>
                </a:effectLst>
                <a:latin typeface="Arial" charset="0"/>
                <a:cs typeface="Arial" charset="0"/>
              </a:rPr>
              <a:t/>
            </a:r>
            <a:br>
              <a:rPr lang="tr-TR" sz="2000" dirty="0">
                <a:solidFill>
                  <a:srgbClr val="FF0000"/>
                </a:solidFill>
                <a:effectLst>
                  <a:outerShdw blurRad="38100" dist="38100" dir="2700000" algn="tl">
                    <a:srgbClr val="C0C0C0"/>
                  </a:outerShdw>
                </a:effectLst>
                <a:latin typeface="Arial" charset="0"/>
                <a:cs typeface="Arial" charset="0"/>
              </a:rPr>
            </a:br>
            <a:endParaRPr lang="tr-TR" sz="2000" dirty="0">
              <a:solidFill>
                <a:srgbClr val="FF0000"/>
              </a:solidFill>
              <a:effectLst>
                <a:outerShdw blurRad="38100" dist="38100" dir="2700000" algn="tl">
                  <a:srgbClr val="C0C0C0"/>
                </a:outerShdw>
              </a:effectLst>
              <a:latin typeface="Arial" charset="0"/>
              <a:cs typeface="Arial" charset="0"/>
            </a:endParaRPr>
          </a:p>
        </p:txBody>
      </p:sp>
      <p:sp>
        <p:nvSpPr>
          <p:cNvPr id="94213" name="Rectangle 5"/>
          <p:cNvSpPr>
            <a:spLocks noChangeArrowheads="1"/>
          </p:cNvSpPr>
          <p:nvPr/>
        </p:nvSpPr>
        <p:spPr bwMode="auto">
          <a:xfrm>
            <a:off x="467544" y="836613"/>
            <a:ext cx="8676456" cy="592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tr-TR" sz="2800" b="1" dirty="0">
                <a:solidFill>
                  <a:srgbClr val="FF0000"/>
                </a:solidFill>
                <a:latin typeface="Times New Roman" panose="02020603050405020304" pitchFamily="18" charset="0"/>
                <a:cs typeface="Times New Roman" panose="02020603050405020304" pitchFamily="18" charset="0"/>
              </a:rPr>
              <a:t>AMAÇ</a:t>
            </a:r>
          </a:p>
          <a:p>
            <a:pPr>
              <a:buFont typeface="Wingdings" pitchFamily="2" charset="2"/>
              <a:buChar char="§"/>
              <a:defRPr/>
            </a:pPr>
            <a:r>
              <a:rPr lang="tr-TR" sz="3200" dirty="0" err="1">
                <a:solidFill>
                  <a:schemeClr val="bg2"/>
                </a:solidFill>
                <a:latin typeface="Times New Roman" panose="02020603050405020304" pitchFamily="18" charset="0"/>
                <a:cs typeface="Times New Roman" panose="02020603050405020304" pitchFamily="18" charset="0"/>
              </a:rPr>
              <a:t>Submaksimal</a:t>
            </a:r>
            <a:r>
              <a:rPr lang="tr-TR" sz="2800" dirty="0">
                <a:solidFill>
                  <a:schemeClr val="bg2"/>
                </a:solidFill>
                <a:latin typeface="Times New Roman" panose="02020603050405020304" pitchFamily="18" charset="0"/>
                <a:cs typeface="Times New Roman" panose="02020603050405020304" pitchFamily="18" charset="0"/>
              </a:rPr>
              <a:t> bir test sonucu kişinin oksijen tüketim kapasitesini dolaylı olarak saptamaktır</a:t>
            </a:r>
            <a:r>
              <a:rPr lang="tr-TR" sz="2400" dirty="0">
                <a:solidFill>
                  <a:schemeClr val="bg2"/>
                </a:solidFill>
                <a:latin typeface="Times New Roman" panose="02020603050405020304" pitchFamily="18" charset="0"/>
                <a:cs typeface="Times New Roman" panose="02020603050405020304" pitchFamily="18" charset="0"/>
              </a:rPr>
              <a:t>.</a:t>
            </a:r>
          </a:p>
          <a:p>
            <a:pPr algn="ctr">
              <a:defRPr/>
            </a:pPr>
            <a:r>
              <a:rPr lang="tr-TR" sz="2400" dirty="0">
                <a:solidFill>
                  <a:schemeClr val="bg2"/>
                </a:solidFill>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MALZEME</a:t>
            </a:r>
          </a:p>
          <a:p>
            <a:pPr>
              <a:buFont typeface="Wingdings" pitchFamily="2" charset="2"/>
              <a:buChar char="§"/>
              <a:defRPr/>
            </a:pPr>
            <a:r>
              <a:rPr lang="tr-TR" sz="2800" dirty="0">
                <a:solidFill>
                  <a:schemeClr val="bg2"/>
                </a:solidFill>
                <a:latin typeface="Times New Roman" panose="02020603050405020304" pitchFamily="18" charset="0"/>
                <a:cs typeface="Times New Roman" panose="02020603050405020304" pitchFamily="18" charset="0"/>
              </a:rPr>
              <a:t>Bisiklet </a:t>
            </a:r>
            <a:r>
              <a:rPr lang="tr-TR" sz="2800" dirty="0" err="1">
                <a:solidFill>
                  <a:schemeClr val="bg2"/>
                </a:solidFill>
                <a:latin typeface="Times New Roman" panose="02020603050405020304" pitchFamily="18" charset="0"/>
                <a:cs typeface="Times New Roman" panose="02020603050405020304" pitchFamily="18" charset="0"/>
              </a:rPr>
              <a:t>ergometresi</a:t>
            </a:r>
            <a:endParaRPr lang="tr-TR" sz="2800" dirty="0">
              <a:solidFill>
                <a:schemeClr val="bg2"/>
              </a:solidFill>
              <a:latin typeface="Times New Roman" panose="02020603050405020304" pitchFamily="18" charset="0"/>
              <a:cs typeface="Times New Roman" panose="02020603050405020304" pitchFamily="18" charset="0"/>
            </a:endParaRPr>
          </a:p>
          <a:p>
            <a:pPr>
              <a:buFont typeface="Wingdings" pitchFamily="2" charset="2"/>
              <a:buChar char="§"/>
              <a:defRPr/>
            </a:pPr>
            <a:r>
              <a:rPr lang="tr-TR" sz="2800" dirty="0">
                <a:solidFill>
                  <a:schemeClr val="bg2"/>
                </a:solidFill>
                <a:latin typeface="Times New Roman" panose="02020603050405020304" pitchFamily="18" charset="0"/>
                <a:cs typeface="Times New Roman" panose="02020603050405020304" pitchFamily="18" charset="0"/>
              </a:rPr>
              <a:t>Kronometre</a:t>
            </a:r>
          </a:p>
          <a:p>
            <a:pPr>
              <a:buFont typeface="Wingdings" pitchFamily="2" charset="2"/>
              <a:buChar char="§"/>
              <a:defRPr/>
            </a:pPr>
            <a:r>
              <a:rPr lang="tr-TR" sz="2800" dirty="0">
                <a:solidFill>
                  <a:schemeClr val="bg2"/>
                </a:solidFill>
                <a:latin typeface="Times New Roman" panose="02020603050405020304" pitchFamily="18" charset="0"/>
                <a:cs typeface="Times New Roman" panose="02020603050405020304" pitchFamily="18" charset="0"/>
              </a:rPr>
              <a:t>Herhangi bir nabız ölçer sistem</a:t>
            </a:r>
          </a:p>
          <a:p>
            <a:pPr algn="ctr">
              <a:defRPr/>
            </a:pPr>
            <a:r>
              <a:rPr lang="tr-TR" sz="2400" dirty="0">
                <a:solidFill>
                  <a:schemeClr val="bg2"/>
                </a:solidFill>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YÖNTEM</a:t>
            </a:r>
          </a:p>
          <a:p>
            <a:pPr>
              <a:buFont typeface="Wingdings" pitchFamily="2" charset="2"/>
              <a:buChar char="§"/>
              <a:defRPr/>
            </a:pPr>
            <a:r>
              <a:rPr lang="tr-TR" sz="2800" dirty="0">
                <a:solidFill>
                  <a:schemeClr val="bg2"/>
                </a:solidFill>
                <a:latin typeface="Times New Roman" panose="02020603050405020304" pitchFamily="18" charset="0"/>
                <a:cs typeface="Times New Roman" panose="02020603050405020304" pitchFamily="18" charset="0"/>
              </a:rPr>
              <a:t>Sağlık kontrolleri yapılmış denekten pedalı  6 </a:t>
            </a:r>
            <a:r>
              <a:rPr lang="tr-TR" sz="2800" dirty="0" err="1">
                <a:solidFill>
                  <a:schemeClr val="bg2"/>
                </a:solidFill>
                <a:latin typeface="Times New Roman" panose="02020603050405020304" pitchFamily="18" charset="0"/>
                <a:cs typeface="Times New Roman" panose="02020603050405020304" pitchFamily="18" charset="0"/>
              </a:rPr>
              <a:t>dk</a:t>
            </a:r>
            <a:r>
              <a:rPr lang="tr-TR" sz="2800" dirty="0">
                <a:solidFill>
                  <a:schemeClr val="bg2"/>
                </a:solidFill>
                <a:latin typeface="Times New Roman" panose="02020603050405020304" pitchFamily="18" charset="0"/>
                <a:cs typeface="Times New Roman" panose="02020603050405020304" pitchFamily="18" charset="0"/>
              </a:rPr>
              <a:t> veya kalp atım sayısı(KAS) sürekli arka arkaya 2dk aynı sayıda yada iki okuma arasındaki fark en az 4 atım oluncaya kadar çevirmesi istenir. </a:t>
            </a:r>
          </a:p>
          <a:p>
            <a:pPr>
              <a:lnSpc>
                <a:spcPct val="90000"/>
              </a:lnSpc>
              <a:spcBef>
                <a:spcPct val="50000"/>
              </a:spcBef>
              <a:buClr>
                <a:schemeClr val="hlink"/>
              </a:buClr>
              <a:buSzPct val="70000"/>
              <a:buFont typeface="Wingdings" pitchFamily="2" charset="2"/>
              <a:buChar char="n"/>
              <a:defRPr/>
            </a:pPr>
            <a:endParaRPr lang="tr-TR" sz="28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107504" y="250825"/>
            <a:ext cx="9036496"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
              <a:defRPr/>
            </a:pPr>
            <a:r>
              <a:rPr lang="tr-TR" sz="2400" dirty="0">
                <a:solidFill>
                  <a:schemeClr val="bg2"/>
                </a:solidFill>
                <a:effectLst>
                  <a:outerShdw blurRad="38100" dist="38100" dir="2700000" algn="tl">
                    <a:srgbClr val="C0C0C0"/>
                  </a:outerShdw>
                </a:effectLst>
                <a:latin typeface="Arial" charset="0"/>
                <a:cs typeface="Arial" charset="0"/>
              </a:rPr>
              <a:t>Hız göstergesi 20km/s veya metronom ile 50 devir/</a:t>
            </a:r>
            <a:r>
              <a:rPr lang="tr-TR" sz="2400" dirty="0" err="1">
                <a:solidFill>
                  <a:schemeClr val="bg2"/>
                </a:solidFill>
                <a:effectLst>
                  <a:outerShdw blurRad="38100" dist="38100" dir="2700000" algn="tl">
                    <a:srgbClr val="C0C0C0"/>
                  </a:outerShdw>
                </a:effectLst>
                <a:latin typeface="Arial" charset="0"/>
                <a:cs typeface="Arial" charset="0"/>
              </a:rPr>
              <a:t>dk</a:t>
            </a:r>
            <a:r>
              <a:rPr lang="tr-TR" sz="2400" dirty="0">
                <a:solidFill>
                  <a:schemeClr val="bg2"/>
                </a:solidFill>
                <a:effectLst>
                  <a:outerShdw blurRad="38100" dist="38100" dir="2700000" algn="tl">
                    <a:srgbClr val="C0C0C0"/>
                  </a:outerShdw>
                </a:effectLst>
                <a:latin typeface="Arial" charset="0"/>
                <a:cs typeface="Arial" charset="0"/>
              </a:rPr>
              <a:t>  olacak şekilde pedal çevrilir.</a:t>
            </a:r>
          </a:p>
          <a:p>
            <a:pPr>
              <a:defRPr/>
            </a:pPr>
            <a:endParaRPr lang="tr-TR" sz="2400" dirty="0">
              <a:solidFill>
                <a:schemeClr val="bg2"/>
              </a:solidFill>
              <a:effectLst>
                <a:outerShdw blurRad="38100" dist="38100" dir="2700000" algn="tl">
                  <a:srgbClr val="C0C0C0"/>
                </a:outerShdw>
              </a:effectLst>
              <a:latin typeface="Arial" charset="0"/>
              <a:cs typeface="Arial" charset="0"/>
            </a:endParaRPr>
          </a:p>
          <a:p>
            <a:pPr>
              <a:buFont typeface="Wingdings" pitchFamily="2" charset="2"/>
              <a:buChar char="§"/>
              <a:defRPr/>
            </a:pPr>
            <a:r>
              <a:rPr lang="tr-TR" sz="2400" dirty="0">
                <a:solidFill>
                  <a:schemeClr val="bg2"/>
                </a:solidFill>
                <a:effectLst>
                  <a:outerShdw blurRad="38100" dist="38100" dir="2700000" algn="tl">
                    <a:srgbClr val="C0C0C0"/>
                  </a:outerShdw>
                </a:effectLst>
                <a:latin typeface="Arial" charset="0"/>
                <a:cs typeface="Arial" charset="0"/>
              </a:rPr>
              <a:t>Erkekler için direnç 150 </a:t>
            </a:r>
            <a:r>
              <a:rPr lang="tr-TR" sz="2400" dirty="0" err="1">
                <a:solidFill>
                  <a:schemeClr val="bg2"/>
                </a:solidFill>
                <a:effectLst>
                  <a:outerShdw blurRad="38100" dist="38100" dir="2700000" algn="tl">
                    <a:srgbClr val="C0C0C0"/>
                  </a:outerShdw>
                </a:effectLst>
                <a:latin typeface="Arial" charset="0"/>
                <a:cs typeface="Arial" charset="0"/>
              </a:rPr>
              <a:t>watt</a:t>
            </a:r>
            <a:r>
              <a:rPr lang="tr-TR" sz="2400" dirty="0">
                <a:solidFill>
                  <a:schemeClr val="bg2"/>
                </a:solidFill>
                <a:effectLst>
                  <a:outerShdw blurRad="38100" dist="38100" dir="2700000" algn="tl">
                    <a:srgbClr val="C0C0C0"/>
                  </a:outerShdw>
                </a:effectLst>
                <a:latin typeface="Arial" charset="0"/>
                <a:cs typeface="Arial" charset="0"/>
              </a:rPr>
              <a:t> (900kpm) , Bayanlar için 125 </a:t>
            </a:r>
            <a:r>
              <a:rPr lang="tr-TR" sz="2400" dirty="0" err="1">
                <a:solidFill>
                  <a:schemeClr val="bg2"/>
                </a:solidFill>
                <a:effectLst>
                  <a:outerShdw blurRad="38100" dist="38100" dir="2700000" algn="tl">
                    <a:srgbClr val="C0C0C0"/>
                  </a:outerShdw>
                </a:effectLst>
                <a:latin typeface="Arial" charset="0"/>
                <a:cs typeface="Arial" charset="0"/>
              </a:rPr>
              <a:t>watt</a:t>
            </a:r>
            <a:r>
              <a:rPr lang="tr-TR" sz="2400" dirty="0">
                <a:solidFill>
                  <a:schemeClr val="bg2"/>
                </a:solidFill>
                <a:effectLst>
                  <a:outerShdw blurRad="38100" dist="38100" dir="2700000" algn="tl">
                    <a:srgbClr val="C0C0C0"/>
                  </a:outerShdw>
                </a:effectLst>
                <a:latin typeface="Arial" charset="0"/>
                <a:cs typeface="Arial" charset="0"/>
              </a:rPr>
              <a:t>(750kpm)da pedal çevrilmeye başlanmalıdır.</a:t>
            </a:r>
          </a:p>
          <a:p>
            <a:pPr>
              <a:defRPr/>
            </a:pPr>
            <a:endParaRPr lang="tr-TR" sz="2400" dirty="0">
              <a:solidFill>
                <a:schemeClr val="bg2"/>
              </a:solidFill>
              <a:effectLst>
                <a:outerShdw blurRad="38100" dist="38100" dir="2700000" algn="tl">
                  <a:srgbClr val="C0C0C0"/>
                </a:outerShdw>
              </a:effectLst>
              <a:latin typeface="Arial" charset="0"/>
              <a:cs typeface="Arial" charset="0"/>
            </a:endParaRPr>
          </a:p>
          <a:p>
            <a:pPr>
              <a:buFont typeface="Wingdings" pitchFamily="2" charset="2"/>
              <a:buChar char="§"/>
              <a:defRPr/>
            </a:pPr>
            <a:r>
              <a:rPr lang="tr-TR" sz="2400" dirty="0">
                <a:solidFill>
                  <a:schemeClr val="bg2"/>
                </a:solidFill>
                <a:effectLst>
                  <a:outerShdw blurRad="38100" dist="38100" dir="2700000" algn="tl">
                    <a:srgbClr val="C0C0C0"/>
                  </a:outerShdw>
                </a:effectLst>
                <a:latin typeface="Arial" charset="0"/>
                <a:cs typeface="Arial" charset="0"/>
              </a:rPr>
              <a:t>Kalp atım sayıları her dakikanın son 15 saniyesinde </a:t>
            </a:r>
            <a:r>
              <a:rPr lang="tr-TR" sz="2400" dirty="0" err="1">
                <a:solidFill>
                  <a:schemeClr val="bg2"/>
                </a:solidFill>
                <a:effectLst>
                  <a:outerShdw blurRad="38100" dist="38100" dir="2700000" algn="tl">
                    <a:srgbClr val="C0C0C0"/>
                  </a:outerShdw>
                </a:effectLst>
                <a:latin typeface="Arial" charset="0"/>
                <a:cs typeface="Arial" charset="0"/>
              </a:rPr>
              <a:t>ölçülür.Test</a:t>
            </a:r>
            <a:r>
              <a:rPr lang="tr-TR" sz="2400" dirty="0">
                <a:solidFill>
                  <a:schemeClr val="bg2"/>
                </a:solidFill>
                <a:effectLst>
                  <a:outerShdw blurRad="38100" dist="38100" dir="2700000" algn="tl">
                    <a:srgbClr val="C0C0C0"/>
                  </a:outerShdw>
                </a:effectLst>
                <a:latin typeface="Arial" charset="0"/>
                <a:cs typeface="Arial" charset="0"/>
              </a:rPr>
              <a:t> sırasında olması gereken  KAS 120 ile 170 atım/</a:t>
            </a:r>
            <a:r>
              <a:rPr lang="tr-TR" sz="2400" dirty="0" err="1">
                <a:solidFill>
                  <a:schemeClr val="bg2"/>
                </a:solidFill>
                <a:effectLst>
                  <a:outerShdw blurRad="38100" dist="38100" dir="2700000" algn="tl">
                    <a:srgbClr val="C0C0C0"/>
                  </a:outerShdw>
                </a:effectLst>
                <a:latin typeface="Arial" charset="0"/>
                <a:cs typeface="Arial" charset="0"/>
              </a:rPr>
              <a:t>dk</a:t>
            </a:r>
            <a:r>
              <a:rPr lang="tr-TR" sz="2400" dirty="0">
                <a:solidFill>
                  <a:schemeClr val="bg2"/>
                </a:solidFill>
                <a:effectLst>
                  <a:outerShdw blurRad="38100" dist="38100" dir="2700000" algn="tl">
                    <a:srgbClr val="C0C0C0"/>
                  </a:outerShdw>
                </a:effectLst>
                <a:latin typeface="Arial" charset="0"/>
                <a:cs typeface="Arial" charset="0"/>
              </a:rPr>
              <a:t> arasında olmalıdır. Eğer   KAS 2dk içinde 120’ye çıkmaz ise direnç 1/2  oranında arttırılır. Bununla birlikte 3 </a:t>
            </a:r>
            <a:r>
              <a:rPr lang="tr-TR" sz="2400" dirty="0" err="1">
                <a:solidFill>
                  <a:schemeClr val="bg2"/>
                </a:solidFill>
                <a:effectLst>
                  <a:outerShdw blurRad="38100" dist="38100" dir="2700000" algn="tl">
                    <a:srgbClr val="C0C0C0"/>
                  </a:outerShdw>
                </a:effectLst>
                <a:latin typeface="Arial" charset="0"/>
                <a:cs typeface="Arial" charset="0"/>
              </a:rPr>
              <a:t>dk</a:t>
            </a:r>
            <a:r>
              <a:rPr lang="tr-TR" sz="2400" dirty="0">
                <a:solidFill>
                  <a:schemeClr val="bg2"/>
                </a:solidFill>
                <a:effectLst>
                  <a:outerShdw blurRad="38100" dist="38100" dir="2700000" algn="tl">
                    <a:srgbClr val="C0C0C0"/>
                  </a:outerShdw>
                </a:effectLst>
                <a:latin typeface="Arial" charset="0"/>
                <a:cs typeface="Arial" charset="0"/>
              </a:rPr>
              <a:t> veya daha az bir zamanda KAS170’in üzerine çıkıyorsa direnç 1/2 oranında azaltılır. Test  iki defa arka arkaya ölçümde aynı KAS elde edilinceye kadar devam edilir.</a:t>
            </a:r>
          </a:p>
          <a:p>
            <a:pPr>
              <a:lnSpc>
                <a:spcPct val="80000"/>
              </a:lnSpc>
              <a:spcBef>
                <a:spcPct val="50000"/>
              </a:spcBef>
              <a:buClr>
                <a:schemeClr val="hlink"/>
              </a:buClr>
              <a:buSzPct val="70000"/>
              <a:buFont typeface="Wingdings" pitchFamily="2" charset="2"/>
              <a:buNone/>
              <a:defRPr/>
            </a:pPr>
            <a:endParaRPr lang="tr-TR" sz="2400" dirty="0">
              <a:solidFill>
                <a:schemeClr val="bg2"/>
              </a:solidFill>
              <a:effectLst>
                <a:outerShdw blurRad="38100" dist="38100" dir="2700000" algn="tl">
                  <a:srgbClr val="C0C0C0"/>
                </a:outerShdw>
              </a:effectLst>
              <a:latin typeface="Garamond" pitchFamily="18"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0"/>
            <a:ext cx="6316662" cy="620688"/>
          </a:xfrm>
        </p:spPr>
        <p:txBody>
          <a:bodyPr/>
          <a:lstStyle/>
          <a:p>
            <a:r>
              <a:rPr lang="tr-TR" altLang="tr-TR" b="1" dirty="0" smtClean="0">
                <a:solidFill>
                  <a:srgbClr val="FF0000"/>
                </a:solidFill>
              </a:rPr>
              <a:t>Testin yararları nelerdir ?</a:t>
            </a:r>
          </a:p>
        </p:txBody>
      </p:sp>
      <p:sp>
        <p:nvSpPr>
          <p:cNvPr id="9219" name="Rectangle 3"/>
          <p:cNvSpPr>
            <a:spLocks noGrp="1" noChangeArrowheads="1"/>
          </p:cNvSpPr>
          <p:nvPr>
            <p:ph idx="1"/>
          </p:nvPr>
        </p:nvSpPr>
        <p:spPr>
          <a:xfrm>
            <a:off x="467544" y="620688"/>
            <a:ext cx="7848872" cy="4319587"/>
          </a:xfrm>
        </p:spPr>
        <p:txBody>
          <a:bodyPr/>
          <a:lstStyle/>
          <a:p>
            <a:pPr algn="just">
              <a:lnSpc>
                <a:spcPct val="150000"/>
              </a:lnSpc>
              <a:buFont typeface="Wingdings" panose="05000000000000000000" pitchFamily="2" charset="2"/>
              <a:buNone/>
            </a:pPr>
            <a:r>
              <a:rPr lang="tr-TR" altLang="tr-TR" dirty="0" smtClean="0">
                <a:solidFill>
                  <a:schemeClr val="bg2"/>
                </a:solidFill>
              </a:rPr>
              <a:t>	Testlerden elde edilen sonuçlar şu hususlarda kullanılabilir:</a:t>
            </a:r>
          </a:p>
          <a:p>
            <a:pPr algn="just">
              <a:lnSpc>
                <a:spcPct val="150000"/>
              </a:lnSpc>
              <a:buFontTx/>
              <a:buChar char="o"/>
            </a:pPr>
            <a:r>
              <a:rPr lang="tr-TR" altLang="tr-TR" dirty="0" smtClean="0">
                <a:solidFill>
                  <a:schemeClr val="bg2"/>
                </a:solidFill>
              </a:rPr>
              <a:t>Sporcunun gelecekteki performansı hakkında önbilgi</a:t>
            </a:r>
          </a:p>
          <a:p>
            <a:pPr algn="just">
              <a:lnSpc>
                <a:spcPct val="150000"/>
              </a:lnSpc>
              <a:buFontTx/>
              <a:buChar char="o"/>
            </a:pPr>
            <a:r>
              <a:rPr lang="tr-TR" altLang="tr-TR" dirty="0" smtClean="0">
                <a:solidFill>
                  <a:schemeClr val="bg2"/>
                </a:solidFill>
              </a:rPr>
              <a:t>Zayıf yönleri belirleme</a:t>
            </a:r>
          </a:p>
          <a:p>
            <a:pPr algn="just">
              <a:lnSpc>
                <a:spcPct val="150000"/>
              </a:lnSpc>
              <a:buFontTx/>
              <a:buChar char="o"/>
            </a:pPr>
            <a:r>
              <a:rPr lang="tr-TR" altLang="tr-TR" dirty="0" smtClean="0">
                <a:solidFill>
                  <a:schemeClr val="bg2"/>
                </a:solidFill>
              </a:rPr>
              <a:t>Gelişimin ölçülmesi</a:t>
            </a:r>
          </a:p>
          <a:p>
            <a:pPr algn="just">
              <a:lnSpc>
                <a:spcPct val="150000"/>
              </a:lnSpc>
              <a:buFontTx/>
              <a:buChar char="o"/>
            </a:pPr>
            <a:r>
              <a:rPr lang="tr-TR" altLang="tr-TR" dirty="0" smtClean="0">
                <a:solidFill>
                  <a:schemeClr val="bg2"/>
                </a:solidFill>
              </a:rPr>
              <a:t>Antrenman programlarının başarısını değerlendirme</a:t>
            </a:r>
          </a:p>
          <a:p>
            <a:pPr algn="just">
              <a:lnSpc>
                <a:spcPct val="150000"/>
              </a:lnSpc>
              <a:buFontTx/>
              <a:buChar char="o"/>
            </a:pPr>
            <a:r>
              <a:rPr lang="tr-TR" altLang="tr-TR" dirty="0" smtClean="0">
                <a:solidFill>
                  <a:schemeClr val="bg2"/>
                </a:solidFill>
              </a:rPr>
              <a:t>Sporcu için uygun antrenman yöntemi belirleme</a:t>
            </a:r>
          </a:p>
          <a:p>
            <a:pPr algn="just">
              <a:lnSpc>
                <a:spcPct val="150000"/>
              </a:lnSpc>
              <a:buFontTx/>
              <a:buChar char="o"/>
            </a:pPr>
            <a:r>
              <a:rPr lang="tr-TR" altLang="tr-TR" dirty="0" smtClean="0">
                <a:solidFill>
                  <a:schemeClr val="bg2"/>
                </a:solidFill>
              </a:rPr>
              <a:t>Sporcu motivasyonu sağlama</a:t>
            </a:r>
          </a:p>
          <a:p>
            <a:pPr algn="just">
              <a:lnSpc>
                <a:spcPct val="150000"/>
              </a:lnSpc>
              <a:buFontTx/>
              <a:buChar char="o"/>
            </a:pPr>
            <a:endParaRPr lang="tr-TR" altLang="tr-TR" dirty="0" smtClean="0">
              <a:solidFill>
                <a:schemeClr val="bg2"/>
              </a:solidFill>
            </a:endParaRPr>
          </a:p>
          <a:p>
            <a:pPr algn="just">
              <a:lnSpc>
                <a:spcPct val="150000"/>
              </a:lnSpc>
              <a:buFont typeface="Wingdings" panose="05000000000000000000" pitchFamily="2" charset="2"/>
              <a:buNone/>
            </a:pPr>
            <a:endParaRPr lang="tr-TR" altLang="tr-TR" dirty="0" smtClean="0">
              <a:solidFill>
                <a:schemeClr val="bg2"/>
              </a:solidFill>
            </a:endParaRPr>
          </a:p>
        </p:txBody>
      </p:sp>
      <p:pic>
        <p:nvPicPr>
          <p:cNvPr id="9220" name="Picture 6" descr="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085184"/>
            <a:ext cx="3707904"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1860550" y="-242888"/>
            <a:ext cx="7283450" cy="1008063"/>
          </a:xfrm>
          <a:noFill/>
        </p:spPr>
        <p:txBody>
          <a:bodyPr/>
          <a:lstStyle/>
          <a:p>
            <a:pPr algn="ctr"/>
            <a:r>
              <a:rPr lang="tr-TR" altLang="tr-TR" sz="2800" dirty="0" smtClean="0">
                <a:solidFill>
                  <a:srgbClr val="FF0000"/>
                </a:solidFill>
              </a:rPr>
              <a:t>KUVVET ÖLÇÜMLERİ</a:t>
            </a:r>
          </a:p>
        </p:txBody>
      </p:sp>
      <p:sp>
        <p:nvSpPr>
          <p:cNvPr id="36867" name="Rectangle 5"/>
          <p:cNvSpPr>
            <a:spLocks noGrp="1" noChangeArrowheads="1"/>
          </p:cNvSpPr>
          <p:nvPr>
            <p:ph idx="1"/>
          </p:nvPr>
        </p:nvSpPr>
        <p:spPr>
          <a:xfrm>
            <a:off x="251520" y="765175"/>
            <a:ext cx="8892480" cy="6092825"/>
          </a:xfrm>
        </p:spPr>
        <p:txBody>
          <a:bodyPr/>
          <a:lstStyle/>
          <a:p>
            <a:pPr>
              <a:lnSpc>
                <a:spcPct val="80000"/>
              </a:lnSpc>
              <a:buFont typeface="Wingdings" panose="05000000000000000000" pitchFamily="2" charset="2"/>
              <a:buNone/>
            </a:pPr>
            <a:r>
              <a:rPr lang="tr-TR" altLang="tr-TR" b="1" dirty="0" smtClean="0">
                <a:solidFill>
                  <a:schemeClr val="bg2"/>
                </a:solidFill>
              </a:rPr>
              <a:t>AMAÇ:</a:t>
            </a:r>
            <a:r>
              <a:rPr lang="tr-TR" altLang="tr-TR" dirty="0" smtClean="0">
                <a:solidFill>
                  <a:schemeClr val="bg2"/>
                </a:solidFill>
              </a:rPr>
              <a:t> Farklı Kas Kuvvetlerini test etmektir.</a:t>
            </a:r>
          </a:p>
          <a:p>
            <a:pPr>
              <a:lnSpc>
                <a:spcPct val="80000"/>
              </a:lnSpc>
              <a:buFont typeface="Wingdings" panose="05000000000000000000" pitchFamily="2" charset="2"/>
              <a:buNone/>
            </a:pPr>
            <a:endParaRPr lang="tr-TR" altLang="tr-TR" dirty="0" smtClean="0">
              <a:solidFill>
                <a:schemeClr val="bg2"/>
              </a:solidFill>
            </a:endParaRPr>
          </a:p>
          <a:p>
            <a:pPr>
              <a:lnSpc>
                <a:spcPct val="80000"/>
              </a:lnSpc>
              <a:buFont typeface="Wingdings" panose="05000000000000000000" pitchFamily="2" charset="2"/>
              <a:buNone/>
            </a:pPr>
            <a:r>
              <a:rPr lang="tr-TR" altLang="tr-TR" b="1" dirty="0" smtClean="0">
                <a:solidFill>
                  <a:schemeClr val="bg2"/>
                </a:solidFill>
              </a:rPr>
              <a:t>ARAÇ-GEREÇLER: </a:t>
            </a:r>
          </a:p>
          <a:p>
            <a:pPr>
              <a:lnSpc>
                <a:spcPct val="80000"/>
              </a:lnSpc>
            </a:pPr>
            <a:r>
              <a:rPr lang="tr-TR" altLang="tr-TR" dirty="0" smtClean="0">
                <a:solidFill>
                  <a:schemeClr val="bg2"/>
                </a:solidFill>
              </a:rPr>
              <a:t>Dinamometre</a:t>
            </a:r>
          </a:p>
          <a:p>
            <a:pPr>
              <a:lnSpc>
                <a:spcPct val="80000"/>
              </a:lnSpc>
            </a:pPr>
            <a:r>
              <a:rPr lang="tr-TR" altLang="tr-TR" dirty="0" err="1" smtClean="0">
                <a:solidFill>
                  <a:schemeClr val="bg2"/>
                </a:solidFill>
              </a:rPr>
              <a:t>Tansiometre</a:t>
            </a:r>
            <a:endParaRPr lang="tr-TR" altLang="tr-TR" dirty="0" smtClean="0">
              <a:solidFill>
                <a:schemeClr val="bg2"/>
              </a:solidFill>
            </a:endParaRPr>
          </a:p>
          <a:p>
            <a:pPr>
              <a:lnSpc>
                <a:spcPct val="80000"/>
              </a:lnSpc>
            </a:pPr>
            <a:r>
              <a:rPr lang="tr-TR" altLang="tr-TR" dirty="0" smtClean="0">
                <a:solidFill>
                  <a:schemeClr val="bg2"/>
                </a:solidFill>
              </a:rPr>
              <a:t>Manometre</a:t>
            </a:r>
          </a:p>
          <a:p>
            <a:pPr>
              <a:lnSpc>
                <a:spcPct val="80000"/>
              </a:lnSpc>
            </a:pPr>
            <a:r>
              <a:rPr lang="tr-TR" altLang="tr-TR" dirty="0" smtClean="0">
                <a:solidFill>
                  <a:schemeClr val="bg2"/>
                </a:solidFill>
              </a:rPr>
              <a:t>Süper Mini-</a:t>
            </a:r>
            <a:r>
              <a:rPr lang="tr-TR" altLang="tr-TR" dirty="0" err="1" smtClean="0">
                <a:solidFill>
                  <a:schemeClr val="bg2"/>
                </a:solidFill>
              </a:rPr>
              <a:t>Gym</a:t>
            </a:r>
            <a:r>
              <a:rPr lang="tr-TR" altLang="tr-TR" dirty="0" smtClean="0">
                <a:solidFill>
                  <a:schemeClr val="bg2"/>
                </a:solidFill>
              </a:rPr>
              <a:t>,</a:t>
            </a:r>
          </a:p>
          <a:p>
            <a:pPr>
              <a:lnSpc>
                <a:spcPct val="80000"/>
              </a:lnSpc>
            </a:pPr>
            <a:r>
              <a:rPr lang="tr-TR" altLang="tr-TR" dirty="0" err="1" smtClean="0">
                <a:solidFill>
                  <a:schemeClr val="bg2"/>
                </a:solidFill>
              </a:rPr>
              <a:t>Cybex</a:t>
            </a:r>
            <a:r>
              <a:rPr lang="tr-TR" altLang="tr-TR" dirty="0" smtClean="0">
                <a:solidFill>
                  <a:schemeClr val="bg2"/>
                </a:solidFill>
              </a:rPr>
              <a:t> ve BTE</a:t>
            </a:r>
          </a:p>
          <a:p>
            <a:pPr>
              <a:lnSpc>
                <a:spcPct val="80000"/>
              </a:lnSpc>
            </a:pPr>
            <a:endParaRPr lang="tr-TR" altLang="tr-TR" dirty="0" smtClean="0">
              <a:solidFill>
                <a:schemeClr val="bg2"/>
              </a:solidFill>
            </a:endParaRPr>
          </a:p>
          <a:p>
            <a:pPr>
              <a:lnSpc>
                <a:spcPct val="80000"/>
              </a:lnSpc>
            </a:pPr>
            <a:r>
              <a:rPr lang="tr-TR" altLang="tr-TR" b="1" dirty="0" smtClean="0">
                <a:solidFill>
                  <a:schemeClr val="bg2"/>
                </a:solidFill>
              </a:rPr>
              <a:t>METOD</a:t>
            </a:r>
            <a:r>
              <a:rPr lang="tr-TR" altLang="tr-TR" dirty="0" smtClean="0">
                <a:solidFill>
                  <a:schemeClr val="bg2"/>
                </a:solidFill>
              </a:rPr>
              <a:t>: </a:t>
            </a:r>
            <a:r>
              <a:rPr lang="tr-TR" altLang="tr-TR" dirty="0" err="1" smtClean="0">
                <a:solidFill>
                  <a:schemeClr val="bg2"/>
                </a:solidFill>
              </a:rPr>
              <a:t>Kassal</a:t>
            </a:r>
            <a:r>
              <a:rPr lang="tr-TR" altLang="tr-TR" dirty="0" smtClean="0">
                <a:solidFill>
                  <a:schemeClr val="bg2"/>
                </a:solidFill>
              </a:rPr>
              <a:t> kuvvet, kas (veya kas grupları) tarafından oluşturulan maksimum güç ya da gerilme, genel olarak şu dört </a:t>
            </a:r>
            <a:r>
              <a:rPr lang="tr-TR" altLang="tr-TR" dirty="0" err="1" smtClean="0">
                <a:solidFill>
                  <a:schemeClr val="bg2"/>
                </a:solidFill>
              </a:rPr>
              <a:t>metoddan</a:t>
            </a:r>
            <a:r>
              <a:rPr lang="tr-TR" altLang="tr-TR" dirty="0" smtClean="0">
                <a:solidFill>
                  <a:schemeClr val="bg2"/>
                </a:solidFill>
              </a:rPr>
              <a:t> biri ile ölçülür. Bunlar; </a:t>
            </a:r>
            <a:r>
              <a:rPr lang="tr-TR" altLang="tr-TR" dirty="0" err="1" smtClean="0">
                <a:solidFill>
                  <a:schemeClr val="bg2"/>
                </a:solidFill>
              </a:rPr>
              <a:t>tansiometre</a:t>
            </a:r>
            <a:r>
              <a:rPr lang="tr-TR" altLang="tr-TR" dirty="0" smtClean="0">
                <a:solidFill>
                  <a:schemeClr val="bg2"/>
                </a:solidFill>
              </a:rPr>
              <a:t>, dinamometre, bir maksimum tekrar (1 MT) ve en yeni yaklaşım olan bilgisayar yardımı ile ( </a:t>
            </a:r>
            <a:r>
              <a:rPr lang="tr-TR" altLang="tr-TR" dirty="0" err="1" smtClean="0">
                <a:solidFill>
                  <a:schemeClr val="bg2"/>
                </a:solidFill>
              </a:rPr>
              <a:t>cybex</a:t>
            </a:r>
            <a:r>
              <a:rPr lang="tr-TR" altLang="tr-TR" dirty="0" smtClean="0">
                <a:solidFill>
                  <a:schemeClr val="bg2"/>
                </a:solidFill>
              </a:rPr>
              <a:t>, BTE </a:t>
            </a:r>
            <a:r>
              <a:rPr lang="tr-TR" altLang="tr-TR" dirty="0" err="1" smtClean="0">
                <a:solidFill>
                  <a:schemeClr val="bg2"/>
                </a:solidFill>
              </a:rPr>
              <a:t>Primus</a:t>
            </a:r>
            <a:r>
              <a:rPr lang="tr-TR" altLang="tr-TR" dirty="0" smtClean="0">
                <a:solidFill>
                  <a:schemeClr val="bg2"/>
                </a:solidFill>
              </a:rPr>
              <a:t>, </a:t>
            </a:r>
            <a:r>
              <a:rPr lang="tr-TR" altLang="tr-TR" dirty="0" err="1" smtClean="0">
                <a:solidFill>
                  <a:schemeClr val="bg2"/>
                </a:solidFill>
              </a:rPr>
              <a:t>Biodex,vs</a:t>
            </a:r>
            <a:r>
              <a:rPr lang="tr-TR" altLang="tr-TR" dirty="0" smtClean="0">
                <a:solidFill>
                  <a:schemeClr val="bg2"/>
                </a:solidFill>
              </a:rPr>
              <a:t>) güç ve iş kapasite ölçümleridir.</a:t>
            </a:r>
          </a:p>
          <a:p>
            <a:pPr>
              <a:lnSpc>
                <a:spcPct val="80000"/>
              </a:lnSpc>
              <a:buFont typeface="Wingdings" panose="05000000000000000000" pitchFamily="2" charset="2"/>
              <a:buNone/>
            </a:pPr>
            <a:endParaRPr lang="tr-TR" altLang="tr-TR" dirty="0" smtClean="0">
              <a:solidFill>
                <a:schemeClr val="bg2"/>
              </a:solidFill>
            </a:endParaRPr>
          </a:p>
        </p:txBody>
      </p:sp>
      <p:pic>
        <p:nvPicPr>
          <p:cNvPr id="36868" name="Picture 6" descr="sekil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341438"/>
            <a:ext cx="2441575"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3276600" y="0"/>
            <a:ext cx="42291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tr-TR" sz="2800" dirty="0">
                <a:solidFill>
                  <a:srgbClr val="FF0000"/>
                </a:solidFill>
                <a:effectLst>
                  <a:outerShdw blurRad="38100" dist="38100" dir="2700000" algn="tl">
                    <a:srgbClr val="C0C0C0"/>
                  </a:outerShdw>
                </a:effectLst>
                <a:latin typeface="Arial" charset="0"/>
                <a:cs typeface="Arial" charset="0"/>
              </a:rPr>
              <a:t>PENÇE KUVVETİ  TESTİ</a:t>
            </a:r>
            <a:r>
              <a:rPr lang="tr-TR" sz="2000" b="1" dirty="0">
                <a:solidFill>
                  <a:srgbClr val="FF0000"/>
                </a:solidFill>
                <a:effectLst>
                  <a:outerShdw blurRad="38100" dist="38100" dir="2700000" algn="tl">
                    <a:srgbClr val="C0C0C0"/>
                  </a:outerShdw>
                </a:effectLst>
                <a:latin typeface="Arial" charset="0"/>
                <a:cs typeface="Arial" charset="0"/>
              </a:rPr>
              <a:t/>
            </a:r>
            <a:br>
              <a:rPr lang="tr-TR" sz="2000" b="1" dirty="0">
                <a:solidFill>
                  <a:srgbClr val="FF0000"/>
                </a:solidFill>
                <a:effectLst>
                  <a:outerShdw blurRad="38100" dist="38100" dir="2700000" algn="tl">
                    <a:srgbClr val="C0C0C0"/>
                  </a:outerShdw>
                </a:effectLst>
                <a:latin typeface="Arial" charset="0"/>
                <a:cs typeface="Arial" charset="0"/>
              </a:rPr>
            </a:br>
            <a:endParaRPr lang="tr-TR" sz="2000" b="1" dirty="0">
              <a:solidFill>
                <a:srgbClr val="FF0000"/>
              </a:solidFill>
              <a:effectLst>
                <a:outerShdw blurRad="38100" dist="38100" dir="2700000" algn="tl">
                  <a:srgbClr val="C0C0C0"/>
                </a:outerShdw>
              </a:effectLst>
              <a:latin typeface="Arial" charset="0"/>
              <a:cs typeface="Arial" charset="0"/>
            </a:endParaRPr>
          </a:p>
        </p:txBody>
      </p:sp>
      <p:sp>
        <p:nvSpPr>
          <p:cNvPr id="97285" name="Rectangle 5"/>
          <p:cNvSpPr>
            <a:spLocks noChangeArrowheads="1"/>
          </p:cNvSpPr>
          <p:nvPr/>
        </p:nvSpPr>
        <p:spPr bwMode="auto">
          <a:xfrm>
            <a:off x="1763415" y="411956"/>
            <a:ext cx="725547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400" b="1" dirty="0" smtClean="0">
                <a:solidFill>
                  <a:srgbClr val="1C37AA"/>
                </a:solidFill>
                <a:effectLst>
                  <a:outerShdw blurRad="38100" dist="38100" dir="2700000" algn="tl">
                    <a:srgbClr val="C0C0C0"/>
                  </a:outerShdw>
                </a:effectLst>
                <a:latin typeface="Arial" charset="0"/>
                <a:cs typeface="Arial" charset="0"/>
              </a:rPr>
              <a:t>Amaç </a:t>
            </a:r>
            <a:r>
              <a:rPr lang="tr-TR" sz="2400" b="1" dirty="0">
                <a:solidFill>
                  <a:srgbClr val="1C37AA"/>
                </a:solidFill>
                <a:effectLst>
                  <a:outerShdw blurRad="38100" dist="38100" dir="2700000" algn="tl">
                    <a:srgbClr val="C0C0C0"/>
                  </a:outerShdw>
                </a:effectLst>
                <a:latin typeface="Arial" charset="0"/>
                <a:cs typeface="Arial" charset="0"/>
              </a:rPr>
              <a:t>: </a:t>
            </a:r>
            <a:r>
              <a:rPr lang="tr-TR" sz="2400" dirty="0">
                <a:solidFill>
                  <a:srgbClr val="1C37AA"/>
                </a:solidFill>
                <a:effectLst>
                  <a:outerShdw blurRad="38100" dist="38100" dir="2700000" algn="tl">
                    <a:srgbClr val="C0C0C0"/>
                  </a:outerShdw>
                </a:effectLst>
                <a:latin typeface="Arial" charset="0"/>
                <a:cs typeface="Arial" charset="0"/>
              </a:rPr>
              <a:t>Sporcunun pençe kuvvetinin ölçülmesidir.</a:t>
            </a:r>
          </a:p>
          <a:p>
            <a:pPr>
              <a:defRPr/>
            </a:pPr>
            <a:endParaRPr lang="tr-TR" sz="2400" b="1" dirty="0">
              <a:solidFill>
                <a:srgbClr val="1C37AA"/>
              </a:solidFill>
              <a:effectLst>
                <a:outerShdw blurRad="38100" dist="38100" dir="2700000" algn="tl">
                  <a:srgbClr val="C0C0C0"/>
                </a:outerShdw>
              </a:effectLst>
              <a:latin typeface="Arial" charset="0"/>
              <a:cs typeface="Arial" charset="0"/>
            </a:endParaRPr>
          </a:p>
          <a:p>
            <a:pPr>
              <a:defRPr/>
            </a:pPr>
            <a:r>
              <a:rPr lang="tr-TR" sz="2400" b="1" dirty="0">
                <a:solidFill>
                  <a:srgbClr val="1C37AA"/>
                </a:solidFill>
                <a:effectLst>
                  <a:outerShdw blurRad="38100" dist="38100" dir="2700000" algn="tl">
                    <a:srgbClr val="C0C0C0"/>
                  </a:outerShdw>
                </a:effectLst>
                <a:latin typeface="Arial" charset="0"/>
                <a:cs typeface="Arial" charset="0"/>
              </a:rPr>
              <a:t>Ölçüm Materyali</a:t>
            </a:r>
            <a:r>
              <a:rPr lang="tr-TR" sz="2400" dirty="0">
                <a:solidFill>
                  <a:srgbClr val="1C37AA"/>
                </a:solidFill>
                <a:effectLst>
                  <a:outerShdw blurRad="38100" dist="38100" dir="2700000" algn="tl">
                    <a:srgbClr val="C0C0C0"/>
                  </a:outerShdw>
                </a:effectLst>
                <a:latin typeface="Arial" charset="0"/>
                <a:cs typeface="Arial" charset="0"/>
              </a:rPr>
              <a:t>: Dinamometre-BTE </a:t>
            </a:r>
            <a:r>
              <a:rPr lang="tr-TR" sz="2400" dirty="0" err="1">
                <a:solidFill>
                  <a:srgbClr val="1C37AA"/>
                </a:solidFill>
                <a:effectLst>
                  <a:outerShdw blurRad="38100" dist="38100" dir="2700000" algn="tl">
                    <a:srgbClr val="C0C0C0"/>
                  </a:outerShdw>
                </a:effectLst>
                <a:latin typeface="Arial" charset="0"/>
                <a:cs typeface="Arial" charset="0"/>
              </a:rPr>
              <a:t>primus</a:t>
            </a:r>
            <a:endParaRPr lang="tr-TR" sz="2400" dirty="0">
              <a:solidFill>
                <a:srgbClr val="1C37AA"/>
              </a:solidFill>
              <a:effectLst>
                <a:outerShdw blurRad="38100" dist="38100" dir="2700000" algn="tl">
                  <a:srgbClr val="C0C0C0"/>
                </a:outerShdw>
              </a:effectLst>
              <a:latin typeface="Arial" charset="0"/>
              <a:cs typeface="Arial" charset="0"/>
            </a:endParaRPr>
          </a:p>
          <a:p>
            <a:pPr>
              <a:defRPr/>
            </a:pPr>
            <a:endParaRPr lang="tr-TR" sz="2400" b="1" dirty="0">
              <a:solidFill>
                <a:srgbClr val="1C37AA"/>
              </a:solidFill>
              <a:effectLst>
                <a:outerShdw blurRad="38100" dist="38100" dir="2700000" algn="tl">
                  <a:srgbClr val="C0C0C0"/>
                </a:outerShdw>
              </a:effectLst>
              <a:latin typeface="Arial" charset="0"/>
              <a:cs typeface="Arial" charset="0"/>
            </a:endParaRPr>
          </a:p>
          <a:p>
            <a:pPr>
              <a:defRPr/>
            </a:pPr>
            <a:r>
              <a:rPr lang="tr-TR" sz="2400" b="1" dirty="0" err="1">
                <a:solidFill>
                  <a:srgbClr val="1C37AA"/>
                </a:solidFill>
                <a:effectLst>
                  <a:outerShdw blurRad="38100" dist="38100" dir="2700000" algn="tl">
                    <a:srgbClr val="C0C0C0"/>
                  </a:outerShdw>
                </a:effectLst>
                <a:latin typeface="Arial" charset="0"/>
                <a:cs typeface="Arial" charset="0"/>
              </a:rPr>
              <a:t>Metod</a:t>
            </a:r>
            <a:r>
              <a:rPr lang="tr-TR" sz="2400" b="1" dirty="0">
                <a:solidFill>
                  <a:srgbClr val="1C37AA"/>
                </a:solidFill>
                <a:effectLst>
                  <a:outerShdw blurRad="38100" dist="38100" dir="2700000" algn="tl">
                    <a:srgbClr val="C0C0C0"/>
                  </a:outerShdw>
                </a:effectLst>
                <a:latin typeface="Arial" charset="0"/>
                <a:cs typeface="Arial" charset="0"/>
              </a:rPr>
              <a:t>:</a:t>
            </a:r>
            <a:r>
              <a:rPr lang="tr-TR" sz="2400" dirty="0">
                <a:solidFill>
                  <a:srgbClr val="1C37AA"/>
                </a:solidFill>
                <a:effectLst>
                  <a:outerShdw blurRad="38100" dist="38100" dir="2700000" algn="tl">
                    <a:srgbClr val="C0C0C0"/>
                  </a:outerShdw>
                </a:effectLst>
                <a:latin typeface="Arial" charset="0"/>
                <a:cs typeface="Arial" charset="0"/>
              </a:rPr>
              <a:t> Pençe kuvveti, eldeki kaslara ek olarak ön kolda bulunan kasların bir fonksiyonudur. 8 ayrı kas birinci derecede çalışan ve sabitleyici olarak pençe kuvveti için eldeki diğer on bir kas kasılmadan yardımcı olarak çalışır. Pençe kuvveti ölçümü genelde ayakta alınmakla birlikte oturur pozisyonda da yapılabilir.</a:t>
            </a:r>
          </a:p>
          <a:p>
            <a:pPr>
              <a:defRPr/>
            </a:pPr>
            <a:endParaRPr lang="tr-TR" sz="2400" b="1" dirty="0">
              <a:solidFill>
                <a:srgbClr val="1C37AA"/>
              </a:solidFill>
              <a:effectLst>
                <a:outerShdw blurRad="38100" dist="38100" dir="2700000" algn="tl">
                  <a:srgbClr val="C0C0C0"/>
                </a:outerShdw>
              </a:effectLst>
              <a:latin typeface="Arial" charset="0"/>
              <a:cs typeface="Arial" charset="0"/>
            </a:endParaRPr>
          </a:p>
          <a:p>
            <a:pPr>
              <a:defRPr/>
            </a:pPr>
            <a:r>
              <a:rPr lang="tr-TR" sz="2400" b="1" dirty="0">
                <a:solidFill>
                  <a:srgbClr val="1C37AA"/>
                </a:solidFill>
                <a:effectLst>
                  <a:outerShdw blurRad="38100" dist="38100" dir="2700000" algn="tl">
                    <a:srgbClr val="C0C0C0"/>
                  </a:outerShdw>
                </a:effectLst>
                <a:latin typeface="Arial" charset="0"/>
                <a:cs typeface="Arial" charset="0"/>
              </a:rPr>
              <a:t>Puanlama:</a:t>
            </a:r>
            <a:r>
              <a:rPr lang="tr-TR" sz="2400" dirty="0">
                <a:solidFill>
                  <a:srgbClr val="1C37AA"/>
                </a:solidFill>
                <a:effectLst>
                  <a:outerShdw blurRad="38100" dist="38100" dir="2700000" algn="tl">
                    <a:srgbClr val="C0C0C0"/>
                  </a:outerShdw>
                </a:effectLst>
                <a:latin typeface="Arial" charset="0"/>
                <a:cs typeface="Arial" charset="0"/>
              </a:rPr>
              <a:t> Pençe kuvveti ölçümlerinde 3 tekrar alınır ve en iyi değer kaydedilir.</a:t>
            </a:r>
          </a:p>
        </p:txBody>
      </p:sp>
      <p:pic>
        <p:nvPicPr>
          <p:cNvPr id="37892" name="Picture 7" descr="el dinamo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0"/>
            <a:ext cx="1691680" cy="34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hand grip dynamomet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169168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3348038" y="90488"/>
            <a:ext cx="4781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tr-TR" sz="2800" dirty="0">
                <a:solidFill>
                  <a:srgbClr val="FF0000"/>
                </a:solidFill>
                <a:effectLst>
                  <a:outerShdw blurRad="38100" dist="38100" dir="2700000" algn="tl">
                    <a:srgbClr val="C0C0C0"/>
                  </a:outerShdw>
                </a:effectLst>
                <a:latin typeface="Arial" charset="0"/>
                <a:cs typeface="Arial" charset="0"/>
              </a:rPr>
              <a:t>İZOKİNETİK KUVVET TESTİ</a:t>
            </a:r>
          </a:p>
        </p:txBody>
      </p:sp>
      <p:sp>
        <p:nvSpPr>
          <p:cNvPr id="100358" name="Rectangle 6"/>
          <p:cNvSpPr>
            <a:spLocks noChangeArrowheads="1"/>
          </p:cNvSpPr>
          <p:nvPr/>
        </p:nvSpPr>
        <p:spPr bwMode="auto">
          <a:xfrm>
            <a:off x="251520" y="1214438"/>
            <a:ext cx="889248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800" b="1" dirty="0">
                <a:solidFill>
                  <a:schemeClr val="bg2"/>
                </a:solidFill>
                <a:effectLst>
                  <a:outerShdw blurRad="38100" dist="38100" dir="2700000" algn="tl">
                    <a:srgbClr val="C0C0C0"/>
                  </a:outerShdw>
                </a:effectLst>
                <a:latin typeface="Arial" charset="0"/>
                <a:cs typeface="Arial" charset="0"/>
              </a:rPr>
              <a:t>AMAÇ :</a:t>
            </a:r>
          </a:p>
          <a:p>
            <a:pPr>
              <a:buFontTx/>
              <a:buChar char="-"/>
              <a:defRPr/>
            </a:pPr>
            <a:r>
              <a:rPr lang="tr-TR" sz="2800" dirty="0" smtClean="0">
                <a:solidFill>
                  <a:schemeClr val="bg2"/>
                </a:solidFill>
                <a:effectLst>
                  <a:outerShdw blurRad="38100" dist="38100" dir="2700000" algn="tl">
                    <a:srgbClr val="C0C0C0"/>
                  </a:outerShdw>
                </a:effectLst>
                <a:latin typeface="Arial" charset="0"/>
                <a:cs typeface="Arial" charset="0"/>
              </a:rPr>
              <a:t>Sol-sağ </a:t>
            </a:r>
            <a:r>
              <a:rPr lang="tr-TR" sz="2800" dirty="0" err="1">
                <a:solidFill>
                  <a:schemeClr val="bg2"/>
                </a:solidFill>
                <a:effectLst>
                  <a:outerShdw blurRad="38100" dist="38100" dir="2700000" algn="tl">
                    <a:srgbClr val="C0C0C0"/>
                  </a:outerShdw>
                </a:effectLst>
                <a:latin typeface="Arial" charset="0"/>
                <a:cs typeface="Arial" charset="0"/>
              </a:rPr>
              <a:t>ekstremite</a:t>
            </a:r>
            <a:r>
              <a:rPr lang="tr-TR" sz="2800" dirty="0">
                <a:solidFill>
                  <a:schemeClr val="bg2"/>
                </a:solidFill>
                <a:effectLst>
                  <a:outerShdw blurRad="38100" dist="38100" dir="2700000" algn="tl">
                    <a:srgbClr val="C0C0C0"/>
                  </a:outerShdw>
                </a:effectLst>
                <a:latin typeface="Arial" charset="0"/>
                <a:cs typeface="Arial" charset="0"/>
              </a:rPr>
              <a:t> arası kuvvet farkı </a:t>
            </a:r>
            <a:br>
              <a:rPr lang="tr-TR" sz="2800" dirty="0">
                <a:solidFill>
                  <a:schemeClr val="bg2"/>
                </a:solidFill>
                <a:effectLst>
                  <a:outerShdw blurRad="38100" dist="38100" dir="2700000" algn="tl">
                    <a:srgbClr val="C0C0C0"/>
                  </a:outerShdw>
                </a:effectLst>
                <a:latin typeface="Arial" charset="0"/>
                <a:cs typeface="Arial" charset="0"/>
              </a:rPr>
            </a:br>
            <a:r>
              <a:rPr lang="tr-TR" sz="2800" dirty="0">
                <a:solidFill>
                  <a:schemeClr val="bg2"/>
                </a:solidFill>
                <a:effectLst>
                  <a:outerShdw blurRad="38100" dist="38100" dir="2700000" algn="tl">
                    <a:srgbClr val="C0C0C0"/>
                  </a:outerShdw>
                </a:effectLst>
                <a:latin typeface="Arial" charset="0"/>
                <a:cs typeface="Arial" charset="0"/>
              </a:rPr>
              <a:t>- Egzersiz sırasında uygulanabilen maksimum kuvvet </a:t>
            </a:r>
            <a:br>
              <a:rPr lang="tr-TR" sz="2800" dirty="0">
                <a:solidFill>
                  <a:schemeClr val="bg2"/>
                </a:solidFill>
                <a:effectLst>
                  <a:outerShdw blurRad="38100" dist="38100" dir="2700000" algn="tl">
                    <a:srgbClr val="C0C0C0"/>
                  </a:outerShdw>
                </a:effectLst>
                <a:latin typeface="Arial" charset="0"/>
                <a:cs typeface="Arial" charset="0"/>
              </a:rPr>
            </a:br>
            <a:r>
              <a:rPr lang="tr-TR" sz="2800" dirty="0">
                <a:solidFill>
                  <a:schemeClr val="bg2"/>
                </a:solidFill>
                <a:effectLst>
                  <a:outerShdw blurRad="38100" dist="38100" dir="2700000" algn="tl">
                    <a:srgbClr val="C0C0C0"/>
                  </a:outerShdw>
                </a:effectLst>
                <a:latin typeface="Arial" charset="0"/>
                <a:cs typeface="Arial" charset="0"/>
              </a:rPr>
              <a:t>- Egzersiz sırasında uygulanan ortalama kuvvet </a:t>
            </a:r>
            <a:br>
              <a:rPr lang="tr-TR" sz="2800" dirty="0">
                <a:solidFill>
                  <a:schemeClr val="bg2"/>
                </a:solidFill>
                <a:effectLst>
                  <a:outerShdw blurRad="38100" dist="38100" dir="2700000" algn="tl">
                    <a:srgbClr val="C0C0C0"/>
                  </a:outerShdw>
                </a:effectLst>
                <a:latin typeface="Arial" charset="0"/>
                <a:cs typeface="Arial" charset="0"/>
              </a:rPr>
            </a:br>
            <a:r>
              <a:rPr lang="tr-TR" sz="2800" dirty="0">
                <a:solidFill>
                  <a:schemeClr val="bg2"/>
                </a:solidFill>
                <a:effectLst>
                  <a:outerShdw blurRad="38100" dist="38100" dir="2700000" algn="tl">
                    <a:srgbClr val="C0C0C0"/>
                  </a:outerShdw>
                </a:effectLst>
                <a:latin typeface="Arial" charset="0"/>
                <a:cs typeface="Arial" charset="0"/>
              </a:rPr>
              <a:t>- Yorgunluk indeksi </a:t>
            </a:r>
            <a:br>
              <a:rPr lang="tr-TR" sz="2800" dirty="0">
                <a:solidFill>
                  <a:schemeClr val="bg2"/>
                </a:solidFill>
                <a:effectLst>
                  <a:outerShdw blurRad="38100" dist="38100" dir="2700000" algn="tl">
                    <a:srgbClr val="C0C0C0"/>
                  </a:outerShdw>
                </a:effectLst>
                <a:latin typeface="Arial" charset="0"/>
                <a:cs typeface="Arial" charset="0"/>
              </a:rPr>
            </a:br>
            <a:r>
              <a:rPr lang="tr-TR" sz="2800" dirty="0">
                <a:solidFill>
                  <a:schemeClr val="bg2"/>
                </a:solidFill>
                <a:effectLst>
                  <a:outerShdw blurRad="38100" dist="38100" dir="2700000" algn="tl">
                    <a:srgbClr val="C0C0C0"/>
                  </a:outerShdw>
                </a:effectLst>
                <a:latin typeface="Arial" charset="0"/>
                <a:cs typeface="Arial" charset="0"/>
              </a:rPr>
              <a:t>- Hareketi yaptıran </a:t>
            </a:r>
            <a:r>
              <a:rPr lang="tr-TR" sz="2800" dirty="0" err="1">
                <a:solidFill>
                  <a:schemeClr val="bg2"/>
                </a:solidFill>
                <a:effectLst>
                  <a:outerShdw blurRad="38100" dist="38100" dir="2700000" algn="tl">
                    <a:srgbClr val="C0C0C0"/>
                  </a:outerShdw>
                </a:effectLst>
                <a:latin typeface="Arial" charset="0"/>
                <a:cs typeface="Arial" charset="0"/>
              </a:rPr>
              <a:t>agonist</a:t>
            </a:r>
            <a:r>
              <a:rPr lang="tr-TR" sz="2800" dirty="0">
                <a:solidFill>
                  <a:schemeClr val="bg2"/>
                </a:solidFill>
                <a:effectLst>
                  <a:outerShdw blurRad="38100" dist="38100" dir="2700000" algn="tl">
                    <a:srgbClr val="C0C0C0"/>
                  </a:outerShdw>
                </a:effectLst>
                <a:latin typeface="Arial" charset="0"/>
                <a:cs typeface="Arial" charset="0"/>
              </a:rPr>
              <a:t> ve antagonist kas grupları arasındaki kuvvet farkı </a:t>
            </a:r>
            <a:br>
              <a:rPr lang="tr-TR" sz="2800" dirty="0">
                <a:solidFill>
                  <a:schemeClr val="bg2"/>
                </a:solidFill>
                <a:effectLst>
                  <a:outerShdw blurRad="38100" dist="38100" dir="2700000" algn="tl">
                    <a:srgbClr val="C0C0C0"/>
                  </a:outerShdw>
                </a:effectLst>
                <a:latin typeface="Arial" charset="0"/>
                <a:cs typeface="Arial" charset="0"/>
              </a:rPr>
            </a:br>
            <a:r>
              <a:rPr lang="tr-TR" sz="2800" dirty="0">
                <a:solidFill>
                  <a:schemeClr val="bg2"/>
                </a:solidFill>
                <a:effectLst>
                  <a:outerShdw blurRad="38100" dist="38100" dir="2700000" algn="tl">
                    <a:srgbClr val="C0C0C0"/>
                  </a:outerShdw>
                </a:effectLst>
                <a:latin typeface="Arial" charset="0"/>
                <a:cs typeface="Arial" charset="0"/>
              </a:rPr>
              <a:t>- Yapılan toplam iş ölçümünde kullanılır</a:t>
            </a:r>
            <a:r>
              <a:rPr lang="tr-TR" sz="2800" dirty="0" smtClean="0">
                <a:solidFill>
                  <a:schemeClr val="bg2"/>
                </a:solidFill>
                <a:effectLst>
                  <a:outerShdw blurRad="38100" dist="38100" dir="2700000" algn="tl">
                    <a:srgbClr val="C0C0C0"/>
                  </a:outerShdw>
                </a:effectLst>
                <a:latin typeface="Arial" charset="0"/>
                <a:cs typeface="Arial" charset="0"/>
              </a:rPr>
              <a:t>.</a:t>
            </a:r>
          </a:p>
          <a:p>
            <a:pPr marL="457200" indent="-457200">
              <a:buFontTx/>
              <a:buChar char="-"/>
              <a:defRPr/>
            </a:pPr>
            <a:endParaRPr lang="tr-TR" sz="2800" dirty="0">
              <a:solidFill>
                <a:schemeClr val="bg2"/>
              </a:solidFill>
              <a:effectLst>
                <a:outerShdw blurRad="38100" dist="38100" dir="2700000" algn="tl">
                  <a:srgbClr val="C0C0C0"/>
                </a:outerShdw>
              </a:effectLst>
              <a:latin typeface="Arial" charset="0"/>
              <a:cs typeface="Arial" charset="0"/>
            </a:endParaRPr>
          </a:p>
          <a:p>
            <a:pPr>
              <a:defRPr/>
            </a:pPr>
            <a:r>
              <a:rPr lang="tr-TR" sz="2800" b="1" dirty="0">
                <a:solidFill>
                  <a:schemeClr val="bg2"/>
                </a:solidFill>
                <a:effectLst>
                  <a:outerShdw blurRad="38100" dist="38100" dir="2700000" algn="tl">
                    <a:srgbClr val="C0C0C0"/>
                  </a:outerShdw>
                </a:effectLst>
                <a:latin typeface="Arial" charset="0"/>
                <a:cs typeface="Arial" charset="0"/>
              </a:rPr>
              <a:t>KULLANILAN CİHAZ</a:t>
            </a:r>
            <a:r>
              <a:rPr lang="tr-TR" sz="2800" dirty="0">
                <a:solidFill>
                  <a:schemeClr val="bg2"/>
                </a:solidFill>
                <a:effectLst>
                  <a:outerShdw blurRad="38100" dist="38100" dir="2700000" algn="tl">
                    <a:srgbClr val="C0C0C0"/>
                  </a:outerShdw>
                </a:effectLst>
                <a:latin typeface="Arial" charset="0"/>
                <a:cs typeface="Arial" charset="0"/>
              </a:rPr>
              <a:t>:  BİODEX SYSTEM 3 -  CYBEX-NORM ve CYBEX-6000 marka cihazlar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descr="bio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39957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izokinetik-egzers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33375"/>
            <a:ext cx="41767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pic_per_r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284538"/>
            <a:ext cx="5248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pic_st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5143500"/>
            <a:ext cx="5248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1149350" y="620713"/>
            <a:ext cx="7994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tr-TR" sz="3200" b="1" dirty="0">
                <a:solidFill>
                  <a:srgbClr val="FF0000"/>
                </a:solidFill>
                <a:effectLst>
                  <a:outerShdw blurRad="38100" dist="38100" dir="2700000" algn="tl">
                    <a:srgbClr val="C0C0C0"/>
                  </a:outerShdw>
                </a:effectLst>
                <a:latin typeface="Arial" charset="0"/>
                <a:cs typeface="Arial" charset="0"/>
              </a:rPr>
              <a:t>İTME – ÇEKME KUVVET ÖLÇÜMÜ TESTİ</a:t>
            </a:r>
          </a:p>
        </p:txBody>
      </p:sp>
      <p:sp>
        <p:nvSpPr>
          <p:cNvPr id="105477" name="Rectangle 5"/>
          <p:cNvSpPr>
            <a:spLocks noChangeArrowheads="1"/>
          </p:cNvSpPr>
          <p:nvPr/>
        </p:nvSpPr>
        <p:spPr bwMode="auto">
          <a:xfrm>
            <a:off x="251520" y="2420888"/>
            <a:ext cx="88924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800" dirty="0">
                <a:solidFill>
                  <a:schemeClr val="bg2"/>
                </a:solidFill>
                <a:latin typeface="Arial" charset="0"/>
                <a:cs typeface="Arial" charset="0"/>
              </a:rPr>
              <a:t>Manometreyi itme çekme bağlantısı ile kullanarak , ayakta iki kez maksimum itme, iki kez de maksimum çekme yapın. Her denemeden sonra ibreyi sıfırlayın. Sonuçları kayıt edin ve gruptaki en iyi değerleri karşılaştırın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3132138" y="161925"/>
            <a:ext cx="4645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tr-TR" sz="2800" dirty="0">
                <a:solidFill>
                  <a:srgbClr val="FF0000"/>
                </a:solidFill>
                <a:effectLst>
                  <a:outerShdw blurRad="38100" dist="38100" dir="2700000" algn="tl">
                    <a:srgbClr val="C0C0C0"/>
                  </a:outerShdw>
                </a:effectLst>
                <a:latin typeface="Arial" charset="0"/>
                <a:cs typeface="Arial" charset="0"/>
              </a:rPr>
              <a:t>İZOMETRİK SIRT KUVVETİ</a:t>
            </a:r>
          </a:p>
        </p:txBody>
      </p:sp>
      <p:sp>
        <p:nvSpPr>
          <p:cNvPr id="106501" name="Rectangle 5"/>
          <p:cNvSpPr>
            <a:spLocks noChangeArrowheads="1"/>
          </p:cNvSpPr>
          <p:nvPr/>
        </p:nvSpPr>
        <p:spPr bwMode="auto">
          <a:xfrm>
            <a:off x="2286000" y="639763"/>
            <a:ext cx="66071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tr-TR" sz="2400" b="1" dirty="0">
              <a:effectLst>
                <a:outerShdw blurRad="38100" dist="38100" dir="2700000" algn="tl">
                  <a:srgbClr val="C0C0C0"/>
                </a:outerShdw>
              </a:effectLst>
              <a:latin typeface="Arial" charset="0"/>
              <a:cs typeface="Arial" charset="0"/>
            </a:endParaRPr>
          </a:p>
          <a:p>
            <a:pPr algn="just">
              <a:defRPr/>
            </a:pPr>
            <a:r>
              <a:rPr lang="tr-TR" sz="2400" b="1" dirty="0">
                <a:solidFill>
                  <a:schemeClr val="bg2"/>
                </a:solidFill>
                <a:effectLst>
                  <a:outerShdw blurRad="38100" dist="38100" dir="2700000" algn="tl">
                    <a:srgbClr val="C0C0C0"/>
                  </a:outerShdw>
                </a:effectLst>
                <a:latin typeface="Arial" charset="0"/>
                <a:cs typeface="Arial" charset="0"/>
              </a:rPr>
              <a:t>Amaç:</a:t>
            </a:r>
            <a:r>
              <a:rPr lang="tr-TR" sz="2400" dirty="0">
                <a:solidFill>
                  <a:schemeClr val="bg2"/>
                </a:solidFill>
                <a:effectLst>
                  <a:outerShdw blurRad="38100" dist="38100" dir="2700000" algn="tl">
                    <a:srgbClr val="C0C0C0"/>
                  </a:outerShdw>
                </a:effectLst>
                <a:latin typeface="Arial" charset="0"/>
                <a:cs typeface="Arial" charset="0"/>
              </a:rPr>
              <a:t> sırt kuvvetinin ölçülmesi</a:t>
            </a:r>
          </a:p>
          <a:p>
            <a:pPr algn="just">
              <a:defRPr/>
            </a:pPr>
            <a:r>
              <a:rPr lang="tr-TR" sz="2400" b="1" dirty="0">
                <a:solidFill>
                  <a:schemeClr val="bg2"/>
                </a:solidFill>
                <a:effectLst>
                  <a:outerShdw blurRad="38100" dist="38100" dir="2700000" algn="tl">
                    <a:srgbClr val="C0C0C0"/>
                  </a:outerShdw>
                </a:effectLst>
                <a:latin typeface="Arial" charset="0"/>
                <a:cs typeface="Arial" charset="0"/>
              </a:rPr>
              <a:t>Ölçüm materyalleri</a:t>
            </a:r>
            <a:r>
              <a:rPr lang="tr-TR" sz="2400" dirty="0">
                <a:solidFill>
                  <a:schemeClr val="bg2"/>
                </a:solidFill>
                <a:effectLst>
                  <a:outerShdw blurRad="38100" dist="38100" dir="2700000" algn="tl">
                    <a:srgbClr val="C0C0C0"/>
                  </a:outerShdw>
                </a:effectLst>
                <a:latin typeface="Arial" charset="0"/>
                <a:cs typeface="Arial" charset="0"/>
              </a:rPr>
              <a:t>: </a:t>
            </a:r>
            <a:r>
              <a:rPr lang="tr-TR" sz="2400" dirty="0" err="1">
                <a:solidFill>
                  <a:schemeClr val="bg2"/>
                </a:solidFill>
                <a:effectLst>
                  <a:outerShdw blurRad="38100" dist="38100" dir="2700000" algn="tl">
                    <a:srgbClr val="C0C0C0"/>
                  </a:outerShdw>
                </a:effectLst>
                <a:latin typeface="Arial" charset="0"/>
                <a:cs typeface="Arial" charset="0"/>
              </a:rPr>
              <a:t>Takkei</a:t>
            </a:r>
            <a:r>
              <a:rPr lang="tr-TR" sz="2400" dirty="0">
                <a:solidFill>
                  <a:schemeClr val="bg2"/>
                </a:solidFill>
                <a:effectLst>
                  <a:outerShdw blurRad="38100" dist="38100" dir="2700000" algn="tl">
                    <a:srgbClr val="C0C0C0"/>
                  </a:outerShdw>
                </a:effectLst>
                <a:latin typeface="Arial" charset="0"/>
                <a:cs typeface="Arial" charset="0"/>
              </a:rPr>
              <a:t> marka Sırt dinamometresi  </a:t>
            </a:r>
          </a:p>
          <a:p>
            <a:pPr algn="just">
              <a:defRPr/>
            </a:pPr>
            <a:r>
              <a:rPr lang="tr-TR" sz="2400" b="1" dirty="0" err="1">
                <a:solidFill>
                  <a:schemeClr val="bg2"/>
                </a:solidFill>
                <a:effectLst>
                  <a:outerShdw blurRad="38100" dist="38100" dir="2700000" algn="tl">
                    <a:srgbClr val="C0C0C0"/>
                  </a:outerShdw>
                </a:effectLst>
                <a:latin typeface="Arial" charset="0"/>
                <a:cs typeface="Arial" charset="0"/>
              </a:rPr>
              <a:t>Metod</a:t>
            </a:r>
            <a:r>
              <a:rPr lang="tr-TR" sz="2400" b="1" i="1" dirty="0">
                <a:solidFill>
                  <a:schemeClr val="bg2"/>
                </a:solidFill>
                <a:effectLst>
                  <a:outerShdw blurRad="38100" dist="38100" dir="2700000" algn="tl">
                    <a:srgbClr val="C0C0C0"/>
                  </a:outerShdw>
                </a:effectLst>
                <a:latin typeface="Arial" charset="0"/>
                <a:cs typeface="Arial" charset="0"/>
              </a:rPr>
              <a:t> </a:t>
            </a:r>
            <a:r>
              <a:rPr lang="tr-TR" sz="2400" i="1" dirty="0">
                <a:solidFill>
                  <a:schemeClr val="bg2"/>
                </a:solidFill>
                <a:effectLst>
                  <a:outerShdw blurRad="38100" dist="38100" dir="2700000" algn="tl">
                    <a:srgbClr val="C0C0C0"/>
                  </a:outerShdw>
                </a:effectLst>
                <a:latin typeface="Arial" charset="0"/>
                <a:cs typeface="Arial" charset="0"/>
              </a:rPr>
              <a:t>: </a:t>
            </a:r>
            <a:r>
              <a:rPr lang="tr-TR" sz="2400" dirty="0" err="1">
                <a:solidFill>
                  <a:schemeClr val="bg2"/>
                </a:solidFill>
                <a:effectLst>
                  <a:outerShdw blurRad="38100" dist="38100" dir="2700000" algn="tl">
                    <a:srgbClr val="C0C0C0"/>
                  </a:outerShdw>
                </a:effectLst>
                <a:latin typeface="Arial" charset="0"/>
                <a:cs typeface="Arial" charset="0"/>
              </a:rPr>
              <a:t>Takkei</a:t>
            </a:r>
            <a:r>
              <a:rPr lang="tr-TR" sz="2400" dirty="0">
                <a:solidFill>
                  <a:schemeClr val="bg2"/>
                </a:solidFill>
                <a:effectLst>
                  <a:outerShdw blurRad="38100" dist="38100" dir="2700000" algn="tl">
                    <a:srgbClr val="C0C0C0"/>
                  </a:outerShdw>
                </a:effectLst>
                <a:latin typeface="Arial" charset="0"/>
                <a:cs typeface="Arial" charset="0"/>
              </a:rPr>
              <a:t> marka sırt dinamometresi kullanılarak ölçümler </a:t>
            </a:r>
            <a:r>
              <a:rPr lang="tr-TR" sz="2400" dirty="0" smtClean="0">
                <a:solidFill>
                  <a:schemeClr val="bg2"/>
                </a:solidFill>
                <a:effectLst>
                  <a:outerShdw blurRad="38100" dist="38100" dir="2700000" algn="tl">
                    <a:srgbClr val="C0C0C0"/>
                  </a:outerShdw>
                </a:effectLst>
                <a:latin typeface="Arial" charset="0"/>
                <a:cs typeface="Arial" charset="0"/>
              </a:rPr>
              <a:t>yapılır. </a:t>
            </a:r>
            <a:r>
              <a:rPr lang="tr-TR" sz="2400" dirty="0">
                <a:solidFill>
                  <a:schemeClr val="bg2"/>
                </a:solidFill>
                <a:effectLst>
                  <a:outerShdw blurRad="38100" dist="38100" dir="2700000" algn="tl">
                    <a:srgbClr val="C0C0C0"/>
                  </a:outerShdw>
                </a:effectLst>
                <a:latin typeface="Arial" charset="0"/>
                <a:cs typeface="Arial" charset="0"/>
              </a:rPr>
              <a:t>Beş dakika ısınmadan sonra, denekler dizleri gergin durumda dinamometre sehpasının üzerine ayaklarını yerleştirdikten sonra kollar gergin, sırt düz ve gövde hafifçe öne eğikken, elleriyle kavradığı dinamometre barını dikey olarak, maksimum oranda yukarı </a:t>
            </a:r>
            <a:r>
              <a:rPr lang="tr-TR" sz="2400" dirty="0" smtClean="0">
                <a:solidFill>
                  <a:schemeClr val="bg2"/>
                </a:solidFill>
                <a:effectLst>
                  <a:outerShdw blurRad="38100" dist="38100" dir="2700000" algn="tl">
                    <a:srgbClr val="C0C0C0"/>
                  </a:outerShdw>
                </a:effectLst>
                <a:latin typeface="Arial" charset="0"/>
                <a:cs typeface="Arial" charset="0"/>
              </a:rPr>
              <a:t>çekilir. </a:t>
            </a:r>
            <a:endParaRPr lang="tr-TR" sz="2400" dirty="0">
              <a:solidFill>
                <a:schemeClr val="bg2"/>
              </a:solidFill>
              <a:effectLst>
                <a:outerShdw blurRad="38100" dist="38100" dir="2700000" algn="tl">
                  <a:srgbClr val="C0C0C0"/>
                </a:outerShdw>
              </a:effectLst>
              <a:latin typeface="Arial" charset="0"/>
              <a:cs typeface="Arial" charset="0"/>
            </a:endParaRPr>
          </a:p>
          <a:p>
            <a:pPr algn="just">
              <a:defRPr/>
            </a:pPr>
            <a:r>
              <a:rPr lang="tr-TR" sz="2400" b="1" dirty="0">
                <a:solidFill>
                  <a:schemeClr val="bg2"/>
                </a:solidFill>
                <a:effectLst>
                  <a:outerShdw blurRad="38100" dist="38100" dir="2700000" algn="tl">
                    <a:srgbClr val="C0C0C0"/>
                  </a:outerShdw>
                </a:effectLst>
                <a:latin typeface="Arial" charset="0"/>
                <a:cs typeface="Arial" charset="0"/>
              </a:rPr>
              <a:t>Puanlama:</a:t>
            </a:r>
            <a:r>
              <a:rPr lang="tr-TR" sz="2400" dirty="0">
                <a:solidFill>
                  <a:schemeClr val="bg2"/>
                </a:solidFill>
                <a:effectLst>
                  <a:outerShdw blurRad="38100" dist="38100" dir="2700000" algn="tl">
                    <a:srgbClr val="C0C0C0"/>
                  </a:outerShdw>
                </a:effectLst>
                <a:latin typeface="Arial" charset="0"/>
                <a:cs typeface="Arial" charset="0"/>
              </a:rPr>
              <a:t> 3 ila 5 dakikalık ısınmadan sonra çekiş 3 kez tekrar edilir. En iyi sonuç kaydedilir</a:t>
            </a:r>
            <a:r>
              <a:rPr lang="tr-TR" sz="2400" dirty="0">
                <a:effectLst>
                  <a:outerShdw blurRad="38100" dist="38100" dir="2700000" algn="tl">
                    <a:srgbClr val="C0C0C0"/>
                  </a:outerShdw>
                </a:effectLst>
                <a:latin typeface="Arial" charset="0"/>
                <a:cs typeface="Arial" charset="0"/>
              </a:rPr>
              <a:t>.</a:t>
            </a:r>
          </a:p>
        </p:txBody>
      </p:sp>
      <p:pic>
        <p:nvPicPr>
          <p:cNvPr id="44036" name="Picture 6" descr="bac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175"/>
            <a:ext cx="21955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4" descr="leg press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067300"/>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squa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5157788"/>
            <a:ext cx="129222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squa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130800"/>
            <a:ext cx="13223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bench pres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129213"/>
            <a:ext cx="16557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bench press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1138" y="5129213"/>
            <a:ext cx="131286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9" name="Rectangle 9"/>
          <p:cNvSpPr>
            <a:spLocks noChangeArrowheads="1"/>
          </p:cNvSpPr>
          <p:nvPr/>
        </p:nvSpPr>
        <p:spPr bwMode="auto">
          <a:xfrm>
            <a:off x="1" y="908050"/>
            <a:ext cx="9144000" cy="28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90000"/>
              </a:lnSpc>
              <a:spcBef>
                <a:spcPct val="20000"/>
              </a:spcBef>
              <a:buClr>
                <a:schemeClr val="hlink"/>
              </a:buClr>
              <a:buSzPct val="90000"/>
              <a:defRPr/>
            </a:pPr>
            <a:r>
              <a:rPr lang="tr-TR" sz="2800" dirty="0" smtClean="0">
                <a:solidFill>
                  <a:schemeClr val="bg2"/>
                </a:solidFill>
                <a:latin typeface="Arial" charset="0"/>
                <a:cs typeface="Arial" charset="0"/>
              </a:rPr>
              <a:t>	Bu </a:t>
            </a:r>
            <a:r>
              <a:rPr lang="tr-TR" sz="2800" dirty="0">
                <a:solidFill>
                  <a:schemeClr val="bg2"/>
                </a:solidFill>
                <a:latin typeface="Arial" charset="0"/>
                <a:cs typeface="Arial" charset="0"/>
              </a:rPr>
              <a:t>ölçüm metodu, </a:t>
            </a:r>
            <a:r>
              <a:rPr lang="tr-TR" sz="2800" dirty="0" err="1">
                <a:solidFill>
                  <a:schemeClr val="bg2"/>
                </a:solidFill>
                <a:latin typeface="Arial" charset="0"/>
                <a:cs typeface="Arial" charset="0"/>
              </a:rPr>
              <a:t>benç-press</a:t>
            </a:r>
            <a:r>
              <a:rPr lang="tr-TR" sz="2800" dirty="0">
                <a:solidFill>
                  <a:schemeClr val="bg2"/>
                </a:solidFill>
                <a:latin typeface="Arial" charset="0"/>
                <a:cs typeface="Arial" charset="0"/>
              </a:rPr>
              <a:t> ve </a:t>
            </a:r>
            <a:r>
              <a:rPr lang="tr-TR" sz="2800" dirty="0" err="1">
                <a:solidFill>
                  <a:schemeClr val="bg2"/>
                </a:solidFill>
                <a:latin typeface="Arial" charset="0"/>
                <a:cs typeface="Arial" charset="0"/>
              </a:rPr>
              <a:t>squat</a:t>
            </a:r>
            <a:r>
              <a:rPr lang="tr-TR" sz="2800" dirty="0">
                <a:solidFill>
                  <a:schemeClr val="bg2"/>
                </a:solidFill>
                <a:latin typeface="Arial" charset="0"/>
                <a:cs typeface="Arial" charset="0"/>
              </a:rPr>
              <a:t> hareketlerinin değerlendirilmesinde kullanılır. Sporcuların bu hareketler için bir defada kaldırabilecekleri maksimal ağırlık tespit edilir. Test  kol </a:t>
            </a:r>
            <a:r>
              <a:rPr lang="tr-TR" sz="2800" dirty="0" err="1">
                <a:solidFill>
                  <a:schemeClr val="bg2"/>
                </a:solidFill>
                <a:latin typeface="Arial" charset="0"/>
                <a:cs typeface="Arial" charset="0"/>
              </a:rPr>
              <a:t>ekstensör</a:t>
            </a:r>
            <a:r>
              <a:rPr lang="tr-TR" sz="2800" dirty="0">
                <a:solidFill>
                  <a:schemeClr val="bg2"/>
                </a:solidFill>
                <a:latin typeface="Arial" charset="0"/>
                <a:cs typeface="Arial" charset="0"/>
              </a:rPr>
              <a:t> ve bacak </a:t>
            </a:r>
            <a:r>
              <a:rPr lang="tr-TR" sz="2800" dirty="0" err="1">
                <a:solidFill>
                  <a:schemeClr val="bg2"/>
                </a:solidFill>
                <a:latin typeface="Arial" charset="0"/>
                <a:cs typeface="Arial" charset="0"/>
              </a:rPr>
              <a:t>ekstensör</a:t>
            </a:r>
            <a:r>
              <a:rPr lang="tr-TR" sz="2800" dirty="0">
                <a:solidFill>
                  <a:schemeClr val="bg2"/>
                </a:solidFill>
                <a:latin typeface="Arial" charset="0"/>
                <a:cs typeface="Arial" charset="0"/>
              </a:rPr>
              <a:t> kaslarının temel kuvvetini ölçer. Ölçüm öncesi sporculara ısınmaları için zaman verilir ve hafif ağırlıklarla kaldırma tekniği anlatılır. </a:t>
            </a:r>
          </a:p>
        </p:txBody>
      </p:sp>
      <p:sp>
        <p:nvSpPr>
          <p:cNvPr id="107530" name="Rectangle 10"/>
          <p:cNvSpPr>
            <a:spLocks noChangeArrowheads="1"/>
          </p:cNvSpPr>
          <p:nvPr/>
        </p:nvSpPr>
        <p:spPr bwMode="auto">
          <a:xfrm>
            <a:off x="3492500" y="0"/>
            <a:ext cx="4605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tr-TR" sz="3200" dirty="0">
                <a:solidFill>
                  <a:srgbClr val="FF0000"/>
                </a:solidFill>
                <a:effectLst>
                  <a:outerShdw blurRad="38100" dist="38100" dir="2700000" algn="tl">
                    <a:srgbClr val="C0C0C0"/>
                  </a:outerShdw>
                </a:effectLst>
                <a:latin typeface="Arial" charset="0"/>
                <a:cs typeface="Arial" charset="0"/>
              </a:rPr>
              <a:t>Maksimal kuvvet ölçümü</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2484438" y="188913"/>
            <a:ext cx="5111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tr-TR" sz="3200" b="1" dirty="0">
                <a:solidFill>
                  <a:srgbClr val="FF0000"/>
                </a:solidFill>
                <a:effectLst>
                  <a:outerShdw blurRad="38100" dist="38100" dir="2700000" algn="tl">
                    <a:srgbClr val="C0C0C0"/>
                  </a:outerShdw>
                </a:effectLst>
                <a:latin typeface="Arial" charset="0"/>
                <a:cs typeface="Arial" charset="0"/>
              </a:rPr>
              <a:t>OTUR VE ERİŞ TESTİ</a:t>
            </a:r>
          </a:p>
        </p:txBody>
      </p:sp>
      <p:pic>
        <p:nvPicPr>
          <p:cNvPr id="46083" name="Resim 5" descr="D:\seminer 02-05-2007\Static Flexibility Test - Hip and Trunk_dosyalar\flex1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8713"/>
            <a:ext cx="309721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Resim 6" descr="D:\seminer 02-05-2007\Static Flexibility Test - Hip and Trunk_dosyalar\flex1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5446713"/>
            <a:ext cx="28797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7"/>
          <p:cNvSpPr>
            <a:spLocks noGrp="1" noChangeArrowheads="1"/>
          </p:cNvSpPr>
          <p:nvPr>
            <p:ph idx="1"/>
          </p:nvPr>
        </p:nvSpPr>
        <p:spPr>
          <a:xfrm>
            <a:off x="0" y="1196975"/>
            <a:ext cx="5946775" cy="3384550"/>
          </a:xfrm>
        </p:spPr>
        <p:txBody>
          <a:bodyPr/>
          <a:lstStyle/>
          <a:p>
            <a:r>
              <a:rPr lang="tr-TR" altLang="tr-TR" sz="2800" dirty="0" smtClean="0">
                <a:solidFill>
                  <a:schemeClr val="bg2"/>
                </a:solidFill>
              </a:rPr>
              <a:t>Bu test bireyin gövde ve alt </a:t>
            </a:r>
            <a:r>
              <a:rPr lang="tr-TR" altLang="tr-TR" sz="2800" dirty="0" err="1" smtClean="0">
                <a:solidFill>
                  <a:schemeClr val="bg2"/>
                </a:solidFill>
              </a:rPr>
              <a:t>ekstremite</a:t>
            </a:r>
            <a:r>
              <a:rPr lang="tr-TR" altLang="tr-TR" sz="2800" dirty="0" smtClean="0">
                <a:solidFill>
                  <a:schemeClr val="bg2"/>
                </a:solidFill>
              </a:rPr>
              <a:t> esnekliğinin ölçülmesi amacı ile uygulanmaktadır.</a:t>
            </a:r>
          </a:p>
        </p:txBody>
      </p:sp>
      <p:pic>
        <p:nvPicPr>
          <p:cNvPr id="46086" name="Picture 8" descr="sitandre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25538"/>
            <a:ext cx="2286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9" descr="esnekli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933825"/>
            <a:ext cx="30956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6" name="Rectangle 4"/>
          <p:cNvSpPr>
            <a:spLocks noChangeArrowheads="1"/>
          </p:cNvSpPr>
          <p:nvPr/>
        </p:nvSpPr>
        <p:spPr bwMode="auto">
          <a:xfrm>
            <a:off x="4067175" y="87313"/>
            <a:ext cx="2960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tr-TR" sz="3200" b="1" dirty="0">
                <a:solidFill>
                  <a:srgbClr val="FF0000"/>
                </a:solidFill>
                <a:effectLst>
                  <a:outerShdw blurRad="38100" dist="38100" dir="2700000" algn="tl">
                    <a:srgbClr val="C0C0C0"/>
                  </a:outerShdw>
                </a:effectLst>
                <a:latin typeface="Arial" charset="0"/>
                <a:cs typeface="Arial" charset="0"/>
              </a:rPr>
              <a:t>GONİOMETRE</a:t>
            </a:r>
            <a:br>
              <a:rPr lang="tr-TR" sz="3200" b="1" dirty="0">
                <a:solidFill>
                  <a:srgbClr val="FF0000"/>
                </a:solidFill>
                <a:effectLst>
                  <a:outerShdw blurRad="38100" dist="38100" dir="2700000" algn="tl">
                    <a:srgbClr val="C0C0C0"/>
                  </a:outerShdw>
                </a:effectLst>
                <a:latin typeface="Arial" charset="0"/>
                <a:cs typeface="Arial" charset="0"/>
              </a:rPr>
            </a:br>
            <a:endParaRPr lang="tr-TR" sz="3200" b="1" dirty="0">
              <a:solidFill>
                <a:srgbClr val="FF0000"/>
              </a:solidFill>
              <a:effectLst>
                <a:outerShdw blurRad="38100" dist="38100" dir="2700000" algn="tl">
                  <a:srgbClr val="C0C0C0"/>
                </a:outerShdw>
              </a:effectLst>
              <a:latin typeface="Arial" charset="0"/>
              <a:cs typeface="Arial" charset="0"/>
            </a:endParaRPr>
          </a:p>
        </p:txBody>
      </p:sp>
      <p:sp>
        <p:nvSpPr>
          <p:cNvPr id="47107" name="Rectangle 5"/>
          <p:cNvSpPr>
            <a:spLocks noGrp="1" noChangeArrowheads="1"/>
          </p:cNvSpPr>
          <p:nvPr>
            <p:ph idx="1"/>
          </p:nvPr>
        </p:nvSpPr>
        <p:spPr>
          <a:xfrm>
            <a:off x="395537" y="836613"/>
            <a:ext cx="8748464" cy="2952427"/>
          </a:xfrm>
        </p:spPr>
        <p:txBody>
          <a:bodyPr/>
          <a:lstStyle/>
          <a:p>
            <a:pPr marL="0" indent="0" algn="just">
              <a:buNone/>
            </a:pPr>
            <a:r>
              <a:rPr lang="tr-TR" altLang="tr-TR" dirty="0" smtClean="0">
                <a:solidFill>
                  <a:schemeClr val="bg2"/>
                </a:solidFill>
              </a:rPr>
              <a:t>	</a:t>
            </a:r>
            <a:r>
              <a:rPr lang="tr-TR" altLang="tr-TR" dirty="0" err="1" smtClean="0">
                <a:solidFill>
                  <a:schemeClr val="bg2"/>
                </a:solidFill>
              </a:rPr>
              <a:t>Goniometrenin</a:t>
            </a:r>
            <a:r>
              <a:rPr lang="tr-TR" altLang="tr-TR" dirty="0" smtClean="0">
                <a:solidFill>
                  <a:schemeClr val="bg2"/>
                </a:solidFill>
              </a:rPr>
              <a:t> hareketli ucu esneklik ölçümü yapılan beden parçasının anatomik pozisyondayken, hareketli bölümüne yerleştirilir. </a:t>
            </a:r>
            <a:r>
              <a:rPr lang="tr-TR" altLang="tr-TR" dirty="0" err="1" smtClean="0">
                <a:solidFill>
                  <a:schemeClr val="bg2"/>
                </a:solidFill>
              </a:rPr>
              <a:t>Goniometrenin</a:t>
            </a:r>
            <a:r>
              <a:rPr lang="tr-TR" altLang="tr-TR" dirty="0" smtClean="0">
                <a:solidFill>
                  <a:schemeClr val="bg2"/>
                </a:solidFill>
              </a:rPr>
              <a:t> diğer kısmı sabit kalır. Ölçümü yapılan kısım, hareket yönünde en son esneme noktasına kadar esnetilirken, eklemin hareket açısı </a:t>
            </a:r>
            <a:r>
              <a:rPr lang="tr-TR" altLang="tr-TR" dirty="0" err="1" smtClean="0">
                <a:solidFill>
                  <a:schemeClr val="bg2"/>
                </a:solidFill>
              </a:rPr>
              <a:t>Goniometre</a:t>
            </a:r>
            <a:r>
              <a:rPr lang="tr-TR" altLang="tr-TR" dirty="0" smtClean="0">
                <a:solidFill>
                  <a:schemeClr val="bg2"/>
                </a:solidFill>
              </a:rPr>
              <a:t> ile belirlenerek, esneklik değeri, derece cinsinden kaydedilir. </a:t>
            </a:r>
          </a:p>
        </p:txBody>
      </p:sp>
      <p:pic>
        <p:nvPicPr>
          <p:cNvPr id="47108" name="Picture 6" descr="f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0663"/>
            <a:ext cx="219551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f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300663"/>
            <a:ext cx="32035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01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5734050"/>
            <a:ext cx="24495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Oval 5"/>
          <p:cNvSpPr>
            <a:spLocks noChangeArrowheads="1"/>
          </p:cNvSpPr>
          <p:nvPr/>
        </p:nvSpPr>
        <p:spPr bwMode="auto">
          <a:xfrm>
            <a:off x="1763713" y="908050"/>
            <a:ext cx="2663825" cy="1152525"/>
          </a:xfrm>
          <a:prstGeom prst="ellipse">
            <a:avLst/>
          </a:prstGeom>
          <a:gradFill rotWithShape="1">
            <a:gsLst>
              <a:gs pos="0">
                <a:srgbClr val="FF3399"/>
              </a:gs>
              <a:gs pos="50000">
                <a:srgbClr val="761847"/>
              </a:gs>
              <a:gs pos="100000">
                <a:srgbClr val="FF33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FF00"/>
                </a:solidFill>
              </a:rPr>
              <a:t>CİDDİ NEFES DARLIĞI</a:t>
            </a:r>
          </a:p>
        </p:txBody>
      </p:sp>
      <p:sp>
        <p:nvSpPr>
          <p:cNvPr id="10243" name="Oval 6"/>
          <p:cNvSpPr>
            <a:spLocks noChangeArrowheads="1"/>
          </p:cNvSpPr>
          <p:nvPr/>
        </p:nvSpPr>
        <p:spPr bwMode="auto">
          <a:xfrm>
            <a:off x="6084888" y="981075"/>
            <a:ext cx="3059112" cy="1008063"/>
          </a:xfrm>
          <a:prstGeom prst="ellipse">
            <a:avLst/>
          </a:prstGeom>
          <a:gradFill rotWithShape="1">
            <a:gsLst>
              <a:gs pos="0">
                <a:srgbClr val="FF3399"/>
              </a:gs>
              <a:gs pos="50000">
                <a:srgbClr val="761847"/>
              </a:gs>
              <a:gs pos="100000">
                <a:srgbClr val="FF33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FF00"/>
                </a:solidFill>
              </a:rPr>
              <a:t>AŞIRI YORGUNLUK</a:t>
            </a:r>
          </a:p>
        </p:txBody>
      </p:sp>
      <p:sp>
        <p:nvSpPr>
          <p:cNvPr id="10244" name="Oval 18"/>
          <p:cNvSpPr>
            <a:spLocks noGrp="1" noChangeArrowheads="1"/>
          </p:cNvSpPr>
          <p:nvPr>
            <p:ph type="title"/>
          </p:nvPr>
        </p:nvSpPr>
        <p:spPr>
          <a:xfrm>
            <a:off x="3851275" y="0"/>
            <a:ext cx="3167063" cy="1008063"/>
          </a:xfrm>
          <a:prstGeom prst="ellipse">
            <a:avLst/>
          </a:prstGeom>
          <a:gradFill rotWithShape="1">
            <a:gsLst>
              <a:gs pos="0">
                <a:srgbClr val="FF3399"/>
              </a:gs>
              <a:gs pos="50000">
                <a:srgbClr val="761847"/>
              </a:gs>
              <a:gs pos="100000">
                <a:srgbClr val="FF3399"/>
              </a:gs>
            </a:gsLst>
            <a:lin ang="5400000" scaled="1"/>
          </a:gradFill>
          <a:ln>
            <a:solidFill>
              <a:schemeClr val="tx1"/>
            </a:solidFill>
            <a:round/>
            <a:headEnd/>
            <a:tailEnd/>
          </a:ln>
        </p:spPr>
        <p:txBody>
          <a:bodyPr/>
          <a:lstStyle/>
          <a:p>
            <a:pPr algn="ctr"/>
            <a:r>
              <a:rPr lang="tr-TR" altLang="tr-TR" sz="1800" b="1" smtClean="0">
                <a:solidFill>
                  <a:srgbClr val="E3ED61"/>
                </a:solidFill>
              </a:rPr>
              <a:t>GÖĞÜS AĞRISI</a:t>
            </a:r>
          </a:p>
        </p:txBody>
      </p:sp>
      <p:sp>
        <p:nvSpPr>
          <p:cNvPr id="39943" name="Rectangle 7"/>
          <p:cNvSpPr>
            <a:spLocks noGrp="1" noChangeArrowheads="1"/>
          </p:cNvSpPr>
          <p:nvPr>
            <p:ph idx="1"/>
          </p:nvPr>
        </p:nvSpPr>
        <p:spPr>
          <a:xfrm>
            <a:off x="5003800" y="1700213"/>
            <a:ext cx="649288" cy="649287"/>
          </a:xfrm>
          <a:prstGeom prst="upArrow">
            <a:avLst>
              <a:gd name="adj1" fmla="val 50000"/>
              <a:gd name="adj2" fmla="val 25000"/>
            </a:avLst>
          </a:prstGeom>
          <a:solidFill>
            <a:srgbClr val="FFFF00"/>
          </a:solidFill>
          <a:ln>
            <a:solidFill>
              <a:schemeClr val="tx1"/>
            </a:solidFill>
            <a:miter lim="800000"/>
            <a:headEnd/>
            <a:tailEnd/>
          </a:ln>
        </p:spPr>
        <p:txBody>
          <a:bodyPr/>
          <a:lstStyle/>
          <a:p>
            <a:pPr>
              <a:lnSpc>
                <a:spcPct val="90000"/>
              </a:lnSpc>
              <a:defRPr/>
            </a:pPr>
            <a:endParaRPr lang="tr-TR">
              <a:effectLst>
                <a:outerShdw blurRad="38100" dist="38100" dir="2700000" algn="tl">
                  <a:srgbClr val="FFFFFF"/>
                </a:outerShdw>
              </a:effectLst>
            </a:endParaRPr>
          </a:p>
        </p:txBody>
      </p:sp>
      <p:sp>
        <p:nvSpPr>
          <p:cNvPr id="10246" name="AutoShape 8"/>
          <p:cNvSpPr>
            <a:spLocks noChangeArrowheads="1"/>
          </p:cNvSpPr>
          <p:nvPr/>
        </p:nvSpPr>
        <p:spPr bwMode="auto">
          <a:xfrm rot="-1790085">
            <a:off x="3419475" y="2420938"/>
            <a:ext cx="792163" cy="215900"/>
          </a:xfrm>
          <a:prstGeom prst="up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0247" name="AutoShape 9"/>
          <p:cNvSpPr>
            <a:spLocks noChangeArrowheads="1"/>
          </p:cNvSpPr>
          <p:nvPr/>
        </p:nvSpPr>
        <p:spPr bwMode="auto">
          <a:xfrm rot="2668987">
            <a:off x="6443663" y="2420938"/>
            <a:ext cx="792162" cy="215900"/>
          </a:xfrm>
          <a:prstGeom prst="up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9946" name="AutoShape 10"/>
          <p:cNvSpPr>
            <a:spLocks noChangeArrowheads="1"/>
          </p:cNvSpPr>
          <p:nvPr/>
        </p:nvSpPr>
        <p:spPr bwMode="auto">
          <a:xfrm>
            <a:off x="2627313" y="3141663"/>
            <a:ext cx="5184775" cy="1295400"/>
          </a:xfrm>
          <a:prstGeom prst="bevel">
            <a:avLst>
              <a:gd name="adj" fmla="val 12500"/>
            </a:avLst>
          </a:prstGeom>
          <a:gradFill rotWithShape="1">
            <a:gsLst>
              <a:gs pos="0">
                <a:srgbClr val="993366">
                  <a:gamma/>
                  <a:tint val="54118"/>
                  <a:invGamma/>
                </a:srgbClr>
              </a:gs>
              <a:gs pos="50000">
                <a:srgbClr val="993366"/>
              </a:gs>
              <a:gs pos="100000">
                <a:srgbClr val="993366">
                  <a:gamma/>
                  <a:tint val="54118"/>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2400" b="1">
                <a:solidFill>
                  <a:srgbClr val="FF9933"/>
                </a:solidFill>
                <a:effectLst>
                  <a:outerShdw blurRad="38100" dist="38100" dir="2700000" algn="tl">
                    <a:srgbClr val="000000"/>
                  </a:outerShdw>
                </a:effectLst>
                <a:latin typeface="Arial" charset="0"/>
                <a:cs typeface="Arial" charset="0"/>
              </a:rPr>
              <a:t>TESTİN DURDURULMASI </a:t>
            </a:r>
          </a:p>
          <a:p>
            <a:pPr algn="ctr">
              <a:defRPr/>
            </a:pPr>
            <a:r>
              <a:rPr lang="tr-TR" sz="2400" b="1">
                <a:solidFill>
                  <a:srgbClr val="FF9933"/>
                </a:solidFill>
                <a:effectLst>
                  <a:outerShdw blurRad="38100" dist="38100" dir="2700000" algn="tl">
                    <a:srgbClr val="000000"/>
                  </a:outerShdw>
                </a:effectLst>
                <a:latin typeface="Arial" charset="0"/>
                <a:cs typeface="Arial" charset="0"/>
              </a:rPr>
              <a:t>GEREKEN DURUMLAR </a:t>
            </a:r>
          </a:p>
        </p:txBody>
      </p:sp>
      <p:sp>
        <p:nvSpPr>
          <p:cNvPr id="10249" name="Oval 12"/>
          <p:cNvSpPr>
            <a:spLocks noChangeArrowheads="1"/>
          </p:cNvSpPr>
          <p:nvPr/>
        </p:nvSpPr>
        <p:spPr bwMode="auto">
          <a:xfrm>
            <a:off x="900113" y="5157788"/>
            <a:ext cx="2519362" cy="1152525"/>
          </a:xfrm>
          <a:prstGeom prst="ellipse">
            <a:avLst/>
          </a:prstGeom>
          <a:gradFill rotWithShape="1">
            <a:gsLst>
              <a:gs pos="0">
                <a:srgbClr val="FF3399"/>
              </a:gs>
              <a:gs pos="50000">
                <a:srgbClr val="761847"/>
              </a:gs>
              <a:gs pos="100000">
                <a:srgbClr val="FF33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FF00"/>
                </a:solidFill>
              </a:rPr>
              <a:t>BAŞ DÖNMESİ</a:t>
            </a:r>
          </a:p>
        </p:txBody>
      </p:sp>
      <p:sp>
        <p:nvSpPr>
          <p:cNvPr id="10250" name="Oval 13"/>
          <p:cNvSpPr>
            <a:spLocks noChangeArrowheads="1"/>
          </p:cNvSpPr>
          <p:nvPr/>
        </p:nvSpPr>
        <p:spPr bwMode="auto">
          <a:xfrm>
            <a:off x="3635375" y="5849938"/>
            <a:ext cx="3024188" cy="1008062"/>
          </a:xfrm>
          <a:prstGeom prst="ellipse">
            <a:avLst/>
          </a:prstGeom>
          <a:gradFill rotWithShape="1">
            <a:gsLst>
              <a:gs pos="0">
                <a:srgbClr val="FF3399"/>
              </a:gs>
              <a:gs pos="50000">
                <a:srgbClr val="761847"/>
              </a:gs>
              <a:gs pos="100000">
                <a:srgbClr val="FF33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FF00"/>
                </a:solidFill>
              </a:rPr>
              <a:t>BAYGINLIK</a:t>
            </a:r>
          </a:p>
        </p:txBody>
      </p:sp>
      <p:sp>
        <p:nvSpPr>
          <p:cNvPr id="10251" name="Oval 14"/>
          <p:cNvSpPr>
            <a:spLocks noChangeArrowheads="1"/>
          </p:cNvSpPr>
          <p:nvPr/>
        </p:nvSpPr>
        <p:spPr bwMode="auto">
          <a:xfrm>
            <a:off x="6588125" y="5157788"/>
            <a:ext cx="2771775" cy="936625"/>
          </a:xfrm>
          <a:prstGeom prst="ellipse">
            <a:avLst/>
          </a:prstGeom>
          <a:gradFill rotWithShape="1">
            <a:gsLst>
              <a:gs pos="0">
                <a:srgbClr val="FF3399"/>
              </a:gs>
              <a:gs pos="50000">
                <a:srgbClr val="761847"/>
              </a:gs>
              <a:gs pos="100000">
                <a:srgbClr val="FF33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FF00"/>
                </a:solidFill>
              </a:rPr>
              <a:t>ATAKSİ</a:t>
            </a:r>
          </a:p>
        </p:txBody>
      </p:sp>
      <p:sp>
        <p:nvSpPr>
          <p:cNvPr id="10252" name="AutoShape 15"/>
          <p:cNvSpPr>
            <a:spLocks noChangeArrowheads="1"/>
          </p:cNvSpPr>
          <p:nvPr/>
        </p:nvSpPr>
        <p:spPr bwMode="auto">
          <a:xfrm rot="-8957971">
            <a:off x="2195513" y="4652963"/>
            <a:ext cx="792162" cy="360362"/>
          </a:xfrm>
          <a:prstGeom prst="up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0253" name="AutoShape 16"/>
          <p:cNvSpPr>
            <a:spLocks noChangeArrowheads="1"/>
          </p:cNvSpPr>
          <p:nvPr/>
        </p:nvSpPr>
        <p:spPr bwMode="auto">
          <a:xfrm rot="10800000">
            <a:off x="5003800" y="4652963"/>
            <a:ext cx="647700" cy="647700"/>
          </a:xfrm>
          <a:prstGeom prst="up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0254" name="AutoShape 17"/>
          <p:cNvSpPr>
            <a:spLocks noChangeArrowheads="1"/>
          </p:cNvSpPr>
          <p:nvPr/>
        </p:nvSpPr>
        <p:spPr bwMode="auto">
          <a:xfrm rot="8508034">
            <a:off x="6970713" y="4716463"/>
            <a:ext cx="792162" cy="288925"/>
          </a:xfrm>
          <a:prstGeom prst="up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tr-TR" altLang="tr-TR" b="1" dirty="0" smtClean="0">
                <a:solidFill>
                  <a:srgbClr val="FF0000"/>
                </a:solidFill>
              </a:rPr>
              <a:t>ANAEROBİK PERFORMANS ÖLÇÜM TESTLERİ</a:t>
            </a: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885720069"/>
              </p:ext>
            </p:extLst>
          </p:nvPr>
        </p:nvGraphicFramePr>
        <p:xfrm>
          <a:off x="179512" y="1268760"/>
          <a:ext cx="6643687"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25703"/>
            <a:ext cx="4176464" cy="654050"/>
          </a:xfrm>
        </p:spPr>
        <p:txBody>
          <a:bodyPr/>
          <a:lstStyle/>
          <a:p>
            <a:pPr algn="ctr"/>
            <a:r>
              <a:rPr lang="tr-TR" altLang="tr-TR" b="1" dirty="0" smtClean="0">
                <a:solidFill>
                  <a:srgbClr val="FF0000"/>
                </a:solidFill>
              </a:rPr>
              <a:t>Dikey Sıçrama Testi</a:t>
            </a:r>
          </a:p>
        </p:txBody>
      </p:sp>
      <p:graphicFrame>
        <p:nvGraphicFramePr>
          <p:cNvPr id="50217" name="Group 41"/>
          <p:cNvGraphicFramePr>
            <a:graphicFrameLocks noGrp="1"/>
          </p:cNvGraphicFramePr>
          <p:nvPr>
            <p:ph type="tbl" idx="1"/>
            <p:extLst>
              <p:ext uri="{D42A27DB-BD31-4B8C-83A1-F6EECF244321}">
                <p14:modId xmlns:p14="http://schemas.microsoft.com/office/powerpoint/2010/main" val="3023617327"/>
              </p:ext>
            </p:extLst>
          </p:nvPr>
        </p:nvGraphicFramePr>
        <p:xfrm>
          <a:off x="144463" y="2554591"/>
          <a:ext cx="5111750" cy="3643009"/>
        </p:xfrm>
        <a:graphic>
          <a:graphicData uri="http://schemas.openxmlformats.org/drawingml/2006/table">
            <a:tbl>
              <a:tblPr/>
              <a:tblGrid>
                <a:gridCol w="1703388">
                  <a:extLst>
                    <a:ext uri="{9D8B030D-6E8A-4147-A177-3AD203B41FA5}">
                      <a16:colId xmlns="" xmlns:a16="http://schemas.microsoft.com/office/drawing/2014/main" val="20000"/>
                    </a:ext>
                  </a:extLst>
                </a:gridCol>
                <a:gridCol w="1704975">
                  <a:extLst>
                    <a:ext uri="{9D8B030D-6E8A-4147-A177-3AD203B41FA5}">
                      <a16:colId xmlns="" xmlns:a16="http://schemas.microsoft.com/office/drawing/2014/main" val="20001"/>
                    </a:ext>
                  </a:extLst>
                </a:gridCol>
                <a:gridCol w="1703387">
                  <a:extLst>
                    <a:ext uri="{9D8B030D-6E8A-4147-A177-3AD203B41FA5}">
                      <a16:colId xmlns="" xmlns:a16="http://schemas.microsoft.com/office/drawing/2014/main" val="20002"/>
                    </a:ext>
                  </a:extLst>
                </a:gridCol>
              </a:tblGrid>
              <a:tr h="2590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2"/>
                          </a:solidFill>
                          <a:effectLst/>
                          <a:latin typeface="Times New Roman" pitchFamily="18" charset="0"/>
                          <a:cs typeface="Times New Roman" pitchFamily="18" charset="0"/>
                        </a:rPr>
                        <a:t>Sınıflama</a:t>
                      </a:r>
                      <a:endParaRPr kumimoji="0" lang="en-US" sz="3200" b="1" i="0" u="none" strike="noStrike" cap="none" normalizeH="0" baseline="0" dirty="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erkek</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Kadın</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3970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Mükemmel</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66 ve  üstü</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59 ve üstü</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428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İyi</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Times New Roman" pitchFamily="18" charset="0"/>
                          <a:cs typeface="Times New Roman" pitchFamily="18" charset="0"/>
                        </a:rPr>
                        <a:t>50 – 65</a:t>
                      </a:r>
                      <a:endParaRPr kumimoji="0" lang="en-US" sz="3200" b="1" i="0" u="none" strike="noStrike" cap="none" normalizeH="0" baseline="0" dirty="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47 – 58</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3970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Orta</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40 – 49</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36 – 46</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746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Zayıf</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30 – 39</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26 – 35</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412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Kötü</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Times New Roman" pitchFamily="18" charset="0"/>
                          <a:cs typeface="Times New Roman" pitchFamily="18" charset="0"/>
                        </a:rPr>
                        <a:t>29  ve  altı</a:t>
                      </a:r>
                      <a:endParaRPr kumimoji="0" lang="en-US" sz="3200" b="1" i="0" u="none" strike="noStrike" cap="none" normalizeH="0" baseline="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Times New Roman" pitchFamily="18" charset="0"/>
                          <a:cs typeface="Times New Roman" pitchFamily="18" charset="0"/>
                        </a:rPr>
                        <a:t>25  </a:t>
                      </a:r>
                      <a:r>
                        <a:rPr kumimoji="0" lang="en-US" sz="1400" b="1" i="0" u="none" strike="noStrike" cap="none" normalizeH="0" baseline="0" dirty="0" err="1" smtClean="0">
                          <a:ln>
                            <a:noFill/>
                          </a:ln>
                          <a:solidFill>
                            <a:schemeClr val="bg2"/>
                          </a:solidFill>
                          <a:effectLst/>
                          <a:latin typeface="Times New Roman" pitchFamily="18" charset="0"/>
                          <a:cs typeface="Times New Roman" pitchFamily="18" charset="0"/>
                        </a:rPr>
                        <a:t>ve</a:t>
                      </a:r>
                      <a:r>
                        <a:rPr kumimoji="0" lang="en-US" sz="1400" b="1" i="0" u="none" strike="noStrike" cap="none" normalizeH="0" baseline="0" dirty="0" smtClean="0">
                          <a:ln>
                            <a:noFill/>
                          </a:ln>
                          <a:solidFill>
                            <a:schemeClr val="bg2"/>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chemeClr val="bg2"/>
                          </a:solidFill>
                          <a:effectLst/>
                          <a:latin typeface="Times New Roman" pitchFamily="18" charset="0"/>
                          <a:cs typeface="Times New Roman" pitchFamily="18" charset="0"/>
                        </a:rPr>
                        <a:t>altı</a:t>
                      </a:r>
                      <a:endParaRPr kumimoji="0" lang="en-US" sz="3200" b="1" i="0" u="none" strike="noStrike" cap="none" normalizeH="0" baseline="0" dirty="0" smtClean="0">
                        <a:ln>
                          <a:noFill/>
                        </a:ln>
                        <a:solidFill>
                          <a:schemeClr val="bg2"/>
                        </a:solidFill>
                        <a:effectLst/>
                        <a:latin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pic>
        <p:nvPicPr>
          <p:cNvPr id="123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2554591"/>
            <a:ext cx="3887787" cy="364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8" name="Rectangle 42"/>
          <p:cNvSpPr>
            <a:spLocks noChangeArrowheads="1"/>
          </p:cNvSpPr>
          <p:nvPr/>
        </p:nvSpPr>
        <p:spPr bwMode="auto">
          <a:xfrm>
            <a:off x="323528" y="779753"/>
            <a:ext cx="868680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90000"/>
              </a:lnSpc>
              <a:spcBef>
                <a:spcPct val="20000"/>
              </a:spcBef>
              <a:buClr>
                <a:schemeClr val="hlink"/>
              </a:buClr>
              <a:buSzPct val="70000"/>
              <a:defRPr/>
            </a:pPr>
            <a:r>
              <a:rPr lang="tr-TR" sz="2800" dirty="0">
                <a:solidFill>
                  <a:schemeClr val="bg2"/>
                </a:solidFill>
                <a:effectLst>
                  <a:outerShdw blurRad="38100" dist="38100" dir="2700000" algn="tl">
                    <a:srgbClr val="C0C0C0"/>
                  </a:outerShdw>
                </a:effectLst>
                <a:latin typeface="Arial" charset="0"/>
                <a:cs typeface="Arial" charset="0"/>
              </a:rPr>
              <a:t>Test deneğin kolunu uzatarak ulaşabileceği ( ayak tabanları tamamen yerde) en uç nokta ile sıçrayarak ulaşabileceği en uç nokta arasındaki mesafenin ölçümü şeklindedir.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6316662" cy="692696"/>
          </a:xfrm>
        </p:spPr>
        <p:txBody>
          <a:bodyPr/>
          <a:lstStyle/>
          <a:p>
            <a:r>
              <a:rPr lang="tr-TR" altLang="tr-TR" b="1" dirty="0" smtClean="0">
                <a:solidFill>
                  <a:srgbClr val="FF0000"/>
                </a:solidFill>
              </a:rPr>
              <a:t>DURARAK UZUN ATLAMA</a:t>
            </a:r>
          </a:p>
        </p:txBody>
      </p:sp>
      <p:pic>
        <p:nvPicPr>
          <p:cNvPr id="13315" name="Resim 4" descr="standing long jump test of leg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475" y="1341438"/>
            <a:ext cx="19145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Resim 6" descr="C:\Documents and Settings\Administrator\Belgelerim\Resimlerim\2007-05 (May)\tara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8863"/>
            <a:ext cx="91440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251521" y="895953"/>
            <a:ext cx="697795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tr-TR" sz="2800" b="1" dirty="0">
                <a:solidFill>
                  <a:schemeClr val="bg2"/>
                </a:solidFill>
                <a:latin typeface="Verdana" panose="020B0604030504040204" pitchFamily="34" charset="0"/>
              </a:rPr>
              <a:t>Ölçüm deneğin başlangıç çizgisindeki ayak parmak ucuyla, atlayıp düştüğü yerdeki ayak topuğu arasında yapılır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539750" y="0"/>
            <a:ext cx="8229600" cy="765051"/>
          </a:xfrm>
          <a:noFill/>
        </p:spPr>
        <p:txBody>
          <a:bodyPr anchorCtr="1"/>
          <a:lstStyle/>
          <a:p>
            <a:r>
              <a:rPr lang="tr-TR" altLang="tr-TR" b="1" dirty="0" err="1" smtClean="0">
                <a:solidFill>
                  <a:srgbClr val="FF0000"/>
                </a:solidFill>
              </a:rPr>
              <a:t>MARGARiA</a:t>
            </a:r>
            <a:r>
              <a:rPr lang="tr-TR" altLang="tr-TR" b="1" dirty="0" smtClean="0">
                <a:solidFill>
                  <a:srgbClr val="FF0000"/>
                </a:solidFill>
              </a:rPr>
              <a:t> - KALAMAN GÜÇ </a:t>
            </a:r>
            <a:r>
              <a:rPr lang="tr-TR" altLang="tr-TR" b="1" dirty="0" err="1" smtClean="0">
                <a:solidFill>
                  <a:srgbClr val="FF0000"/>
                </a:solidFill>
              </a:rPr>
              <a:t>TESTi</a:t>
            </a:r>
            <a:endParaRPr lang="tr-TR" altLang="tr-TR" b="1" dirty="0" smtClean="0">
              <a:solidFill>
                <a:srgbClr val="FF0000"/>
              </a:solidFill>
            </a:endParaRPr>
          </a:p>
        </p:txBody>
      </p:sp>
      <p:sp>
        <p:nvSpPr>
          <p:cNvPr id="14339" name="Rectangle 6"/>
          <p:cNvSpPr>
            <a:spLocks noGrp="1" noChangeArrowheads="1"/>
          </p:cNvSpPr>
          <p:nvPr>
            <p:ph idx="1"/>
          </p:nvPr>
        </p:nvSpPr>
        <p:spPr>
          <a:xfrm>
            <a:off x="251520" y="981075"/>
            <a:ext cx="8713093" cy="2663949"/>
          </a:xfrm>
        </p:spPr>
        <p:txBody>
          <a:bodyPr/>
          <a:lstStyle/>
          <a:p>
            <a:pPr algn="just">
              <a:buFont typeface="Wingdings" panose="05000000000000000000" pitchFamily="2" charset="2"/>
              <a:buNone/>
            </a:pPr>
            <a:r>
              <a:rPr lang="tr-TR" altLang="tr-TR" sz="2800" dirty="0">
                <a:solidFill>
                  <a:schemeClr val="bg2"/>
                </a:solidFill>
              </a:rPr>
              <a:t>	</a:t>
            </a:r>
            <a:r>
              <a:rPr lang="tr-TR" altLang="tr-TR" sz="2800" dirty="0" smtClean="0">
                <a:solidFill>
                  <a:schemeClr val="bg2"/>
                </a:solidFill>
              </a:rPr>
              <a:t>	Bu test, kas gücünün merdiven basamaklarından yukarı doğru sprint yapılarak ölçülebileceği esasına dayanmaktadır. Denek mümkün olan en yüksek hızıyla koşarak ve her adımda 3 basamak atlamak süratiyle, 3.6. ve 9. basamaklara basarak yukarı doğru koşar.</a:t>
            </a:r>
          </a:p>
        </p:txBody>
      </p:sp>
      <p:pic>
        <p:nvPicPr>
          <p:cNvPr id="14340" name="Resim 7" descr="C:\Documents and Settings\Administrator\Belgelerim\Resimlerim\2007-05 (May)\tara0005.jpg"/>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0" y="3861048"/>
            <a:ext cx="8964613"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91619" y="0"/>
            <a:ext cx="5752381" cy="792386"/>
          </a:xfrm>
        </p:spPr>
        <p:txBody>
          <a:bodyPr/>
          <a:lstStyle/>
          <a:p>
            <a:r>
              <a:rPr lang="tr-TR" altLang="tr-TR" b="1" dirty="0" smtClean="0">
                <a:solidFill>
                  <a:srgbClr val="FF0000"/>
                </a:solidFill>
              </a:rPr>
              <a:t>SÜRAT YORGUNLUK TESTİ</a:t>
            </a:r>
          </a:p>
        </p:txBody>
      </p:sp>
      <p:sp>
        <p:nvSpPr>
          <p:cNvPr id="15363" name="Rectangle 3"/>
          <p:cNvSpPr>
            <a:spLocks noGrp="1" noChangeArrowheads="1"/>
          </p:cNvSpPr>
          <p:nvPr>
            <p:ph idx="1"/>
          </p:nvPr>
        </p:nvSpPr>
        <p:spPr>
          <a:xfrm>
            <a:off x="179512" y="692696"/>
            <a:ext cx="8640960" cy="5256584"/>
          </a:xfrm>
        </p:spPr>
        <p:txBody>
          <a:bodyPr/>
          <a:lstStyle/>
          <a:p>
            <a:pPr algn="ctr">
              <a:buFont typeface="Wingdings" panose="05000000000000000000" pitchFamily="2" charset="2"/>
              <a:buNone/>
            </a:pPr>
            <a:endParaRPr lang="tr-TR" altLang="tr-TR" b="1" dirty="0" smtClean="0">
              <a:solidFill>
                <a:schemeClr val="bg2"/>
              </a:solidFill>
            </a:endParaRPr>
          </a:p>
          <a:p>
            <a:pPr algn="just">
              <a:buFont typeface="Wingdings" panose="05000000000000000000" pitchFamily="2" charset="2"/>
              <a:buNone/>
            </a:pPr>
            <a:r>
              <a:rPr lang="tr-TR" altLang="tr-TR" b="1" dirty="0" smtClean="0">
                <a:solidFill>
                  <a:schemeClr val="bg2"/>
                </a:solidFill>
              </a:rPr>
              <a:t>Amaç</a:t>
            </a:r>
          </a:p>
          <a:p>
            <a:pPr algn="just">
              <a:buFont typeface="Wingdings" panose="05000000000000000000" pitchFamily="2" charset="2"/>
              <a:buNone/>
            </a:pPr>
            <a:r>
              <a:rPr lang="tr-TR" altLang="tr-TR" b="1" dirty="0">
                <a:solidFill>
                  <a:schemeClr val="bg2"/>
                </a:solidFill>
              </a:rPr>
              <a:t>	</a:t>
            </a:r>
            <a:r>
              <a:rPr lang="tr-TR" altLang="tr-TR" b="1" dirty="0" smtClean="0">
                <a:solidFill>
                  <a:schemeClr val="bg2"/>
                </a:solidFill>
              </a:rPr>
              <a:t>	</a:t>
            </a:r>
            <a:r>
              <a:rPr lang="tr-TR" altLang="tr-TR" dirty="0" smtClean="0">
                <a:solidFill>
                  <a:schemeClr val="bg2"/>
                </a:solidFill>
              </a:rPr>
              <a:t> Bu test anaerobik kapasiteyi ölçme amaçlı, benzer seviyeli tekrarlı güç çalışmalarında sürat ve toparlanma yeteneğini ölçmeye yönelik yapılmaktadır.</a:t>
            </a:r>
          </a:p>
          <a:p>
            <a:pPr algn="just">
              <a:buFont typeface="Wingdings" panose="05000000000000000000" pitchFamily="2" charset="2"/>
              <a:buNone/>
            </a:pPr>
            <a:endParaRPr lang="tr-TR" altLang="tr-TR" dirty="0" smtClean="0">
              <a:solidFill>
                <a:schemeClr val="bg2"/>
              </a:solidFill>
            </a:endParaRPr>
          </a:p>
          <a:p>
            <a:pPr algn="just">
              <a:buFont typeface="Wingdings" panose="05000000000000000000" pitchFamily="2" charset="2"/>
              <a:buNone/>
            </a:pPr>
            <a:r>
              <a:rPr lang="tr-TR" altLang="tr-TR" b="1" dirty="0" smtClean="0">
                <a:solidFill>
                  <a:schemeClr val="bg2"/>
                </a:solidFill>
              </a:rPr>
              <a:t>Gereçler</a:t>
            </a:r>
          </a:p>
          <a:p>
            <a:pPr algn="just">
              <a:buFont typeface="Wingdings" panose="05000000000000000000" pitchFamily="2" charset="2"/>
              <a:buNone/>
            </a:pPr>
            <a:endParaRPr lang="tr-TR" altLang="tr-TR" b="1" dirty="0" smtClean="0">
              <a:solidFill>
                <a:schemeClr val="bg2"/>
              </a:solidFill>
            </a:endParaRPr>
          </a:p>
          <a:p>
            <a:pPr marL="0" indent="0" algn="just">
              <a:lnSpc>
                <a:spcPct val="150000"/>
              </a:lnSpc>
              <a:buNone/>
            </a:pPr>
            <a:r>
              <a:rPr lang="tr-TR" altLang="tr-TR" dirty="0" smtClean="0">
                <a:solidFill>
                  <a:schemeClr val="bg2"/>
                </a:solidFill>
              </a:rPr>
              <a:t>2 Kronometre,</a:t>
            </a:r>
          </a:p>
          <a:p>
            <a:pPr marL="0" indent="0" algn="just">
              <a:lnSpc>
                <a:spcPct val="150000"/>
              </a:lnSpc>
              <a:buNone/>
            </a:pPr>
            <a:r>
              <a:rPr lang="tr-TR" altLang="tr-TR" dirty="0" smtClean="0">
                <a:solidFill>
                  <a:schemeClr val="bg2"/>
                </a:solidFill>
              </a:rPr>
              <a:t>Ölçü bandı,</a:t>
            </a:r>
          </a:p>
          <a:p>
            <a:pPr marL="0" indent="0" algn="just">
              <a:lnSpc>
                <a:spcPct val="150000"/>
              </a:lnSpc>
              <a:buNone/>
            </a:pPr>
            <a:r>
              <a:rPr lang="tr-TR" altLang="tr-TR" dirty="0">
                <a:solidFill>
                  <a:schemeClr val="bg2"/>
                </a:solidFill>
              </a:rPr>
              <a:t>İ</a:t>
            </a:r>
            <a:r>
              <a:rPr lang="tr-TR" altLang="tr-TR" dirty="0" smtClean="0">
                <a:solidFill>
                  <a:schemeClr val="bg2"/>
                </a:solidFill>
              </a:rPr>
              <a:t>şaret konisi, </a:t>
            </a:r>
          </a:p>
          <a:p>
            <a:pPr marL="0" indent="0" algn="just">
              <a:lnSpc>
                <a:spcPct val="150000"/>
              </a:lnSpc>
              <a:buNone/>
            </a:pPr>
            <a:r>
              <a:rPr lang="tr-TR" altLang="tr-TR" dirty="0">
                <a:solidFill>
                  <a:schemeClr val="bg2"/>
                </a:solidFill>
              </a:rPr>
              <a:t>E</a:t>
            </a:r>
            <a:r>
              <a:rPr lang="tr-TR" altLang="tr-TR" dirty="0" smtClean="0">
                <a:solidFill>
                  <a:schemeClr val="bg2"/>
                </a:solidFill>
              </a:rPr>
              <a:t>n az 50 metrelik pist </a:t>
            </a:r>
          </a:p>
        </p:txBody>
      </p:sp>
    </p:spTree>
  </p:cSld>
  <p:clrMapOvr>
    <a:masterClrMapping/>
  </p:clrMapOvr>
  <p:transition>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137_slide">
  <a:themeElements>
    <a:clrScheme name="Ofis Teması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Ofis Teması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Ofis Teması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besinlerden_enerji</Template>
  <TotalTime>1431</TotalTime>
  <Words>1921</Words>
  <Application>Microsoft Office PowerPoint</Application>
  <PresentationFormat>Ekran Gösterisi (4:3)</PresentationFormat>
  <Paragraphs>283</Paragraphs>
  <Slides>38</Slides>
  <Notes>0</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38</vt:i4>
      </vt:variant>
    </vt:vector>
  </HeadingPairs>
  <TitlesOfParts>
    <vt:vector size="41" baseType="lpstr">
      <vt:lpstr>ind_0137_slide</vt:lpstr>
      <vt:lpstr>1_Default Design</vt:lpstr>
      <vt:lpstr>Bit Eşlem Resmi</vt:lpstr>
      <vt:lpstr>PowerPoint Sunusu</vt:lpstr>
      <vt:lpstr> </vt:lpstr>
      <vt:lpstr>Testin yararları nelerdir ?</vt:lpstr>
      <vt:lpstr>GÖĞÜS AĞRISI</vt:lpstr>
      <vt:lpstr>ANAEROBİK PERFORMANS ÖLÇÜM TESTLERİ</vt:lpstr>
      <vt:lpstr>Dikey Sıçrama Testi</vt:lpstr>
      <vt:lpstr>DURARAK UZUN ATLAMA</vt:lpstr>
      <vt:lpstr>MARGARiA - KALAMAN GÜÇ TESTi</vt:lpstr>
      <vt:lpstr>SÜRAT YORGUNLUK TESTİ</vt:lpstr>
      <vt:lpstr>CUNNİNGHAM  VE  FAULKNER  TESTİ  </vt:lpstr>
      <vt:lpstr>10 &amp; 30  SANİYE  3 SEVİYELİ  ANAEROBİK  TEST :   </vt:lpstr>
      <vt:lpstr>FOSFAT  TOPARLANMA                 TESTİ  </vt:lpstr>
      <vt:lpstr>BASCO  TESTİ</vt:lpstr>
      <vt:lpstr>MARRiN -SHARRATT- TAYLOR KOSU BANDI TESTi </vt:lpstr>
      <vt:lpstr>CONCONİ  KOŞU  BANDI  TESTİ (Anaerobik Eşik Testi)</vt:lpstr>
      <vt:lpstr>WİNGATE ANAEROBİK TESTİ</vt:lpstr>
      <vt:lpstr>ANAEROBİK  SPRİNT  TESTİ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KUVVET ÖLÇÜMLERİ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ENERJİ SİSTEMLERİ</dc:title>
  <dc:creator>Murat</dc:creator>
  <cp:lastModifiedBy>ogulfirat</cp:lastModifiedBy>
  <cp:revision>37</cp:revision>
  <dcterms:created xsi:type="dcterms:W3CDTF">2007-10-11T20:55:52Z</dcterms:created>
  <dcterms:modified xsi:type="dcterms:W3CDTF">2017-11-08T08:02:35Z</dcterms:modified>
</cp:coreProperties>
</file>