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6" r:id="rId2"/>
    <p:sldId id="267" r:id="rId3"/>
    <p:sldId id="269" r:id="rId4"/>
    <p:sldId id="270" r:id="rId5"/>
    <p:sldId id="259" r:id="rId6"/>
    <p:sldId id="257" r:id="rId7"/>
    <p:sldId id="272" r:id="rId8"/>
    <p:sldId id="258" r:id="rId9"/>
    <p:sldId id="275" r:id="rId10"/>
    <p:sldId id="335" r:id="rId11"/>
    <p:sldId id="277" r:id="rId12"/>
    <p:sldId id="336" r:id="rId13"/>
    <p:sldId id="327" r:id="rId14"/>
    <p:sldId id="337" r:id="rId15"/>
    <p:sldId id="279" r:id="rId16"/>
    <p:sldId id="325" r:id="rId17"/>
    <p:sldId id="281" r:id="rId18"/>
    <p:sldId id="285" r:id="rId19"/>
    <p:sldId id="328" r:id="rId20"/>
    <p:sldId id="338" r:id="rId21"/>
    <p:sldId id="339" r:id="rId22"/>
    <p:sldId id="283" r:id="rId23"/>
    <p:sldId id="287" r:id="rId24"/>
    <p:sldId id="329" r:id="rId25"/>
    <p:sldId id="340" r:id="rId26"/>
    <p:sldId id="289" r:id="rId27"/>
    <p:sldId id="341" r:id="rId28"/>
    <p:sldId id="330" r:id="rId29"/>
    <p:sldId id="291" r:id="rId30"/>
    <p:sldId id="342" r:id="rId31"/>
    <p:sldId id="331" r:id="rId32"/>
    <p:sldId id="293" r:id="rId33"/>
    <p:sldId id="295" r:id="rId34"/>
    <p:sldId id="343" r:id="rId35"/>
    <p:sldId id="332" r:id="rId36"/>
    <p:sldId id="297" r:id="rId37"/>
    <p:sldId id="344" r:id="rId38"/>
    <p:sldId id="333" r:id="rId39"/>
    <p:sldId id="299" r:id="rId40"/>
    <p:sldId id="334" r:id="rId41"/>
    <p:sldId id="260" r:id="rId42"/>
    <p:sldId id="261" r:id="rId43"/>
    <p:sldId id="262" r:id="rId44"/>
    <p:sldId id="263" r:id="rId45"/>
    <p:sldId id="264" r:id="rId46"/>
    <p:sldId id="301" r:id="rId47"/>
    <p:sldId id="303" r:id="rId48"/>
    <p:sldId id="304" r:id="rId49"/>
    <p:sldId id="306" r:id="rId50"/>
    <p:sldId id="308" r:id="rId51"/>
    <p:sldId id="310" r:id="rId52"/>
    <p:sldId id="345" r:id="rId53"/>
    <p:sldId id="346" r:id="rId54"/>
    <p:sldId id="312" r:id="rId55"/>
    <p:sldId id="347" r:id="rId56"/>
    <p:sldId id="348" r:id="rId57"/>
    <p:sldId id="349" r:id="rId58"/>
    <p:sldId id="314" r:id="rId59"/>
    <p:sldId id="350" r:id="rId60"/>
    <p:sldId id="353" r:id="rId61"/>
    <p:sldId id="316" r:id="rId62"/>
    <p:sldId id="351" r:id="rId63"/>
    <p:sldId id="355" r:id="rId64"/>
    <p:sldId id="354" r:id="rId65"/>
    <p:sldId id="352" r:id="rId66"/>
    <p:sldId id="318" r:id="rId67"/>
    <p:sldId id="320" r:id="rId68"/>
    <p:sldId id="356" r:id="rId69"/>
    <p:sldId id="357" r:id="rId70"/>
    <p:sldId id="322" r:id="rId71"/>
    <p:sldId id="324" r:id="rId72"/>
    <p:sldId id="358" r:id="rId73"/>
    <p:sldId id="359" r:id="rId7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FC533E-F88F-47CF-86D2-BBFE14676EB2}" type="datetimeFigureOut">
              <a:rPr lang="tr-TR" smtClean="0"/>
              <a:pPr/>
              <a:t>26.03.2020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B8FCD2-B3F0-4F72-8873-354DC59E32E8}" type="slidenum">
              <a:rPr lang="tr-TR" smtClean="0"/>
              <a:pPr/>
              <a:t>‹#›</a:t>
            </a:fld>
            <a:endParaRPr lang="tr-TR"/>
          </a:p>
        </p:txBody>
      </p:sp>
    </p:spTree>
    <p:extLst>
      <p:ext uri="{BB962C8B-B14F-4D97-AF65-F5344CB8AC3E}">
        <p14:creationId xmlns:p14="http://schemas.microsoft.com/office/powerpoint/2010/main" val="1692488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9727DE5-9DA5-451A-893D-EDCEFB70339C}" type="slidenum">
              <a:rPr lang="tr-TR"/>
              <a:pPr/>
              <a:t>11</a:t>
            </a:fld>
            <a:endParaRPr lang="tr-TR"/>
          </a:p>
        </p:txBody>
      </p:sp>
      <p:sp>
        <p:nvSpPr>
          <p:cNvPr id="902146" name="1 Slayt Görüntüsü Yer Tutucusu"/>
          <p:cNvSpPr>
            <a:spLocks noGrp="1" noRot="1" noChangeAspect="1" noTextEdit="1"/>
          </p:cNvSpPr>
          <p:nvPr>
            <p:ph type="sldImg"/>
          </p:nvPr>
        </p:nvSpPr>
        <p:spPr>
          <a:ln/>
        </p:spPr>
      </p:sp>
      <p:sp>
        <p:nvSpPr>
          <p:cNvPr id="902147" name="2 Not Yer Tutucusu"/>
          <p:cNvSpPr>
            <a:spLocks noGrp="1"/>
          </p:cNvSpPr>
          <p:nvPr>
            <p:ph type="body" idx="1"/>
          </p:nvPr>
        </p:nvSpPr>
        <p:spPr/>
        <p:txBody>
          <a:bodyPr/>
          <a:lstStyle/>
          <a:p>
            <a:pPr>
              <a:spcBef>
                <a:spcPct val="0"/>
              </a:spcBef>
            </a:pPr>
            <a:endParaRPr lang="tr-TR"/>
          </a:p>
        </p:txBody>
      </p:sp>
      <p:sp>
        <p:nvSpPr>
          <p:cNvPr id="902148" name="3 Slayt Numarası Yer Tutucusu"/>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eaLnBrk="1" hangingPunct="1"/>
            <a:fld id="{115F4EBE-6E77-465A-B44C-26DAFF72EDE2}" type="slidenum">
              <a:rPr lang="tr-TR" sz="1200" b="1">
                <a:latin typeface="Verdana" pitchFamily="34" charset="0"/>
              </a:rPr>
              <a:pPr eaLnBrk="1" hangingPunct="1"/>
              <a:t>11</a:t>
            </a:fld>
            <a:endParaRPr lang="tr-TR" sz="1200" b="1">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B4AFA-263D-493B-9AC5-4131D0AB17F6}" type="slidenum">
              <a:rPr lang="tr-TR"/>
              <a:pPr/>
              <a:t>61</a:t>
            </a:fld>
            <a:endParaRPr lang="tr-TR"/>
          </a:p>
        </p:txBody>
      </p:sp>
      <p:sp>
        <p:nvSpPr>
          <p:cNvPr id="1041410" name="Rectangle 2"/>
          <p:cNvSpPr>
            <a:spLocks noGrp="1" noRot="1" noChangeAspect="1" noChangeArrowheads="1" noTextEdit="1"/>
          </p:cNvSpPr>
          <p:nvPr>
            <p:ph type="sldImg"/>
          </p:nvPr>
        </p:nvSpPr>
        <p:spPr>
          <a:xfrm>
            <a:off x="1144588" y="685800"/>
            <a:ext cx="4572000" cy="3429000"/>
          </a:xfrm>
          <a:ln/>
        </p:spPr>
      </p:sp>
      <p:sp>
        <p:nvSpPr>
          <p:cNvPr id="1041411" name="Rectangle 3"/>
          <p:cNvSpPr>
            <a:spLocks noGrp="1" noChangeArrowheads="1"/>
          </p:cNvSpPr>
          <p:nvPr>
            <p:ph type="body" idx="1"/>
          </p:nvPr>
        </p:nvSpPr>
        <p:spPr/>
        <p:txBody>
          <a:bodyPr/>
          <a:lstStyle/>
          <a:p>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Başlık, İçerik ve Metin">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a:prstGeom prst="rect">
            <a:avLst/>
          </a:prstGeo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648200" y="1600200"/>
            <a:ext cx="4038600" cy="4525963"/>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9E43878-477F-4AB9-BFD8-6C8A7ECFBC9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1127012F-2AF3-48A8-BC80-4BDEE3FC96B5}" type="datetimeFigureOut">
              <a:rPr lang="tr-TR" smtClean="0"/>
              <a:pPr/>
              <a:t>26.03.2020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89E43878-477F-4AB9-BFD8-6C8A7ECFBC91}"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127012F-2AF3-48A8-BC80-4BDEE3FC96B5}" type="datetimeFigureOut">
              <a:rPr lang="tr-TR" smtClean="0"/>
              <a:pPr/>
              <a:t>26.03.2020</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9E43878-477F-4AB9-BFD8-6C8A7ECFBC91}"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tr-TR" dirty="0" smtClean="0"/>
              <a:t>PERİFERİK SİNİR SİSTEMİ</a:t>
            </a:r>
            <a:endParaRPr lang="tr-TR" dirty="0"/>
          </a:p>
        </p:txBody>
      </p:sp>
      <p:sp>
        <p:nvSpPr>
          <p:cNvPr id="3" name="2 Alt Başlık"/>
          <p:cNvSpPr>
            <a:spLocks noGrp="1"/>
          </p:cNvSpPr>
          <p:nvPr>
            <p:ph type="subTitle" idx="1"/>
          </p:nvPr>
        </p:nvSpPr>
        <p:spPr>
          <a:xfrm>
            <a:off x="533400" y="4286256"/>
            <a:ext cx="7854696" cy="694880"/>
          </a:xfrm>
        </p:spPr>
        <p:txBody>
          <a:bodyPr/>
          <a:lstStyle/>
          <a:p>
            <a:r>
              <a:rPr lang="tr-TR" dirty="0" smtClean="0"/>
              <a:t>Dr. </a:t>
            </a:r>
            <a:r>
              <a:rPr lang="tr-TR" dirty="0" err="1" smtClean="0"/>
              <a:t>Öğr</a:t>
            </a:r>
            <a:r>
              <a:rPr lang="tr-TR" dirty="0" smtClean="0"/>
              <a:t>. Üyesi  </a:t>
            </a:r>
            <a:r>
              <a:rPr lang="tr-TR" dirty="0" smtClean="0"/>
              <a:t>Ufuk ÖZTÜRK</a:t>
            </a: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47608" y="125901"/>
            <a:ext cx="8826530" cy="6732099"/>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idx="4294967295"/>
          </p:nvPr>
        </p:nvSpPr>
        <p:spPr bwMode="auto">
          <a:xfrm>
            <a:off x="457200" y="274638"/>
            <a:ext cx="8229600" cy="430212"/>
          </a:xfrm>
          <a:prstGeom prst="rect">
            <a:avLst/>
          </a:prstGeom>
          <a:solidFill>
            <a:srgbClr val="FFFFFF"/>
          </a:solidFill>
          <a:ln>
            <a:solidFill>
              <a:srgbClr val="000000"/>
            </a:solidFill>
            <a:miter lim="800000"/>
            <a:headEnd/>
            <a:tailEnd/>
          </a:ln>
        </p:spPr>
        <p:txBody>
          <a:bodyPr anchor="b"/>
          <a:lstStyle/>
          <a:p>
            <a:r>
              <a:rPr lang="en-GB" sz="2400" b="1">
                <a:solidFill>
                  <a:schemeClr val="tx1"/>
                </a:solidFill>
                <a:effectLst>
                  <a:outerShdw blurRad="38100" dist="38100" dir="2700000" algn="tl">
                    <a:srgbClr val="C0C0C0"/>
                  </a:outerShdw>
                </a:effectLst>
              </a:rPr>
              <a:t>N.OPT</a:t>
            </a:r>
            <a:r>
              <a:rPr lang="tr-TR" sz="2400" b="1">
                <a:solidFill>
                  <a:schemeClr val="tx1"/>
                </a:solidFill>
                <a:effectLst>
                  <a:outerShdw blurRad="38100" dist="38100" dir="2700000" algn="tl">
                    <a:srgbClr val="C0C0C0"/>
                  </a:outerShdw>
                </a:effectLst>
              </a:rPr>
              <a:t>I</a:t>
            </a:r>
            <a:r>
              <a:rPr lang="en-GB" sz="2400" b="1">
                <a:solidFill>
                  <a:schemeClr val="tx1"/>
                </a:solidFill>
                <a:effectLst>
                  <a:outerShdw blurRad="38100" dist="38100" dir="2700000" algn="tl">
                    <a:srgbClr val="C0C0C0"/>
                  </a:outerShdw>
                </a:effectLst>
              </a:rPr>
              <a:t>CUS (Görme siniri) CN-II</a:t>
            </a:r>
            <a:endParaRPr lang="en-US" sz="2400">
              <a:solidFill>
                <a:srgbClr val="FF3399"/>
              </a:solidFill>
              <a:effectLst>
                <a:outerShdw blurRad="38100" dist="38100" dir="2700000" algn="tl">
                  <a:srgbClr val="C0C0C0"/>
                </a:outerShdw>
              </a:effectLst>
            </a:endParaRPr>
          </a:p>
        </p:txBody>
      </p:sp>
      <p:sp>
        <p:nvSpPr>
          <p:cNvPr id="900099" name="Rectangle 3"/>
          <p:cNvSpPr>
            <a:spLocks noGrp="1" noChangeArrowheads="1"/>
          </p:cNvSpPr>
          <p:nvPr>
            <p:ph type="body" idx="4294967295"/>
          </p:nvPr>
        </p:nvSpPr>
        <p:spPr bwMode="auto">
          <a:xfrm>
            <a:off x="395288" y="2060575"/>
            <a:ext cx="8497887" cy="4464050"/>
          </a:xfrm>
          <a:prstGeom prst="rect">
            <a:avLst/>
          </a:prstGeom>
          <a:solidFill>
            <a:srgbClr val="FFFFFF"/>
          </a:solidFill>
          <a:ln>
            <a:solidFill>
              <a:srgbClr val="000000"/>
            </a:solidFill>
            <a:miter lim="800000"/>
            <a:headEnd/>
            <a:tailEnd/>
          </a:ln>
        </p:spPr>
        <p:txBody>
          <a:bodyPr/>
          <a:lstStyle/>
          <a:p>
            <a:pPr marL="469900" indent="-469900">
              <a:lnSpc>
                <a:spcPct val="90000"/>
              </a:lnSpc>
            </a:pPr>
            <a:r>
              <a:rPr lang="tr-TR" sz="2400" b="1"/>
              <a:t>Sinir lifleri </a:t>
            </a:r>
            <a:r>
              <a:rPr lang="en-US" sz="2400" b="1"/>
              <a:t>: </a:t>
            </a:r>
            <a:r>
              <a:rPr lang="en-US" sz="2400"/>
              <a:t> </a:t>
            </a:r>
            <a:r>
              <a:rPr lang="tr-TR" sz="2400"/>
              <a:t>Duysal </a:t>
            </a:r>
            <a:r>
              <a:rPr lang="tr-TR" sz="2400">
                <a:solidFill>
                  <a:srgbClr val="FF0000"/>
                </a:solidFill>
              </a:rPr>
              <a:t>(SSA)</a:t>
            </a:r>
            <a:endParaRPr lang="en-US" sz="2400" b="1">
              <a:solidFill>
                <a:srgbClr val="FF0000"/>
              </a:solidFill>
            </a:endParaRPr>
          </a:p>
          <a:p>
            <a:pPr marL="469900" indent="-469900">
              <a:lnSpc>
                <a:spcPct val="90000"/>
              </a:lnSpc>
            </a:pPr>
            <a:r>
              <a:rPr lang="en-US" sz="2400" b="1"/>
              <a:t>F</a:t>
            </a:r>
            <a:r>
              <a:rPr lang="tr-TR" sz="2400" b="1"/>
              <a:t>onks</a:t>
            </a:r>
            <a:r>
              <a:rPr lang="en-US" sz="2400" b="1"/>
              <a:t>i</a:t>
            </a:r>
            <a:r>
              <a:rPr lang="tr-TR" sz="2400" b="1"/>
              <a:t>y</a:t>
            </a:r>
            <a:r>
              <a:rPr lang="en-US" sz="2400" b="1"/>
              <a:t>on</a:t>
            </a:r>
            <a:r>
              <a:rPr lang="tr-TR" sz="2400" b="1"/>
              <a:t> </a:t>
            </a:r>
            <a:r>
              <a:rPr lang="en-US" sz="2400" b="1"/>
              <a:t>: </a:t>
            </a:r>
            <a:r>
              <a:rPr lang="en-US" sz="2400"/>
              <a:t> </a:t>
            </a:r>
            <a:r>
              <a:rPr lang="tr-TR" sz="2400"/>
              <a:t>Görme duyusunu ; Retina’dan &gt; Cortex’e taşır</a:t>
            </a:r>
            <a:endParaRPr lang="en-US" sz="2400" b="1"/>
          </a:p>
          <a:p>
            <a:pPr marL="469900" indent="-469900">
              <a:lnSpc>
                <a:spcPct val="90000"/>
              </a:lnSpc>
            </a:pPr>
            <a:r>
              <a:rPr lang="tr-TR" sz="2400" b="1"/>
              <a:t>Yolları </a:t>
            </a:r>
            <a:r>
              <a:rPr lang="en-US" sz="2400" b="1"/>
              <a:t>:</a:t>
            </a:r>
            <a:r>
              <a:rPr lang="tr-TR" sz="2400" b="1"/>
              <a:t> </a:t>
            </a:r>
            <a:endParaRPr lang="en-US" sz="2400"/>
          </a:p>
          <a:p>
            <a:pPr marL="908050" lvl="1" indent="-436563">
              <a:lnSpc>
                <a:spcPct val="90000"/>
              </a:lnSpc>
            </a:pPr>
            <a:r>
              <a:rPr lang="tr-TR" sz="2600"/>
              <a:t>Retinadaki nöronların aksonları</a:t>
            </a:r>
            <a:r>
              <a:rPr lang="en-US" sz="2600"/>
              <a:t>  </a:t>
            </a:r>
            <a:r>
              <a:rPr lang="tr-TR" sz="2600">
                <a:solidFill>
                  <a:srgbClr val="FF0000"/>
                </a:solidFill>
              </a:rPr>
              <a:t>n.</a:t>
            </a:r>
            <a:r>
              <a:rPr lang="en-US" sz="2600">
                <a:solidFill>
                  <a:srgbClr val="FF0000"/>
                </a:solidFill>
              </a:rPr>
              <a:t>optic</a:t>
            </a:r>
            <a:r>
              <a:rPr lang="tr-TR" sz="2600">
                <a:solidFill>
                  <a:srgbClr val="FF0000"/>
                </a:solidFill>
              </a:rPr>
              <a:t>us’</a:t>
            </a:r>
            <a:r>
              <a:rPr lang="tr-TR" sz="2600"/>
              <a:t>u oluşturur.</a:t>
            </a:r>
            <a:r>
              <a:rPr lang="en-US" sz="2600">
                <a:solidFill>
                  <a:srgbClr val="FF0000"/>
                </a:solidFill>
              </a:rPr>
              <a:t> </a:t>
            </a:r>
          </a:p>
          <a:p>
            <a:pPr marL="1693863" lvl="3" indent="-387350">
              <a:lnSpc>
                <a:spcPct val="90000"/>
              </a:lnSpc>
            </a:pPr>
            <a:r>
              <a:rPr lang="tr-TR" sz="2400"/>
              <a:t>Canalis opticus ile </a:t>
            </a:r>
            <a:r>
              <a:rPr lang="en-US" sz="2400"/>
              <a:t>orbit</a:t>
            </a:r>
            <a:r>
              <a:rPr lang="tr-TR" sz="2400"/>
              <a:t>a’dan kafatasına girer ve beynin en arka tarafında yer alan oksipital lob korteksindeki </a:t>
            </a:r>
            <a:r>
              <a:rPr lang="tr-TR" sz="2400">
                <a:solidFill>
                  <a:srgbClr val="FF0000"/>
                </a:solidFill>
              </a:rPr>
              <a:t>temel görme merkezine </a:t>
            </a:r>
            <a:r>
              <a:rPr lang="tr-TR" sz="2400"/>
              <a:t>(Prosencephalon- ön beyin) ulaşır.</a:t>
            </a:r>
            <a:endParaRPr lang="en-US" sz="2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57320" y="857232"/>
            <a:ext cx="9052502" cy="5842978"/>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928662" y="0"/>
            <a:ext cx="7215238"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509771" y="0"/>
            <a:ext cx="5848312" cy="6857999"/>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idx="4294967295"/>
          </p:nvPr>
        </p:nvSpPr>
        <p:spPr bwMode="auto">
          <a:xfrm>
            <a:off x="504825" y="214313"/>
            <a:ext cx="8459788" cy="838200"/>
          </a:xfrm>
          <a:prstGeom prst="rect">
            <a:avLst/>
          </a:prstGeom>
          <a:solidFill>
            <a:srgbClr val="FFFFFF"/>
          </a:solidFill>
          <a:ln>
            <a:solidFill>
              <a:srgbClr val="000000"/>
            </a:solidFill>
            <a:miter lim="800000"/>
            <a:headEnd/>
            <a:tailEnd/>
          </a:ln>
        </p:spPr>
        <p:txBody>
          <a:bodyPr anchor="b">
            <a:normAutofit fontScale="90000"/>
          </a:bodyPr>
          <a:lstStyle/>
          <a:p>
            <a:r>
              <a:rPr lang="en-GB" sz="2800" b="1">
                <a:solidFill>
                  <a:schemeClr val="tx1"/>
                </a:solidFill>
                <a:effectLst>
                  <a:outerShdw blurRad="38100" dist="38100" dir="2700000" algn="tl">
                    <a:srgbClr val="C0C0C0"/>
                  </a:outerShdw>
                </a:effectLst>
              </a:rPr>
              <a:t>N</a:t>
            </a:r>
            <a:r>
              <a:rPr lang="tr-TR" sz="2800" b="1">
                <a:solidFill>
                  <a:schemeClr val="tx1"/>
                </a:solidFill>
                <a:effectLst>
                  <a:outerShdw blurRad="38100" dist="38100" dir="2700000" algn="tl">
                    <a:srgbClr val="C0C0C0"/>
                  </a:outerShdw>
                </a:effectLst>
              </a:rPr>
              <a:t>.</a:t>
            </a:r>
            <a:r>
              <a:rPr lang="en-GB" sz="2800" b="1">
                <a:solidFill>
                  <a:schemeClr val="tx1"/>
                </a:solidFill>
                <a:effectLst>
                  <a:outerShdw blurRad="38100" dist="38100" dir="2700000" algn="tl">
                    <a:srgbClr val="C0C0C0"/>
                  </a:outerShdw>
                </a:effectLst>
              </a:rPr>
              <a:t>OCULOMOTOR</a:t>
            </a:r>
            <a:r>
              <a:rPr lang="tr-TR" sz="2800" b="1">
                <a:solidFill>
                  <a:schemeClr val="tx1"/>
                </a:solidFill>
                <a:effectLst>
                  <a:outerShdw blurRad="38100" dist="38100" dir="2700000" algn="tl">
                    <a:srgbClr val="C0C0C0"/>
                  </a:outerShdw>
                </a:effectLst>
              </a:rPr>
              <a:t>I</a:t>
            </a:r>
            <a:r>
              <a:rPr lang="en-GB" sz="2800" b="1">
                <a:solidFill>
                  <a:schemeClr val="tx1"/>
                </a:solidFill>
                <a:effectLst>
                  <a:outerShdw blurRad="38100" dist="38100" dir="2700000" algn="tl">
                    <a:srgbClr val="C0C0C0"/>
                  </a:outerShdw>
                </a:effectLst>
              </a:rPr>
              <a:t>US </a:t>
            </a:r>
            <a:r>
              <a:rPr lang="tr-TR" sz="2800" b="1">
                <a:solidFill>
                  <a:schemeClr val="tx1"/>
                </a:solidFill>
                <a:effectLst>
                  <a:outerShdw blurRad="38100" dist="38100" dir="2700000" algn="tl">
                    <a:srgbClr val="C0C0C0"/>
                  </a:outerShdw>
                </a:effectLst>
              </a:rPr>
              <a:t>                              </a:t>
            </a:r>
            <a:r>
              <a:rPr lang="en-GB" sz="2800" b="1">
                <a:solidFill>
                  <a:schemeClr val="tx1"/>
                </a:solidFill>
                <a:effectLst>
                  <a:outerShdw blurRad="38100" dist="38100" dir="2700000" algn="tl">
                    <a:srgbClr val="C0C0C0"/>
                  </a:outerShdw>
                </a:effectLst>
              </a:rPr>
              <a:t>(Görme hareket</a:t>
            </a:r>
            <a:r>
              <a:rPr lang="tr-TR" sz="2800" b="1">
                <a:solidFill>
                  <a:schemeClr val="tx1"/>
                </a:solidFill>
                <a:effectLst>
                  <a:outerShdw blurRad="38100" dist="38100" dir="2700000" algn="tl">
                    <a:srgbClr val="C0C0C0"/>
                  </a:outerShdw>
                </a:effectLst>
              </a:rPr>
              <a:t>leri </a:t>
            </a:r>
            <a:r>
              <a:rPr lang="en-GB" sz="2800" b="1">
                <a:solidFill>
                  <a:schemeClr val="tx1"/>
                </a:solidFill>
                <a:effectLst>
                  <a:outerShdw blurRad="38100" dist="38100" dir="2700000" algn="tl">
                    <a:srgbClr val="C0C0C0"/>
                  </a:outerShdw>
                </a:effectLst>
              </a:rPr>
              <a:t>siniri) CN-III</a:t>
            </a:r>
            <a:r>
              <a:rPr lang="en-GB" sz="2600">
                <a:effectLst>
                  <a:outerShdw blurRad="38100" dist="38100" dir="2700000" algn="tl">
                    <a:srgbClr val="C0C0C0"/>
                  </a:outerShdw>
                </a:effectLst>
              </a:rPr>
              <a:t> </a:t>
            </a:r>
            <a:endParaRPr lang="en-US" sz="2600">
              <a:effectLst>
                <a:outerShdw blurRad="38100" dist="38100" dir="2700000" algn="tl">
                  <a:srgbClr val="C0C0C0"/>
                </a:outerShdw>
              </a:effectLst>
            </a:endParaRPr>
          </a:p>
        </p:txBody>
      </p:sp>
      <p:sp>
        <p:nvSpPr>
          <p:cNvPr id="906243" name="Rectangle 3"/>
          <p:cNvSpPr>
            <a:spLocks noGrp="1" noChangeArrowheads="1"/>
          </p:cNvSpPr>
          <p:nvPr>
            <p:ph type="body" idx="4294967295"/>
          </p:nvPr>
        </p:nvSpPr>
        <p:spPr bwMode="auto">
          <a:xfrm>
            <a:off x="457200" y="2060575"/>
            <a:ext cx="8229600" cy="3673475"/>
          </a:xfrm>
          <a:prstGeom prst="rect">
            <a:avLst/>
          </a:prstGeom>
          <a:solidFill>
            <a:srgbClr val="FFFFFF"/>
          </a:solidFill>
          <a:ln>
            <a:solidFill>
              <a:srgbClr val="000000"/>
            </a:solidFill>
            <a:miter lim="800000"/>
            <a:headEnd/>
            <a:tailEnd/>
          </a:ln>
        </p:spPr>
        <p:txBody>
          <a:bodyPr/>
          <a:lstStyle/>
          <a:p>
            <a:pPr marL="469900" indent="-469900"/>
            <a:r>
              <a:rPr lang="en-US" sz="2400" b="1">
                <a:solidFill>
                  <a:srgbClr val="FF0000"/>
                </a:solidFill>
              </a:rPr>
              <a:t>GSE</a:t>
            </a:r>
            <a:r>
              <a:rPr lang="en-US" sz="2400" b="1">
                <a:solidFill>
                  <a:srgbClr val="000000"/>
                </a:solidFill>
              </a:rPr>
              <a:t> </a:t>
            </a:r>
            <a:r>
              <a:rPr lang="en-US" sz="2400">
                <a:solidFill>
                  <a:srgbClr val="000000"/>
                </a:solidFill>
              </a:rPr>
              <a:t>ve </a:t>
            </a:r>
            <a:r>
              <a:rPr lang="en-US" sz="2400" b="1">
                <a:solidFill>
                  <a:srgbClr val="FF0000"/>
                </a:solidFill>
              </a:rPr>
              <a:t>GVE</a:t>
            </a:r>
            <a:r>
              <a:rPr lang="en-US" sz="2400" b="1">
                <a:solidFill>
                  <a:srgbClr val="000000"/>
                </a:solidFill>
              </a:rPr>
              <a:t> </a:t>
            </a:r>
            <a:r>
              <a:rPr lang="en-US" sz="2400">
                <a:solidFill>
                  <a:srgbClr val="000000"/>
                </a:solidFill>
              </a:rPr>
              <a:t>lifler taşıyan</a:t>
            </a:r>
            <a:r>
              <a:rPr lang="tr-TR" sz="2400">
                <a:solidFill>
                  <a:srgbClr val="000000"/>
                </a:solidFill>
              </a:rPr>
              <a:t> tamamıyla</a:t>
            </a:r>
            <a:r>
              <a:rPr lang="en-US" sz="2400">
                <a:solidFill>
                  <a:srgbClr val="000000"/>
                </a:solidFill>
              </a:rPr>
              <a:t> </a:t>
            </a:r>
            <a:r>
              <a:rPr lang="en-US" sz="2400" b="1">
                <a:solidFill>
                  <a:srgbClr val="000000"/>
                </a:solidFill>
              </a:rPr>
              <a:t>motor</a:t>
            </a:r>
            <a:r>
              <a:rPr lang="en-US" sz="2400">
                <a:solidFill>
                  <a:srgbClr val="000000"/>
                </a:solidFill>
              </a:rPr>
              <a:t> sinirdir.</a:t>
            </a:r>
            <a:endParaRPr lang="tr-TR" sz="2400">
              <a:solidFill>
                <a:srgbClr val="000000"/>
              </a:solidFill>
            </a:endParaRPr>
          </a:p>
          <a:p>
            <a:pPr marL="469900" indent="-469900"/>
            <a:r>
              <a:rPr lang="tr-TR" sz="2400">
                <a:solidFill>
                  <a:srgbClr val="000000"/>
                </a:solidFill>
              </a:rPr>
              <a:t>Mesencephalon (orta beyin) kaynaklıdır. </a:t>
            </a:r>
          </a:p>
          <a:p>
            <a:pPr marL="469900" indent="-469900"/>
            <a:r>
              <a:rPr lang="tr-TR" sz="2400">
                <a:solidFill>
                  <a:srgbClr val="000000"/>
                </a:solidFill>
              </a:rPr>
              <a:t>M</a:t>
            </a:r>
            <a:r>
              <a:rPr lang="en-US" sz="2400">
                <a:solidFill>
                  <a:srgbClr val="000000"/>
                </a:solidFill>
              </a:rPr>
              <a:t>otor lifleri</a:t>
            </a:r>
            <a:r>
              <a:rPr lang="tr-TR" sz="2400">
                <a:solidFill>
                  <a:srgbClr val="000000"/>
                </a:solidFill>
              </a:rPr>
              <a:t> </a:t>
            </a:r>
            <a:r>
              <a:rPr lang="en-US" sz="2400">
                <a:solidFill>
                  <a:srgbClr val="000000"/>
                </a:solidFill>
              </a:rPr>
              <a:t>- Göz küresini hareket ettiren tüm </a:t>
            </a:r>
            <a:r>
              <a:rPr lang="en-US" sz="2400">
                <a:solidFill>
                  <a:srgbClr val="FF0000"/>
                </a:solidFill>
              </a:rPr>
              <a:t>göz kaslarını</a:t>
            </a:r>
            <a:r>
              <a:rPr lang="en-US" sz="2400">
                <a:solidFill>
                  <a:srgbClr val="000000"/>
                </a:solidFill>
              </a:rPr>
              <a:t> (m.obliq</a:t>
            </a:r>
            <a:r>
              <a:rPr lang="tr-TR" sz="2400">
                <a:solidFill>
                  <a:srgbClr val="000000"/>
                </a:solidFill>
              </a:rPr>
              <a:t>uus </a:t>
            </a:r>
            <a:r>
              <a:rPr lang="en-US" sz="2400">
                <a:solidFill>
                  <a:srgbClr val="000000"/>
                </a:solidFill>
              </a:rPr>
              <a:t>sup</a:t>
            </a:r>
            <a:r>
              <a:rPr lang="tr-TR" sz="2400">
                <a:solidFill>
                  <a:srgbClr val="000000"/>
                </a:solidFill>
              </a:rPr>
              <a:t>erior</a:t>
            </a:r>
            <a:r>
              <a:rPr lang="en-US" sz="2400">
                <a:solidFill>
                  <a:srgbClr val="000000"/>
                </a:solidFill>
              </a:rPr>
              <a:t> ve m.rectus lat</a:t>
            </a:r>
            <a:r>
              <a:rPr lang="tr-TR" sz="2400">
                <a:solidFill>
                  <a:srgbClr val="000000"/>
                </a:solidFill>
              </a:rPr>
              <a:t>eralis</a:t>
            </a:r>
            <a:r>
              <a:rPr lang="en-US" sz="2400">
                <a:solidFill>
                  <a:srgbClr val="000000"/>
                </a:solidFill>
              </a:rPr>
              <a:t> hariç) ve m.lev</a:t>
            </a:r>
            <a:r>
              <a:rPr lang="tr-TR" sz="2400">
                <a:solidFill>
                  <a:srgbClr val="000000"/>
                </a:solidFill>
              </a:rPr>
              <a:t>ator </a:t>
            </a:r>
            <a:r>
              <a:rPr lang="en-US" sz="2400">
                <a:solidFill>
                  <a:srgbClr val="000000"/>
                </a:solidFill>
              </a:rPr>
              <a:t>palp</a:t>
            </a:r>
            <a:r>
              <a:rPr lang="tr-TR" sz="2400">
                <a:solidFill>
                  <a:srgbClr val="000000"/>
                </a:solidFill>
              </a:rPr>
              <a:t>ebrae </a:t>
            </a:r>
            <a:r>
              <a:rPr lang="en-US" sz="2400">
                <a:solidFill>
                  <a:srgbClr val="000000"/>
                </a:solidFill>
              </a:rPr>
              <a:t>sup</a:t>
            </a:r>
            <a:r>
              <a:rPr lang="tr-TR" sz="2400">
                <a:solidFill>
                  <a:srgbClr val="000000"/>
                </a:solidFill>
              </a:rPr>
              <a:t>erior </a:t>
            </a:r>
            <a:r>
              <a:rPr lang="en-US" sz="2400">
                <a:solidFill>
                  <a:srgbClr val="000000"/>
                </a:solidFill>
              </a:rPr>
              <a:t>; </a:t>
            </a:r>
          </a:p>
          <a:p>
            <a:pPr marL="469900" indent="-469900"/>
            <a:r>
              <a:rPr lang="tr-TR" sz="2400">
                <a:solidFill>
                  <a:srgbClr val="000000"/>
                </a:solidFill>
              </a:rPr>
              <a:t>P</a:t>
            </a:r>
            <a:r>
              <a:rPr lang="en-US" sz="2400">
                <a:solidFill>
                  <a:srgbClr val="000000"/>
                </a:solidFill>
              </a:rPr>
              <a:t>arasempatik) lifleri</a:t>
            </a:r>
            <a:r>
              <a:rPr lang="tr-TR" sz="2400">
                <a:solidFill>
                  <a:srgbClr val="000000"/>
                </a:solidFill>
              </a:rPr>
              <a:t> </a:t>
            </a:r>
            <a:r>
              <a:rPr lang="en-US" sz="2400">
                <a:solidFill>
                  <a:srgbClr val="000000"/>
                </a:solidFill>
              </a:rPr>
              <a:t>- m.ciliaris</a:t>
            </a:r>
            <a:r>
              <a:rPr lang="tr-TR" sz="2400">
                <a:solidFill>
                  <a:srgbClr val="000000"/>
                </a:solidFill>
              </a:rPr>
              <a:t> (</a:t>
            </a:r>
            <a:r>
              <a:rPr lang="tr-TR" sz="2400">
                <a:solidFill>
                  <a:srgbClr val="FF0000"/>
                </a:solidFill>
              </a:rPr>
              <a:t>Lens kırıcılığında</a:t>
            </a:r>
            <a:r>
              <a:rPr lang="tr-TR" sz="2400">
                <a:solidFill>
                  <a:srgbClr val="000000"/>
                </a:solidFill>
              </a:rPr>
              <a:t> etkili)</a:t>
            </a:r>
            <a:r>
              <a:rPr lang="en-US" sz="2400">
                <a:solidFill>
                  <a:srgbClr val="000000"/>
                </a:solidFill>
              </a:rPr>
              <a:t> ve m.sphincter pupilla</a:t>
            </a:r>
            <a:r>
              <a:rPr lang="tr-TR" sz="2400">
                <a:solidFill>
                  <a:srgbClr val="000000"/>
                </a:solidFill>
              </a:rPr>
              <a:t>e</a:t>
            </a:r>
            <a:r>
              <a:rPr lang="en-US" sz="2400">
                <a:solidFill>
                  <a:srgbClr val="000000"/>
                </a:solidFill>
              </a:rPr>
              <a:t>’yı</a:t>
            </a:r>
            <a:r>
              <a:rPr lang="tr-TR" sz="2400">
                <a:solidFill>
                  <a:srgbClr val="000000"/>
                </a:solidFill>
              </a:rPr>
              <a:t> (</a:t>
            </a:r>
            <a:r>
              <a:rPr lang="tr-TR" sz="2400">
                <a:solidFill>
                  <a:srgbClr val="FF0000"/>
                </a:solidFill>
              </a:rPr>
              <a:t>Pupilla çapının</a:t>
            </a:r>
            <a:r>
              <a:rPr lang="tr-TR" sz="2400">
                <a:solidFill>
                  <a:srgbClr val="000000"/>
                </a:solidFill>
              </a:rPr>
              <a:t> artması-azalmasında etkilidir)</a:t>
            </a:r>
            <a:r>
              <a:rPr lang="en-US" sz="2400">
                <a:solidFill>
                  <a:srgbClr val="000000"/>
                </a:solidFill>
              </a:rPr>
              <a:t> innerve eder.</a:t>
            </a:r>
            <a:endParaRPr lang="en-US" sz="240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083175" cy="6858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idx="4294967295"/>
          </p:nvPr>
        </p:nvSpPr>
        <p:spPr bwMode="auto">
          <a:xfrm>
            <a:off x="323850" y="260350"/>
            <a:ext cx="8820150" cy="738188"/>
          </a:xfrm>
          <a:prstGeom prst="rect">
            <a:avLst/>
          </a:prstGeom>
          <a:solidFill>
            <a:srgbClr val="FFFFFF"/>
          </a:solidFill>
          <a:ln>
            <a:solidFill>
              <a:srgbClr val="000000"/>
            </a:solidFill>
            <a:miter lim="800000"/>
            <a:headEnd/>
            <a:tailEnd/>
          </a:ln>
        </p:spPr>
        <p:txBody>
          <a:bodyPr anchor="b"/>
          <a:lstStyle/>
          <a:p>
            <a:r>
              <a:rPr lang="en-GB" sz="2400" b="1">
                <a:solidFill>
                  <a:schemeClr val="tx1"/>
                </a:solidFill>
                <a:effectLst>
                  <a:outerShdw blurRad="38100" dist="38100" dir="2700000" algn="tl">
                    <a:srgbClr val="C0C0C0"/>
                  </a:outerShdw>
                </a:effectLst>
              </a:rPr>
              <a:t>N</a:t>
            </a:r>
            <a:r>
              <a:rPr lang="tr-TR" sz="2400" b="1">
                <a:solidFill>
                  <a:schemeClr val="tx1"/>
                </a:solidFill>
                <a:effectLst>
                  <a:outerShdw blurRad="38100" dist="38100" dir="2700000" algn="tl">
                    <a:srgbClr val="C0C0C0"/>
                  </a:outerShdw>
                </a:effectLst>
              </a:rPr>
              <a:t>.</a:t>
            </a:r>
            <a:r>
              <a:rPr lang="en-GB" sz="2400" b="1">
                <a:solidFill>
                  <a:schemeClr val="tx1"/>
                </a:solidFill>
                <a:effectLst>
                  <a:outerShdw blurRad="38100" dist="38100" dir="2700000" algn="tl">
                    <a:srgbClr val="C0C0C0"/>
                  </a:outerShdw>
                </a:effectLst>
              </a:rPr>
              <a:t>TROCHLEAR</a:t>
            </a:r>
            <a:r>
              <a:rPr lang="tr-TR" sz="2400" b="1">
                <a:solidFill>
                  <a:schemeClr val="tx1"/>
                </a:solidFill>
                <a:effectLst>
                  <a:outerShdw blurRad="38100" dist="38100" dir="2700000" algn="tl">
                    <a:srgbClr val="C0C0C0"/>
                  </a:outerShdw>
                </a:effectLst>
              </a:rPr>
              <a:t>I</a:t>
            </a:r>
            <a:r>
              <a:rPr lang="en-GB" sz="2400" b="1">
                <a:solidFill>
                  <a:schemeClr val="tx1"/>
                </a:solidFill>
                <a:effectLst>
                  <a:outerShdw blurRad="38100" dist="38100" dir="2700000" algn="tl">
                    <a:srgbClr val="C0C0C0"/>
                  </a:outerShdw>
                </a:effectLst>
              </a:rPr>
              <a:t>S (Görme hareket</a:t>
            </a:r>
            <a:r>
              <a:rPr lang="tr-TR" sz="2400" b="1">
                <a:solidFill>
                  <a:schemeClr val="tx1"/>
                </a:solidFill>
                <a:effectLst>
                  <a:outerShdw blurRad="38100" dist="38100" dir="2700000" algn="tl">
                    <a:srgbClr val="C0C0C0"/>
                  </a:outerShdw>
                </a:effectLst>
              </a:rPr>
              <a:t>leri </a:t>
            </a:r>
            <a:r>
              <a:rPr lang="en-GB" sz="2400" b="1">
                <a:solidFill>
                  <a:schemeClr val="tx1"/>
                </a:solidFill>
                <a:effectLst>
                  <a:outerShdw blurRad="38100" dist="38100" dir="2700000" algn="tl">
                    <a:srgbClr val="C0C0C0"/>
                  </a:outerShdw>
                </a:effectLst>
              </a:rPr>
              <a:t>siniri) CN-IV</a:t>
            </a:r>
            <a:r>
              <a:rPr lang="tr-TR" sz="2600">
                <a:effectLst>
                  <a:outerShdw blurRad="38100" dist="38100" dir="2700000" algn="tl">
                    <a:srgbClr val="C0C0C0"/>
                  </a:outerShdw>
                </a:effectLst>
              </a:rPr>
              <a:t> </a:t>
            </a:r>
            <a:endParaRPr lang="en-US" sz="2600">
              <a:effectLst>
                <a:outerShdw blurRad="38100" dist="38100" dir="2700000" algn="tl">
                  <a:srgbClr val="C0C0C0"/>
                </a:outerShdw>
              </a:effectLst>
            </a:endParaRPr>
          </a:p>
        </p:txBody>
      </p:sp>
      <p:sp>
        <p:nvSpPr>
          <p:cNvPr id="909315" name="Rectangle 3"/>
          <p:cNvSpPr>
            <a:spLocks noGrp="1" noChangeArrowheads="1"/>
          </p:cNvSpPr>
          <p:nvPr>
            <p:ph type="body" idx="4294967295"/>
          </p:nvPr>
        </p:nvSpPr>
        <p:spPr bwMode="auto">
          <a:xfrm>
            <a:off x="457200" y="1916113"/>
            <a:ext cx="8435975" cy="4525962"/>
          </a:xfrm>
          <a:prstGeom prst="rect">
            <a:avLst/>
          </a:prstGeom>
          <a:solidFill>
            <a:srgbClr val="FFFFFF"/>
          </a:solidFill>
          <a:ln>
            <a:solidFill>
              <a:srgbClr val="000000"/>
            </a:solidFill>
            <a:miter lim="800000"/>
            <a:headEnd/>
            <a:tailEnd/>
          </a:ln>
        </p:spPr>
        <p:txBody>
          <a:bodyPr/>
          <a:lstStyle/>
          <a:p>
            <a:pPr marL="469900" indent="-469900">
              <a:lnSpc>
                <a:spcPct val="90000"/>
              </a:lnSpc>
            </a:pPr>
            <a:r>
              <a:rPr lang="en-US" sz="2800" b="1">
                <a:solidFill>
                  <a:srgbClr val="FF0000"/>
                </a:solidFill>
              </a:rPr>
              <a:t>GSE</a:t>
            </a:r>
            <a:r>
              <a:rPr lang="en-US" sz="2800" b="1">
                <a:solidFill>
                  <a:srgbClr val="000000"/>
                </a:solidFill>
              </a:rPr>
              <a:t> </a:t>
            </a:r>
            <a:r>
              <a:rPr lang="en-US" sz="2800">
                <a:solidFill>
                  <a:srgbClr val="000000"/>
                </a:solidFill>
              </a:rPr>
              <a:t>lifler taşıyan</a:t>
            </a:r>
            <a:r>
              <a:rPr lang="tr-TR" sz="2800">
                <a:solidFill>
                  <a:srgbClr val="000000"/>
                </a:solidFill>
              </a:rPr>
              <a:t> bütünüyle</a:t>
            </a:r>
            <a:r>
              <a:rPr lang="en-US" sz="2800">
                <a:solidFill>
                  <a:srgbClr val="000000"/>
                </a:solidFill>
              </a:rPr>
              <a:t> </a:t>
            </a:r>
            <a:r>
              <a:rPr lang="en-US" sz="2800" b="1">
                <a:solidFill>
                  <a:srgbClr val="000000"/>
                </a:solidFill>
              </a:rPr>
              <a:t>motor</a:t>
            </a:r>
            <a:r>
              <a:rPr lang="en-US" sz="2800">
                <a:solidFill>
                  <a:srgbClr val="000000"/>
                </a:solidFill>
              </a:rPr>
              <a:t> bir sinirdir.</a:t>
            </a:r>
          </a:p>
          <a:p>
            <a:pPr marL="469900" indent="-469900">
              <a:lnSpc>
                <a:spcPct val="90000"/>
              </a:lnSpc>
            </a:pPr>
            <a:r>
              <a:rPr lang="en-US" sz="2800">
                <a:solidFill>
                  <a:srgbClr val="000000"/>
                </a:solidFill>
              </a:rPr>
              <a:t>Göz küresini hareket ettiren göz kaslarından</a:t>
            </a:r>
            <a:r>
              <a:rPr lang="tr-TR" sz="2800">
                <a:solidFill>
                  <a:srgbClr val="000000"/>
                </a:solidFill>
              </a:rPr>
              <a:t> sadece </a:t>
            </a:r>
            <a:r>
              <a:rPr lang="en-US" sz="2800">
                <a:solidFill>
                  <a:srgbClr val="000000"/>
                </a:solidFill>
              </a:rPr>
              <a:t> </a:t>
            </a:r>
            <a:r>
              <a:rPr lang="en-US" sz="2800">
                <a:solidFill>
                  <a:srgbClr val="FF0000"/>
                </a:solidFill>
              </a:rPr>
              <a:t>m.obliq</a:t>
            </a:r>
            <a:r>
              <a:rPr lang="tr-TR" sz="2800">
                <a:solidFill>
                  <a:srgbClr val="FF0000"/>
                </a:solidFill>
              </a:rPr>
              <a:t>uus </a:t>
            </a:r>
            <a:r>
              <a:rPr lang="en-US" sz="2800">
                <a:solidFill>
                  <a:srgbClr val="FF0000"/>
                </a:solidFill>
              </a:rPr>
              <a:t>sup</a:t>
            </a:r>
            <a:r>
              <a:rPr lang="tr-TR" sz="2800">
                <a:solidFill>
                  <a:srgbClr val="FF0000"/>
                </a:solidFill>
              </a:rPr>
              <a:t>erior</a:t>
            </a:r>
            <a:r>
              <a:rPr lang="en-US" sz="2800">
                <a:solidFill>
                  <a:srgbClr val="000000"/>
                </a:solidFill>
              </a:rPr>
              <a:t>’u innerve eder.</a:t>
            </a:r>
          </a:p>
          <a:p>
            <a:pPr marL="469900" indent="-469900">
              <a:lnSpc>
                <a:spcPct val="90000"/>
              </a:lnSpc>
            </a:pPr>
            <a:r>
              <a:rPr lang="en-US" sz="2800">
                <a:solidFill>
                  <a:srgbClr val="000000"/>
                </a:solidFill>
              </a:rPr>
              <a:t>İnce bir kranial sinirdir. </a:t>
            </a:r>
            <a:endParaRPr lang="tr-TR" sz="2800">
              <a:solidFill>
                <a:srgbClr val="000000"/>
              </a:solidFill>
            </a:endParaRPr>
          </a:p>
          <a:p>
            <a:pPr marL="469900" indent="-469900">
              <a:lnSpc>
                <a:spcPct val="90000"/>
              </a:lnSpc>
            </a:pPr>
            <a:r>
              <a:rPr lang="tr-TR" sz="2800">
                <a:solidFill>
                  <a:srgbClr val="000000"/>
                </a:solidFill>
              </a:rPr>
              <a:t>Mesencephalon (orta beyin) kaynaklıdır. </a:t>
            </a:r>
          </a:p>
          <a:p>
            <a:pPr marL="469900" indent="-469900">
              <a:lnSpc>
                <a:spcPct val="90000"/>
              </a:lnSpc>
            </a:pPr>
            <a:r>
              <a:rPr lang="en-US" sz="2800">
                <a:solidFill>
                  <a:srgbClr val="FF0000"/>
                </a:solidFill>
              </a:rPr>
              <a:t>Beyin sapının dorsal yüzünden çıka</a:t>
            </a:r>
            <a:r>
              <a:rPr lang="tr-TR" sz="2800">
                <a:solidFill>
                  <a:srgbClr val="FF0000"/>
                </a:solidFill>
              </a:rPr>
              <a:t>n tek kranial sinirdir</a:t>
            </a:r>
            <a:r>
              <a:rPr lang="en-US" sz="2800">
                <a:solidFill>
                  <a:srgbClr val="FF0000"/>
                </a:solidFill>
              </a:rPr>
              <a:t>.</a:t>
            </a:r>
          </a:p>
          <a:p>
            <a:pPr marL="469900" indent="-469900">
              <a:lnSpc>
                <a:spcPct val="90000"/>
              </a:lnSpc>
            </a:pPr>
            <a:r>
              <a:rPr lang="tr-TR" sz="2800">
                <a:solidFill>
                  <a:srgbClr val="000000"/>
                </a:solidFill>
              </a:rPr>
              <a:t>F</a:t>
            </a:r>
            <a:r>
              <a:rPr lang="en-US" sz="2800">
                <a:solidFill>
                  <a:srgbClr val="000000"/>
                </a:solidFill>
              </a:rPr>
              <a:t>is</a:t>
            </a:r>
            <a:r>
              <a:rPr lang="tr-TR" sz="2800">
                <a:solidFill>
                  <a:srgbClr val="000000"/>
                </a:solidFill>
              </a:rPr>
              <a:t>sura </a:t>
            </a:r>
            <a:r>
              <a:rPr lang="en-US" sz="2800">
                <a:solidFill>
                  <a:srgbClr val="000000"/>
                </a:solidFill>
              </a:rPr>
              <a:t>orbitalis sup</a:t>
            </a:r>
            <a:r>
              <a:rPr lang="tr-TR" sz="2800">
                <a:solidFill>
                  <a:srgbClr val="000000"/>
                </a:solidFill>
              </a:rPr>
              <a:t>erior</a:t>
            </a:r>
            <a:r>
              <a:rPr lang="en-US" sz="2800">
                <a:solidFill>
                  <a:srgbClr val="000000"/>
                </a:solidFill>
              </a:rPr>
              <a:t>’dan geçip orbita’ya girer.</a:t>
            </a:r>
            <a:r>
              <a:rPr lang="tr-TR" sz="2800">
                <a:solidFill>
                  <a:srgbClr val="000000"/>
                </a:solidFill>
              </a:rPr>
              <a:t> </a:t>
            </a:r>
            <a:endParaRPr lang="en-US" sz="2800">
              <a:solidFill>
                <a:srgbClr val="0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idx="4294967295"/>
          </p:nvPr>
        </p:nvSpPr>
        <p:spPr bwMode="auto">
          <a:xfrm>
            <a:off x="457200" y="274638"/>
            <a:ext cx="8229600" cy="644525"/>
          </a:xfrm>
          <a:prstGeom prst="rect">
            <a:avLst/>
          </a:prstGeom>
          <a:solidFill>
            <a:srgbClr val="FFFFFF"/>
          </a:solidFill>
          <a:ln>
            <a:solidFill>
              <a:srgbClr val="000000"/>
            </a:solidFill>
            <a:miter lim="800000"/>
            <a:headEnd/>
            <a:tailEnd/>
          </a:ln>
        </p:spPr>
        <p:txBody>
          <a:bodyPr anchor="b"/>
          <a:lstStyle/>
          <a:p>
            <a:r>
              <a:rPr lang="tr-TR" sz="2400" b="1">
                <a:solidFill>
                  <a:schemeClr val="tx1"/>
                </a:solidFill>
                <a:effectLst>
                  <a:outerShdw blurRad="38100" dist="38100" dir="2700000" algn="tl">
                    <a:srgbClr val="C0C0C0"/>
                  </a:outerShdw>
                </a:effectLst>
              </a:rPr>
              <a:t>N</a:t>
            </a:r>
            <a:r>
              <a:rPr lang="en-GB" sz="2400" b="1">
                <a:solidFill>
                  <a:schemeClr val="tx1"/>
                </a:solidFill>
                <a:effectLst>
                  <a:outerShdw blurRad="38100" dist="38100" dir="2700000" algn="tl">
                    <a:srgbClr val="C0C0C0"/>
                  </a:outerShdw>
                </a:effectLst>
              </a:rPr>
              <a:t>.TR</a:t>
            </a:r>
            <a:r>
              <a:rPr lang="tr-TR" sz="2400" b="1">
                <a:solidFill>
                  <a:schemeClr val="tx1"/>
                </a:solidFill>
                <a:effectLst>
                  <a:outerShdw blurRad="38100" dist="38100" dir="2700000" algn="tl">
                    <a:srgbClr val="C0C0C0"/>
                  </a:outerShdw>
                </a:effectLst>
              </a:rPr>
              <a:t>I</a:t>
            </a:r>
            <a:r>
              <a:rPr lang="en-GB" sz="2400" b="1">
                <a:solidFill>
                  <a:schemeClr val="tx1"/>
                </a:solidFill>
                <a:effectLst>
                  <a:outerShdw blurRad="38100" dist="38100" dir="2700000" algn="tl">
                    <a:srgbClr val="C0C0C0"/>
                  </a:outerShdw>
                </a:effectLst>
              </a:rPr>
              <a:t>GEMİNUS (Üçüz sinir) CN-V</a:t>
            </a:r>
            <a:endParaRPr lang="en-US" sz="2400" b="1">
              <a:solidFill>
                <a:schemeClr val="tx1"/>
              </a:solidFill>
              <a:effectLst>
                <a:outerShdw blurRad="38100" dist="38100" dir="2700000" algn="tl">
                  <a:srgbClr val="C0C0C0"/>
                </a:outerShdw>
              </a:effectLst>
            </a:endParaRPr>
          </a:p>
        </p:txBody>
      </p:sp>
      <p:sp>
        <p:nvSpPr>
          <p:cNvPr id="914435" name="Rectangle 3"/>
          <p:cNvSpPr>
            <a:spLocks noGrp="1" noChangeArrowheads="1"/>
          </p:cNvSpPr>
          <p:nvPr>
            <p:ph type="body" idx="4294967295"/>
          </p:nvPr>
        </p:nvSpPr>
        <p:spPr bwMode="auto">
          <a:xfrm>
            <a:off x="457200" y="1600200"/>
            <a:ext cx="8507413" cy="5068888"/>
          </a:xfrm>
          <a:prstGeom prst="rect">
            <a:avLst/>
          </a:prstGeom>
          <a:solidFill>
            <a:srgbClr val="FFFFFF"/>
          </a:solidFill>
          <a:ln>
            <a:solidFill>
              <a:srgbClr val="000000"/>
            </a:solidFill>
            <a:miter lim="800000"/>
            <a:headEnd/>
            <a:tailEnd/>
          </a:ln>
        </p:spPr>
        <p:txBody>
          <a:bodyPr/>
          <a:lstStyle/>
          <a:p>
            <a:pPr marL="469900" indent="-469900">
              <a:lnSpc>
                <a:spcPct val="90000"/>
              </a:lnSpc>
            </a:pPr>
            <a:r>
              <a:rPr lang="en-US" dirty="0">
                <a:solidFill>
                  <a:srgbClr val="000000"/>
                </a:solidFill>
              </a:rPr>
              <a:t>En </a:t>
            </a:r>
            <a:r>
              <a:rPr lang="en-US" dirty="0" err="1">
                <a:solidFill>
                  <a:srgbClr val="000000"/>
                </a:solidFill>
              </a:rPr>
              <a:t>kalın</a:t>
            </a:r>
            <a:r>
              <a:rPr lang="en-US" dirty="0">
                <a:solidFill>
                  <a:srgbClr val="000000"/>
                </a:solidFill>
              </a:rPr>
              <a:t> </a:t>
            </a:r>
            <a:r>
              <a:rPr lang="en-US" dirty="0" err="1">
                <a:solidFill>
                  <a:srgbClr val="000000"/>
                </a:solidFill>
              </a:rPr>
              <a:t>kranial</a:t>
            </a:r>
            <a:r>
              <a:rPr lang="en-US" dirty="0">
                <a:solidFill>
                  <a:srgbClr val="000000"/>
                </a:solidFill>
              </a:rPr>
              <a:t> </a:t>
            </a:r>
            <a:r>
              <a:rPr lang="en-US" dirty="0" err="1">
                <a:solidFill>
                  <a:srgbClr val="000000"/>
                </a:solidFill>
              </a:rPr>
              <a:t>sinirdir</a:t>
            </a:r>
            <a:r>
              <a:rPr lang="en-US" dirty="0">
                <a:solidFill>
                  <a:srgbClr val="000000"/>
                </a:solidFill>
              </a:rPr>
              <a:t>.</a:t>
            </a:r>
            <a:endParaRPr lang="tr-TR" dirty="0">
              <a:solidFill>
                <a:srgbClr val="000000"/>
              </a:solidFill>
            </a:endParaRPr>
          </a:p>
          <a:p>
            <a:pPr marL="469900" indent="-469900">
              <a:lnSpc>
                <a:spcPct val="90000"/>
              </a:lnSpc>
            </a:pPr>
            <a:r>
              <a:rPr lang="tr-TR" dirty="0">
                <a:solidFill>
                  <a:srgbClr val="FF0000"/>
                </a:solidFill>
              </a:rPr>
              <a:t>GSA</a:t>
            </a:r>
            <a:r>
              <a:rPr lang="tr-TR" dirty="0">
                <a:solidFill>
                  <a:srgbClr val="000000"/>
                </a:solidFill>
              </a:rPr>
              <a:t> ve </a:t>
            </a:r>
            <a:r>
              <a:rPr lang="tr-TR" dirty="0">
                <a:solidFill>
                  <a:srgbClr val="FF0000"/>
                </a:solidFill>
              </a:rPr>
              <a:t>SVE </a:t>
            </a:r>
            <a:r>
              <a:rPr lang="tr-TR" dirty="0"/>
              <a:t>lifler taşıyan </a:t>
            </a:r>
            <a:r>
              <a:rPr lang="tr-TR" b="1" dirty="0" err="1"/>
              <a:t>mikst</a:t>
            </a:r>
            <a:r>
              <a:rPr lang="tr-TR" b="1" dirty="0"/>
              <a:t> </a:t>
            </a:r>
            <a:r>
              <a:rPr lang="tr-TR" dirty="0"/>
              <a:t>bir sinirdir.</a:t>
            </a:r>
            <a:endParaRPr lang="en-US" dirty="0">
              <a:solidFill>
                <a:srgbClr val="000000"/>
              </a:solidFill>
            </a:endParaRPr>
          </a:p>
          <a:p>
            <a:pPr marL="469900" indent="-469900">
              <a:lnSpc>
                <a:spcPct val="90000"/>
              </a:lnSpc>
            </a:pPr>
            <a:r>
              <a:rPr lang="en-US" dirty="0">
                <a:solidFill>
                  <a:srgbClr val="000000"/>
                </a:solidFill>
              </a:rPr>
              <a:t>3 </a:t>
            </a:r>
            <a:r>
              <a:rPr lang="en-US" dirty="0" err="1">
                <a:solidFill>
                  <a:srgbClr val="000000"/>
                </a:solidFill>
              </a:rPr>
              <a:t>temel</a:t>
            </a:r>
            <a:r>
              <a:rPr lang="en-US" dirty="0">
                <a:solidFill>
                  <a:srgbClr val="000000"/>
                </a:solidFill>
              </a:rPr>
              <a:t> </a:t>
            </a:r>
            <a:r>
              <a:rPr lang="en-US" dirty="0" err="1">
                <a:solidFill>
                  <a:srgbClr val="000000"/>
                </a:solidFill>
              </a:rPr>
              <a:t>periferik</a:t>
            </a:r>
            <a:r>
              <a:rPr lang="en-US" dirty="0">
                <a:solidFill>
                  <a:srgbClr val="000000"/>
                </a:solidFill>
              </a:rPr>
              <a:t> </a:t>
            </a:r>
            <a:r>
              <a:rPr lang="en-US" dirty="0" err="1">
                <a:solidFill>
                  <a:srgbClr val="000000"/>
                </a:solidFill>
              </a:rPr>
              <a:t>uç</a:t>
            </a:r>
            <a:r>
              <a:rPr lang="en-US" dirty="0">
                <a:solidFill>
                  <a:srgbClr val="000000"/>
                </a:solidFill>
              </a:rPr>
              <a:t> </a:t>
            </a:r>
            <a:r>
              <a:rPr lang="en-US" dirty="0" err="1">
                <a:solidFill>
                  <a:srgbClr val="000000"/>
                </a:solidFill>
              </a:rPr>
              <a:t>dalı</a:t>
            </a:r>
            <a:r>
              <a:rPr lang="en-US" dirty="0">
                <a:solidFill>
                  <a:srgbClr val="000000"/>
                </a:solidFill>
              </a:rPr>
              <a:t> </a:t>
            </a:r>
            <a:r>
              <a:rPr lang="en-US" dirty="0" err="1">
                <a:solidFill>
                  <a:srgbClr val="000000"/>
                </a:solidFill>
              </a:rPr>
              <a:t>vardır</a:t>
            </a:r>
            <a:r>
              <a:rPr lang="tr-TR" dirty="0">
                <a:solidFill>
                  <a:srgbClr val="000000"/>
                </a:solidFill>
              </a:rPr>
              <a:t> :</a:t>
            </a:r>
          </a:p>
          <a:p>
            <a:pPr lvl="1">
              <a:lnSpc>
                <a:spcPct val="90000"/>
              </a:lnSpc>
            </a:pPr>
            <a:r>
              <a:rPr lang="tr-TR" b="1" dirty="0">
                <a:solidFill>
                  <a:srgbClr val="000000"/>
                </a:solidFill>
              </a:rPr>
              <a:t>1 - </a:t>
            </a:r>
            <a:r>
              <a:rPr lang="en-US" b="1" dirty="0" err="1">
                <a:solidFill>
                  <a:srgbClr val="000000"/>
                </a:solidFill>
              </a:rPr>
              <a:t>N.ophtalmicus</a:t>
            </a:r>
            <a:r>
              <a:rPr lang="en-US" b="1" dirty="0">
                <a:solidFill>
                  <a:srgbClr val="000000"/>
                </a:solidFill>
              </a:rPr>
              <a:t> -V1 </a:t>
            </a:r>
            <a:r>
              <a:rPr lang="tr-TR" dirty="0">
                <a:solidFill>
                  <a:srgbClr val="000000"/>
                </a:solidFill>
              </a:rPr>
              <a:t>(Duysal)</a:t>
            </a:r>
            <a:r>
              <a:rPr lang="tr-TR" b="1" dirty="0">
                <a:solidFill>
                  <a:srgbClr val="000000"/>
                </a:solidFill>
              </a:rPr>
              <a:t> </a:t>
            </a:r>
            <a:r>
              <a:rPr lang="en-US" b="1" dirty="0">
                <a:solidFill>
                  <a:srgbClr val="000000"/>
                </a:solidFill>
              </a:rPr>
              <a:t>, </a:t>
            </a:r>
            <a:endParaRPr lang="tr-TR" b="1" dirty="0">
              <a:solidFill>
                <a:srgbClr val="000000"/>
              </a:solidFill>
            </a:endParaRPr>
          </a:p>
          <a:p>
            <a:pPr lvl="1">
              <a:lnSpc>
                <a:spcPct val="90000"/>
              </a:lnSpc>
            </a:pPr>
            <a:r>
              <a:rPr lang="tr-TR" b="1" dirty="0">
                <a:solidFill>
                  <a:srgbClr val="000000"/>
                </a:solidFill>
              </a:rPr>
              <a:t>2 - </a:t>
            </a:r>
            <a:r>
              <a:rPr lang="en-US" b="1" dirty="0" err="1">
                <a:solidFill>
                  <a:srgbClr val="000000"/>
                </a:solidFill>
              </a:rPr>
              <a:t>N.maxillaris</a:t>
            </a:r>
            <a:r>
              <a:rPr lang="en-US" b="1" dirty="0">
                <a:solidFill>
                  <a:srgbClr val="000000"/>
                </a:solidFill>
              </a:rPr>
              <a:t>- V2 </a:t>
            </a:r>
            <a:r>
              <a:rPr lang="tr-TR" dirty="0">
                <a:solidFill>
                  <a:srgbClr val="000000"/>
                </a:solidFill>
              </a:rPr>
              <a:t>(Duysal)</a:t>
            </a:r>
            <a:r>
              <a:rPr lang="tr-TR" b="1" dirty="0">
                <a:solidFill>
                  <a:srgbClr val="000000"/>
                </a:solidFill>
              </a:rPr>
              <a:t> </a:t>
            </a:r>
            <a:r>
              <a:rPr lang="en-US" dirty="0" err="1">
                <a:solidFill>
                  <a:srgbClr val="000000"/>
                </a:solidFill>
              </a:rPr>
              <a:t>ve</a:t>
            </a:r>
            <a:r>
              <a:rPr lang="en-US" dirty="0">
                <a:solidFill>
                  <a:srgbClr val="000000"/>
                </a:solidFill>
              </a:rPr>
              <a:t> </a:t>
            </a:r>
            <a:endParaRPr lang="tr-TR" dirty="0">
              <a:solidFill>
                <a:srgbClr val="000000"/>
              </a:solidFill>
            </a:endParaRPr>
          </a:p>
          <a:p>
            <a:pPr lvl="1">
              <a:lnSpc>
                <a:spcPct val="90000"/>
              </a:lnSpc>
            </a:pPr>
            <a:r>
              <a:rPr lang="tr-TR" b="1" dirty="0">
                <a:solidFill>
                  <a:srgbClr val="000000"/>
                </a:solidFill>
              </a:rPr>
              <a:t>3 - </a:t>
            </a:r>
            <a:r>
              <a:rPr lang="en-US" b="1" dirty="0" err="1">
                <a:solidFill>
                  <a:srgbClr val="000000"/>
                </a:solidFill>
              </a:rPr>
              <a:t>N.mandibularis</a:t>
            </a:r>
            <a:r>
              <a:rPr lang="en-US" b="1" dirty="0">
                <a:solidFill>
                  <a:srgbClr val="000000"/>
                </a:solidFill>
              </a:rPr>
              <a:t> -V3 </a:t>
            </a:r>
            <a:r>
              <a:rPr lang="tr-TR" dirty="0">
                <a:solidFill>
                  <a:srgbClr val="000000"/>
                </a:solidFill>
              </a:rPr>
              <a:t>(</a:t>
            </a:r>
            <a:r>
              <a:rPr lang="tr-TR" dirty="0" err="1">
                <a:solidFill>
                  <a:srgbClr val="000000"/>
                </a:solidFill>
              </a:rPr>
              <a:t>Mikst</a:t>
            </a:r>
            <a:r>
              <a:rPr lang="tr-TR" dirty="0">
                <a:solidFill>
                  <a:srgbClr val="000000"/>
                </a:solidFill>
              </a:rPr>
              <a:t>)</a:t>
            </a:r>
            <a:endParaRPr lang="tr-TR" b="1" dirty="0">
              <a:solidFill>
                <a:srgbClr val="000000"/>
              </a:solidFill>
            </a:endParaRPr>
          </a:p>
          <a:p>
            <a:pPr marL="469900" indent="-469900">
              <a:lnSpc>
                <a:spcPct val="90000"/>
              </a:lnSpc>
            </a:pPr>
            <a:r>
              <a:rPr lang="tr-TR" dirty="0">
                <a:solidFill>
                  <a:srgbClr val="000000"/>
                </a:solidFill>
              </a:rPr>
              <a:t>Çiğneme kaslarını (</a:t>
            </a:r>
            <a:r>
              <a:rPr lang="tr-TR" dirty="0">
                <a:solidFill>
                  <a:srgbClr val="FF0000"/>
                </a:solidFill>
              </a:rPr>
              <a:t>SVE</a:t>
            </a:r>
            <a:r>
              <a:rPr lang="tr-TR" dirty="0">
                <a:solidFill>
                  <a:srgbClr val="000000"/>
                </a:solidFill>
              </a:rPr>
              <a:t>) </a:t>
            </a:r>
            <a:r>
              <a:rPr lang="tr-TR" dirty="0" err="1">
                <a:solidFill>
                  <a:srgbClr val="000000"/>
                </a:solidFill>
              </a:rPr>
              <a:t>innerve</a:t>
            </a:r>
            <a:r>
              <a:rPr lang="tr-TR" dirty="0">
                <a:solidFill>
                  <a:srgbClr val="000000"/>
                </a:solidFill>
              </a:rPr>
              <a:t> eder.</a:t>
            </a:r>
          </a:p>
          <a:p>
            <a:pPr marL="469900" indent="-469900">
              <a:lnSpc>
                <a:spcPct val="90000"/>
              </a:lnSpc>
            </a:pPr>
            <a:r>
              <a:rPr lang="en-US" dirty="0" err="1">
                <a:solidFill>
                  <a:srgbClr val="000000"/>
                </a:solidFill>
              </a:rPr>
              <a:t>Başın</a:t>
            </a:r>
            <a:r>
              <a:rPr lang="en-US" dirty="0">
                <a:solidFill>
                  <a:srgbClr val="000000"/>
                </a:solidFill>
              </a:rPr>
              <a:t> </a:t>
            </a:r>
            <a:r>
              <a:rPr lang="en-US" dirty="0" err="1">
                <a:solidFill>
                  <a:srgbClr val="000000"/>
                </a:solidFill>
              </a:rPr>
              <a:t>esas</a:t>
            </a:r>
            <a:r>
              <a:rPr lang="en-US" dirty="0">
                <a:solidFill>
                  <a:srgbClr val="000000"/>
                </a:solidFill>
              </a:rPr>
              <a:t> </a:t>
            </a:r>
            <a:r>
              <a:rPr lang="en-US" dirty="0" err="1">
                <a:solidFill>
                  <a:srgbClr val="000000"/>
                </a:solidFill>
              </a:rPr>
              <a:t>duysal</a:t>
            </a:r>
            <a:r>
              <a:rPr lang="en-US" dirty="0">
                <a:solidFill>
                  <a:srgbClr val="000000"/>
                </a:solidFill>
              </a:rPr>
              <a:t> </a:t>
            </a:r>
            <a:r>
              <a:rPr lang="en-US" dirty="0" err="1">
                <a:solidFill>
                  <a:srgbClr val="000000"/>
                </a:solidFill>
              </a:rPr>
              <a:t>siniri</a:t>
            </a:r>
            <a:r>
              <a:rPr lang="tr-TR" dirty="0">
                <a:solidFill>
                  <a:srgbClr val="000000"/>
                </a:solidFill>
              </a:rPr>
              <a:t> (</a:t>
            </a:r>
            <a:r>
              <a:rPr lang="tr-TR" dirty="0">
                <a:solidFill>
                  <a:srgbClr val="FF0000"/>
                </a:solidFill>
              </a:rPr>
              <a:t>GSA</a:t>
            </a:r>
            <a:r>
              <a:rPr lang="tr-TR" dirty="0">
                <a:solidFill>
                  <a:srgbClr val="000000"/>
                </a:solidFill>
              </a:rPr>
              <a:t>)</a:t>
            </a:r>
            <a:r>
              <a:rPr lang="en-US" dirty="0">
                <a:solidFill>
                  <a:srgbClr val="000000"/>
                </a:solidFill>
              </a:rPr>
              <a:t> </a:t>
            </a:r>
            <a:r>
              <a:rPr lang="en-US" dirty="0" err="1">
                <a:solidFill>
                  <a:srgbClr val="000000"/>
                </a:solidFill>
              </a:rPr>
              <a:t>olup</a:t>
            </a:r>
            <a:r>
              <a:rPr lang="en-US" dirty="0">
                <a:solidFill>
                  <a:srgbClr val="000000"/>
                </a:solidFill>
              </a:rPr>
              <a:t>; </a:t>
            </a:r>
            <a:r>
              <a:rPr lang="en-US" dirty="0" err="1">
                <a:solidFill>
                  <a:srgbClr val="000000"/>
                </a:solidFill>
              </a:rPr>
              <a:t>Ağrı</a:t>
            </a:r>
            <a:r>
              <a:rPr lang="en-US" dirty="0">
                <a:solidFill>
                  <a:srgbClr val="000000"/>
                </a:solidFill>
              </a:rPr>
              <a:t>, </a:t>
            </a:r>
            <a:r>
              <a:rPr lang="en-US" dirty="0" err="1">
                <a:solidFill>
                  <a:srgbClr val="000000"/>
                </a:solidFill>
              </a:rPr>
              <a:t>Isı</a:t>
            </a:r>
            <a:r>
              <a:rPr lang="en-US" dirty="0">
                <a:solidFill>
                  <a:srgbClr val="000000"/>
                </a:solidFill>
              </a:rPr>
              <a:t> </a:t>
            </a:r>
            <a:r>
              <a:rPr lang="en-US" dirty="0" err="1">
                <a:solidFill>
                  <a:srgbClr val="000000"/>
                </a:solidFill>
              </a:rPr>
              <a:t>ve</a:t>
            </a:r>
            <a:r>
              <a:rPr lang="en-US" dirty="0">
                <a:solidFill>
                  <a:srgbClr val="000000"/>
                </a:solidFill>
              </a:rPr>
              <a:t> </a:t>
            </a:r>
            <a:r>
              <a:rPr lang="tr-TR" dirty="0">
                <a:solidFill>
                  <a:srgbClr val="000000"/>
                </a:solidFill>
              </a:rPr>
              <a:t>D</a:t>
            </a:r>
            <a:r>
              <a:rPr lang="en-US" dirty="0" err="1">
                <a:solidFill>
                  <a:srgbClr val="000000"/>
                </a:solidFill>
              </a:rPr>
              <a:t>okunma</a:t>
            </a:r>
            <a:r>
              <a:rPr lang="en-US" dirty="0">
                <a:solidFill>
                  <a:srgbClr val="000000"/>
                </a:solidFill>
              </a:rPr>
              <a:t> </a:t>
            </a:r>
            <a:r>
              <a:rPr lang="en-US" dirty="0" err="1">
                <a:solidFill>
                  <a:srgbClr val="000000"/>
                </a:solidFill>
              </a:rPr>
              <a:t>duyularını</a:t>
            </a:r>
            <a:r>
              <a:rPr lang="en-US" dirty="0">
                <a:solidFill>
                  <a:srgbClr val="000000"/>
                </a:solidFill>
              </a:rPr>
              <a:t> </a:t>
            </a:r>
            <a:r>
              <a:rPr lang="en-US" dirty="0" err="1">
                <a:solidFill>
                  <a:srgbClr val="000000"/>
                </a:solidFill>
              </a:rPr>
              <a:t>beyin</a:t>
            </a:r>
            <a:r>
              <a:rPr lang="en-US" dirty="0">
                <a:solidFill>
                  <a:srgbClr val="000000"/>
                </a:solidFill>
              </a:rPr>
              <a:t> </a:t>
            </a:r>
            <a:r>
              <a:rPr lang="en-US" dirty="0" err="1">
                <a:solidFill>
                  <a:srgbClr val="000000"/>
                </a:solidFill>
              </a:rPr>
              <a:t>sapına</a:t>
            </a:r>
            <a:r>
              <a:rPr lang="en-US" dirty="0">
                <a:solidFill>
                  <a:srgbClr val="000000"/>
                </a:solidFill>
              </a:rPr>
              <a:t> </a:t>
            </a:r>
            <a:r>
              <a:rPr lang="en-US" dirty="0" err="1">
                <a:solidFill>
                  <a:srgbClr val="000000"/>
                </a:solidFill>
              </a:rPr>
              <a:t>ulaştırır</a:t>
            </a:r>
            <a:r>
              <a:rPr lang="en-US" dirty="0">
                <a:solidFill>
                  <a:srgbClr val="000000"/>
                </a:solidFill>
              </a:rPr>
              <a:t>.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142976" y="0"/>
            <a:ext cx="6357982"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bwMode="auto">
          <a:xfrm>
            <a:off x="457200" y="260350"/>
            <a:ext cx="8229600" cy="79216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endParaRPr lang="tr-TR" b="1" dirty="0">
              <a:solidFill>
                <a:srgbClr val="990000"/>
              </a:solidFill>
              <a:effectLst>
                <a:outerShdw blurRad="38100" dist="38100" dir="2700000" algn="tl">
                  <a:srgbClr val="C0C0C0"/>
                </a:outerShdw>
              </a:effectLst>
            </a:endParaRPr>
          </a:p>
        </p:txBody>
      </p:sp>
      <p:sp>
        <p:nvSpPr>
          <p:cNvPr id="861187" name="Rectangle 3"/>
          <p:cNvSpPr>
            <a:spLocks noGrp="1" noChangeArrowheads="1"/>
          </p:cNvSpPr>
          <p:nvPr>
            <p:ph type="body" idx="1"/>
          </p:nvPr>
        </p:nvSpPr>
        <p:spPr bwMode="auto">
          <a:xfrm>
            <a:off x="457200" y="1960563"/>
            <a:ext cx="8686800" cy="45640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pPr>
            <a:r>
              <a:rPr lang="en-GB" sz="2400"/>
              <a:t>Merkezi sinir sistemi ile periferde bulunan organlar ve vücudun farklı bölümleri arasındaki iletişimi per</a:t>
            </a:r>
            <a:r>
              <a:rPr lang="tr-TR" sz="2400"/>
              <a:t>iferik </a:t>
            </a:r>
            <a:r>
              <a:rPr lang="en-GB" sz="2400"/>
              <a:t>sinir sis</a:t>
            </a:r>
            <a:r>
              <a:rPr lang="tr-TR" sz="2400"/>
              <a:t>temi </a:t>
            </a:r>
            <a:r>
              <a:rPr lang="en-GB" sz="2400"/>
              <a:t>(PSS) sağlar.</a:t>
            </a:r>
            <a:r>
              <a:rPr lang="tr-TR" sz="2400"/>
              <a:t> </a:t>
            </a:r>
          </a:p>
          <a:p>
            <a:pPr>
              <a:lnSpc>
                <a:spcPct val="80000"/>
              </a:lnSpc>
            </a:pPr>
            <a:r>
              <a:rPr lang="en-GB" sz="2400"/>
              <a:t>Böylece, organlarımız</a:t>
            </a:r>
            <a:r>
              <a:rPr lang="tr-TR" sz="2400"/>
              <a:t>ın</a:t>
            </a:r>
            <a:r>
              <a:rPr lang="en-GB" sz="2400"/>
              <a:t> düzenli ve uyumlu bir şekilde çalış</a:t>
            </a:r>
            <a:r>
              <a:rPr lang="tr-TR" sz="2400"/>
              <a:t>masıyla</a:t>
            </a:r>
            <a:r>
              <a:rPr lang="en-GB" sz="2400"/>
              <a:t> vücud bütünlüğü korunmuş olur.</a:t>
            </a:r>
            <a:r>
              <a:rPr lang="tr-TR" sz="2400"/>
              <a:t> </a:t>
            </a:r>
          </a:p>
          <a:p>
            <a:pPr>
              <a:lnSpc>
                <a:spcPct val="80000"/>
              </a:lnSpc>
            </a:pPr>
            <a:r>
              <a:rPr lang="en-GB" sz="2400"/>
              <a:t>Bu uyum için 2 alt sistem vardır</a:t>
            </a:r>
            <a:r>
              <a:rPr lang="tr-TR" sz="2400"/>
              <a:t> </a:t>
            </a:r>
            <a:r>
              <a:rPr lang="en-GB" sz="2400"/>
              <a:t>: </a:t>
            </a:r>
            <a:endParaRPr lang="tr-TR" sz="2400"/>
          </a:p>
          <a:p>
            <a:pPr lvl="1">
              <a:lnSpc>
                <a:spcPct val="80000"/>
              </a:lnSpc>
            </a:pPr>
            <a:r>
              <a:rPr lang="en-GB" sz="2400" b="1"/>
              <a:t>1</a:t>
            </a:r>
            <a:r>
              <a:rPr lang="tr-TR" sz="2400" b="1"/>
              <a:t> </a:t>
            </a:r>
            <a:r>
              <a:rPr lang="en-GB" sz="2400" b="1"/>
              <a:t>-</a:t>
            </a:r>
            <a:r>
              <a:rPr lang="tr-TR" sz="2400"/>
              <a:t> </a:t>
            </a:r>
            <a:r>
              <a:rPr lang="en-GB" sz="2400" b="1"/>
              <a:t>Somatik sistem –</a:t>
            </a:r>
            <a:r>
              <a:rPr lang="tr-TR" sz="2400" b="1"/>
              <a:t> </a:t>
            </a:r>
            <a:r>
              <a:rPr lang="en-GB" sz="2400"/>
              <a:t>Dış ortamdan gelen uyarılar ile istemli fonksiyon yapan yapıları (çizgili kas…) koordine eder. </a:t>
            </a:r>
            <a:endParaRPr lang="tr-TR" sz="2400"/>
          </a:p>
          <a:p>
            <a:pPr lvl="1">
              <a:lnSpc>
                <a:spcPct val="80000"/>
              </a:lnSpc>
            </a:pPr>
            <a:r>
              <a:rPr lang="en-GB" sz="2400" b="1"/>
              <a:t>2</a:t>
            </a:r>
            <a:r>
              <a:rPr lang="tr-TR" sz="2400" b="1"/>
              <a:t> </a:t>
            </a:r>
            <a:r>
              <a:rPr lang="en-GB" sz="2400" b="1"/>
              <a:t>-</a:t>
            </a:r>
            <a:r>
              <a:rPr lang="tr-TR" sz="2400" b="1"/>
              <a:t> </a:t>
            </a:r>
            <a:r>
              <a:rPr lang="en-GB" sz="2400" b="1"/>
              <a:t>Visseral </a:t>
            </a:r>
            <a:r>
              <a:rPr lang="en-GB" sz="2400"/>
              <a:t>(Otonom) </a:t>
            </a:r>
            <a:r>
              <a:rPr lang="en-GB" sz="2400" b="1"/>
              <a:t>sistem –</a:t>
            </a:r>
            <a:r>
              <a:rPr lang="tr-TR" sz="2400" b="1"/>
              <a:t> </a:t>
            </a:r>
            <a:r>
              <a:rPr lang="en-GB" sz="2400"/>
              <a:t>Vücud iç ortamın</a:t>
            </a:r>
            <a:r>
              <a:rPr lang="tr-TR" sz="2400"/>
              <a:t>dan </a:t>
            </a:r>
            <a:r>
              <a:rPr lang="en-GB" sz="2400"/>
              <a:t> gelen uyarılar ile istemsiz çalışan yapıları koordine eder</a:t>
            </a:r>
            <a:r>
              <a:rPr lang="tr-TR" sz="2400"/>
              <a:t>.</a:t>
            </a:r>
            <a:endParaRPr lang="en-GB" sz="24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214414" y="187984"/>
            <a:ext cx="5929354" cy="665714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285720" y="285728"/>
            <a:ext cx="4371975" cy="2581275"/>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2714612" y="2949916"/>
            <a:ext cx="5962669" cy="3908084"/>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idx="4294967295"/>
          </p:nvPr>
        </p:nvSpPr>
        <p:spPr bwMode="auto">
          <a:xfrm>
            <a:off x="323850" y="260350"/>
            <a:ext cx="8820150" cy="815975"/>
          </a:xfrm>
          <a:prstGeom prst="rect">
            <a:avLst/>
          </a:prstGeom>
          <a:solidFill>
            <a:srgbClr val="FFFFFF"/>
          </a:solidFill>
          <a:ln>
            <a:solidFill>
              <a:srgbClr val="000000"/>
            </a:solidFill>
            <a:miter lim="800000"/>
            <a:headEnd/>
            <a:tailEnd/>
          </a:ln>
        </p:spPr>
        <p:txBody>
          <a:bodyPr anchor="b"/>
          <a:lstStyle/>
          <a:p>
            <a:r>
              <a:rPr lang="en-GB" sz="2400" b="1">
                <a:solidFill>
                  <a:schemeClr val="tx1"/>
                </a:solidFill>
                <a:effectLst>
                  <a:outerShdw blurRad="38100" dist="38100" dir="2700000" algn="tl">
                    <a:srgbClr val="C0C0C0"/>
                  </a:outerShdw>
                </a:effectLst>
              </a:rPr>
              <a:t>N</a:t>
            </a:r>
            <a:r>
              <a:rPr lang="tr-TR" sz="2400" b="1">
                <a:solidFill>
                  <a:schemeClr val="tx1"/>
                </a:solidFill>
                <a:effectLst>
                  <a:outerShdw blurRad="38100" dist="38100" dir="2700000" algn="tl">
                    <a:srgbClr val="C0C0C0"/>
                  </a:outerShdw>
                </a:effectLst>
              </a:rPr>
              <a:t>.</a:t>
            </a:r>
            <a:r>
              <a:rPr lang="en-GB" sz="2400" b="1">
                <a:solidFill>
                  <a:schemeClr val="tx1"/>
                </a:solidFill>
                <a:effectLst>
                  <a:outerShdw blurRad="38100" dist="38100" dir="2700000" algn="tl">
                    <a:srgbClr val="C0C0C0"/>
                  </a:outerShdw>
                </a:effectLst>
              </a:rPr>
              <a:t>ABDUCENS (Görme hareket</a:t>
            </a:r>
            <a:r>
              <a:rPr lang="tr-TR" sz="2400" b="1">
                <a:solidFill>
                  <a:schemeClr val="tx1"/>
                </a:solidFill>
                <a:effectLst>
                  <a:outerShdw blurRad="38100" dist="38100" dir="2700000" algn="tl">
                    <a:srgbClr val="C0C0C0"/>
                  </a:outerShdw>
                </a:effectLst>
              </a:rPr>
              <a:t>leri siniri </a:t>
            </a:r>
            <a:r>
              <a:rPr lang="en-GB" sz="2400" b="1">
                <a:solidFill>
                  <a:schemeClr val="tx1"/>
                </a:solidFill>
                <a:effectLst>
                  <a:outerShdw blurRad="38100" dist="38100" dir="2700000" algn="tl">
                    <a:srgbClr val="C0C0C0"/>
                  </a:outerShdw>
                </a:effectLst>
              </a:rPr>
              <a:t>/</a:t>
            </a:r>
            <a:r>
              <a:rPr lang="tr-TR" sz="2400" b="1">
                <a:solidFill>
                  <a:schemeClr val="tx1"/>
                </a:solidFill>
                <a:effectLst>
                  <a:outerShdw blurRad="38100" dist="38100" dir="2700000" algn="tl">
                    <a:srgbClr val="C0C0C0"/>
                  </a:outerShdw>
                </a:effectLst>
              </a:rPr>
              <a:t>           </a:t>
            </a:r>
            <a:r>
              <a:rPr lang="en-GB" sz="2400" b="1">
                <a:solidFill>
                  <a:schemeClr val="tx1"/>
                </a:solidFill>
                <a:effectLst>
                  <a:outerShdw blurRad="38100" dist="38100" dir="2700000" algn="tl">
                    <a:srgbClr val="C0C0C0"/>
                  </a:outerShdw>
                </a:effectLst>
              </a:rPr>
              <a:t>Gözün uzaklaştırıcı siniri) CN-VI</a:t>
            </a:r>
            <a:r>
              <a:rPr lang="tr-TR" sz="2600">
                <a:effectLst>
                  <a:outerShdw blurRad="38100" dist="38100" dir="2700000" algn="tl">
                    <a:srgbClr val="C0C0C0"/>
                  </a:outerShdw>
                </a:effectLst>
              </a:rPr>
              <a:t> </a:t>
            </a:r>
            <a:endParaRPr lang="en-US" sz="2600">
              <a:effectLst>
                <a:outerShdw blurRad="38100" dist="38100" dir="2700000" algn="tl">
                  <a:srgbClr val="C0C0C0"/>
                </a:outerShdw>
              </a:effectLst>
            </a:endParaRPr>
          </a:p>
        </p:txBody>
      </p:sp>
      <p:sp>
        <p:nvSpPr>
          <p:cNvPr id="1132547" name="Rectangle 3"/>
          <p:cNvSpPr>
            <a:spLocks noGrp="1" noChangeArrowheads="1"/>
          </p:cNvSpPr>
          <p:nvPr>
            <p:ph type="body" idx="4294967295"/>
          </p:nvPr>
        </p:nvSpPr>
        <p:spPr bwMode="auto">
          <a:xfrm>
            <a:off x="457200" y="2465388"/>
            <a:ext cx="8435975" cy="3268662"/>
          </a:xfrm>
          <a:prstGeom prst="rect">
            <a:avLst/>
          </a:prstGeom>
          <a:solidFill>
            <a:srgbClr val="FFFFFF"/>
          </a:solidFill>
          <a:ln>
            <a:solidFill>
              <a:srgbClr val="000000"/>
            </a:solidFill>
            <a:miter lim="800000"/>
            <a:headEnd/>
            <a:tailEnd/>
          </a:ln>
        </p:spPr>
        <p:txBody>
          <a:bodyPr/>
          <a:lstStyle/>
          <a:p>
            <a:pPr marL="469900" indent="-469900">
              <a:lnSpc>
                <a:spcPct val="80000"/>
              </a:lnSpc>
            </a:pPr>
            <a:r>
              <a:rPr lang="en-US" sz="2800" b="1">
                <a:solidFill>
                  <a:srgbClr val="FF0000"/>
                </a:solidFill>
              </a:rPr>
              <a:t>GSE </a:t>
            </a:r>
            <a:r>
              <a:rPr lang="en-US" sz="2800">
                <a:solidFill>
                  <a:srgbClr val="000000"/>
                </a:solidFill>
              </a:rPr>
              <a:t>lifler taşıyan </a:t>
            </a:r>
            <a:r>
              <a:rPr lang="en-US" sz="2800" b="1">
                <a:solidFill>
                  <a:srgbClr val="000000"/>
                </a:solidFill>
              </a:rPr>
              <a:t>motor </a:t>
            </a:r>
            <a:r>
              <a:rPr lang="en-US" sz="2800">
                <a:solidFill>
                  <a:srgbClr val="000000"/>
                </a:solidFill>
              </a:rPr>
              <a:t>bir sinirdir.</a:t>
            </a:r>
          </a:p>
          <a:p>
            <a:pPr marL="469900" indent="-469900">
              <a:lnSpc>
                <a:spcPct val="80000"/>
              </a:lnSpc>
            </a:pPr>
            <a:r>
              <a:rPr lang="en-US" sz="2800">
                <a:solidFill>
                  <a:srgbClr val="000000"/>
                </a:solidFill>
              </a:rPr>
              <a:t>Göz küresini hareket ettiren göz kaslarından </a:t>
            </a:r>
            <a:r>
              <a:rPr lang="en-US" sz="2800">
                <a:solidFill>
                  <a:srgbClr val="FF0000"/>
                </a:solidFill>
              </a:rPr>
              <a:t>m.rectus lat</a:t>
            </a:r>
            <a:r>
              <a:rPr lang="tr-TR" sz="2800">
                <a:solidFill>
                  <a:srgbClr val="FF0000"/>
                </a:solidFill>
              </a:rPr>
              <a:t>eralis</a:t>
            </a:r>
            <a:r>
              <a:rPr lang="en-US" sz="2800">
                <a:solidFill>
                  <a:srgbClr val="000000"/>
                </a:solidFill>
              </a:rPr>
              <a:t>’i innerve eder.</a:t>
            </a:r>
          </a:p>
          <a:p>
            <a:pPr marL="469900" indent="-469900">
              <a:lnSpc>
                <a:spcPct val="80000"/>
              </a:lnSpc>
            </a:pPr>
            <a:r>
              <a:rPr lang="tr-TR" sz="2800">
                <a:solidFill>
                  <a:srgbClr val="000000"/>
                </a:solidFill>
              </a:rPr>
              <a:t>Pons kaynaklı olup, f</a:t>
            </a:r>
            <a:r>
              <a:rPr lang="en-US" sz="2800">
                <a:solidFill>
                  <a:srgbClr val="000000"/>
                </a:solidFill>
              </a:rPr>
              <a:t>is</a:t>
            </a:r>
            <a:r>
              <a:rPr lang="tr-TR" sz="2800">
                <a:solidFill>
                  <a:srgbClr val="000000"/>
                </a:solidFill>
              </a:rPr>
              <a:t>sura </a:t>
            </a:r>
            <a:r>
              <a:rPr lang="en-US" sz="2800">
                <a:solidFill>
                  <a:srgbClr val="000000"/>
                </a:solidFill>
              </a:rPr>
              <a:t>orbitalis sup</a:t>
            </a:r>
            <a:r>
              <a:rPr lang="tr-TR" sz="2800">
                <a:solidFill>
                  <a:srgbClr val="000000"/>
                </a:solidFill>
              </a:rPr>
              <a:t>erior</a:t>
            </a:r>
            <a:r>
              <a:rPr lang="en-US" sz="2800">
                <a:solidFill>
                  <a:srgbClr val="000000"/>
                </a:solidFill>
              </a:rPr>
              <a:t>’dan geç</a:t>
            </a:r>
            <a:r>
              <a:rPr lang="tr-TR" sz="2800">
                <a:solidFill>
                  <a:srgbClr val="000000"/>
                </a:solidFill>
              </a:rPr>
              <a:t>erek</a:t>
            </a:r>
            <a:r>
              <a:rPr lang="en-US" sz="2800">
                <a:solidFill>
                  <a:srgbClr val="000000"/>
                </a:solidFill>
              </a:rPr>
              <a:t> orbita’ya girer</a:t>
            </a:r>
            <a:r>
              <a:rPr lang="tr-TR" sz="2800">
                <a:solidFill>
                  <a:srgbClr val="000000"/>
                </a:solidFill>
              </a:rPr>
              <a:t>.</a:t>
            </a:r>
            <a:r>
              <a:rPr lang="en-US" sz="2800">
                <a:solidFill>
                  <a:srgbClr val="000000"/>
                </a:solidFill>
              </a:rPr>
              <a:t> </a:t>
            </a:r>
          </a:p>
          <a:p>
            <a:pPr marL="469900" indent="-469900">
              <a:lnSpc>
                <a:spcPct val="80000"/>
              </a:lnSpc>
            </a:pPr>
            <a:r>
              <a:rPr lang="en-US" sz="2800">
                <a:solidFill>
                  <a:srgbClr val="000000"/>
                </a:solidFill>
              </a:rPr>
              <a:t>Cavitas cranii içinde en uzun yol kateden kranial sinirdir</a:t>
            </a:r>
            <a:r>
              <a:rPr lang="en-US" sz="2400">
                <a:solidFill>
                  <a:srgbClr val="000000"/>
                </a:solidFill>
              </a:rPr>
              <a:t>.</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idx="4294967295"/>
          </p:nvPr>
        </p:nvSpPr>
        <p:spPr bwMode="auto">
          <a:xfrm>
            <a:off x="457200" y="333375"/>
            <a:ext cx="8229600" cy="647700"/>
          </a:xfrm>
          <a:prstGeom prst="rect">
            <a:avLst/>
          </a:prstGeom>
          <a:solidFill>
            <a:srgbClr val="FFFFFF"/>
          </a:solidFill>
          <a:ln>
            <a:solidFill>
              <a:srgbClr val="000000"/>
            </a:solidFill>
            <a:miter lim="800000"/>
            <a:headEnd/>
            <a:tailEnd/>
          </a:ln>
        </p:spPr>
        <p:txBody>
          <a:bodyPr anchor="b"/>
          <a:lstStyle/>
          <a:p>
            <a:r>
              <a:rPr lang="tr-TR" sz="2800" b="1">
                <a:solidFill>
                  <a:schemeClr val="tx1"/>
                </a:solidFill>
                <a:effectLst>
                  <a:outerShdw blurRad="38100" dist="38100" dir="2700000" algn="tl">
                    <a:srgbClr val="C0C0C0"/>
                  </a:outerShdw>
                </a:effectLst>
              </a:rPr>
              <a:t>N</a:t>
            </a:r>
            <a:r>
              <a:rPr lang="en-GB" sz="2800" b="1">
                <a:solidFill>
                  <a:schemeClr val="tx1"/>
                </a:solidFill>
                <a:effectLst>
                  <a:outerShdw blurRad="38100" dist="38100" dir="2700000" algn="tl">
                    <a:srgbClr val="C0C0C0"/>
                  </a:outerShdw>
                </a:effectLst>
              </a:rPr>
              <a:t>.FAC</a:t>
            </a:r>
            <a:r>
              <a:rPr lang="tr-TR" sz="2800" b="1">
                <a:solidFill>
                  <a:schemeClr val="tx1"/>
                </a:solidFill>
                <a:effectLst>
                  <a:outerShdw blurRad="38100" dist="38100" dir="2700000" algn="tl">
                    <a:srgbClr val="C0C0C0"/>
                  </a:outerShdw>
                </a:effectLst>
              </a:rPr>
              <a:t>I</a:t>
            </a:r>
            <a:r>
              <a:rPr lang="en-GB" sz="2800" b="1">
                <a:solidFill>
                  <a:schemeClr val="tx1"/>
                </a:solidFill>
                <a:effectLst>
                  <a:outerShdw blurRad="38100" dist="38100" dir="2700000" algn="tl">
                    <a:srgbClr val="C0C0C0"/>
                  </a:outerShdw>
                </a:effectLst>
              </a:rPr>
              <a:t>AL</a:t>
            </a:r>
            <a:r>
              <a:rPr lang="tr-TR" sz="2800" b="1">
                <a:solidFill>
                  <a:schemeClr val="tx1"/>
                </a:solidFill>
                <a:effectLst>
                  <a:outerShdw blurRad="38100" dist="38100" dir="2700000" algn="tl">
                    <a:srgbClr val="C0C0C0"/>
                  </a:outerShdw>
                </a:effectLst>
              </a:rPr>
              <a:t>I</a:t>
            </a:r>
            <a:r>
              <a:rPr lang="en-GB" sz="2800" b="1">
                <a:solidFill>
                  <a:schemeClr val="tx1"/>
                </a:solidFill>
                <a:effectLst>
                  <a:outerShdw blurRad="38100" dist="38100" dir="2700000" algn="tl">
                    <a:srgbClr val="C0C0C0"/>
                  </a:outerShdw>
                </a:effectLst>
              </a:rPr>
              <a:t>S (Yüz siniri) CN-VII</a:t>
            </a:r>
            <a:endParaRPr lang="en-US" sz="2800" b="1">
              <a:solidFill>
                <a:schemeClr val="tx1"/>
              </a:solidFill>
              <a:effectLst>
                <a:outerShdw blurRad="38100" dist="38100" dir="2700000" algn="tl">
                  <a:srgbClr val="C0C0C0"/>
                </a:outerShdw>
              </a:effectLst>
            </a:endParaRPr>
          </a:p>
        </p:txBody>
      </p:sp>
      <p:sp>
        <p:nvSpPr>
          <p:cNvPr id="919555" name="Rectangle 3"/>
          <p:cNvSpPr>
            <a:spLocks noGrp="1" noChangeArrowheads="1"/>
          </p:cNvSpPr>
          <p:nvPr>
            <p:ph type="body" idx="4294967295"/>
          </p:nvPr>
        </p:nvSpPr>
        <p:spPr bwMode="auto">
          <a:xfrm>
            <a:off x="323850" y="1196975"/>
            <a:ext cx="8820150" cy="5589588"/>
          </a:xfrm>
          <a:prstGeom prst="rect">
            <a:avLst/>
          </a:prstGeom>
          <a:solidFill>
            <a:srgbClr val="FFFFFF"/>
          </a:solidFill>
          <a:ln>
            <a:solidFill>
              <a:srgbClr val="000000"/>
            </a:solidFill>
            <a:miter lim="800000"/>
            <a:headEnd/>
            <a:tailEnd/>
          </a:ln>
        </p:spPr>
        <p:txBody>
          <a:bodyPr/>
          <a:lstStyle/>
          <a:p>
            <a:pPr marL="469900" indent="-469900"/>
            <a:r>
              <a:rPr lang="tr-TR" sz="2400">
                <a:solidFill>
                  <a:srgbClr val="000000"/>
                </a:solidFill>
              </a:rPr>
              <a:t>M</a:t>
            </a:r>
            <a:r>
              <a:rPr lang="en-US" sz="2400">
                <a:solidFill>
                  <a:srgbClr val="000000"/>
                </a:solidFill>
              </a:rPr>
              <a:t>otor,</a:t>
            </a:r>
            <a:r>
              <a:rPr lang="tr-TR" sz="2400">
                <a:solidFill>
                  <a:srgbClr val="000000"/>
                </a:solidFill>
              </a:rPr>
              <a:t> </a:t>
            </a:r>
            <a:r>
              <a:rPr lang="en-US" sz="2400">
                <a:solidFill>
                  <a:srgbClr val="000000"/>
                </a:solidFill>
              </a:rPr>
              <a:t>parasempatik ve duysal liflerden oluş</a:t>
            </a:r>
            <a:r>
              <a:rPr lang="tr-TR" sz="2400">
                <a:solidFill>
                  <a:srgbClr val="000000"/>
                </a:solidFill>
              </a:rPr>
              <a:t>an</a:t>
            </a:r>
            <a:r>
              <a:rPr lang="en-US" sz="2400">
                <a:solidFill>
                  <a:srgbClr val="000000"/>
                </a:solidFill>
              </a:rPr>
              <a:t> </a:t>
            </a:r>
            <a:r>
              <a:rPr lang="en-US" sz="2400" b="1">
                <a:solidFill>
                  <a:srgbClr val="000000"/>
                </a:solidFill>
              </a:rPr>
              <a:t>mi</a:t>
            </a:r>
            <a:r>
              <a:rPr lang="tr-TR" sz="2400" b="1">
                <a:solidFill>
                  <a:srgbClr val="000000"/>
                </a:solidFill>
              </a:rPr>
              <a:t>ks</a:t>
            </a:r>
            <a:r>
              <a:rPr lang="en-US" sz="2400" b="1">
                <a:solidFill>
                  <a:srgbClr val="000000"/>
                </a:solidFill>
              </a:rPr>
              <a:t>t</a:t>
            </a:r>
            <a:r>
              <a:rPr lang="en-US" sz="2400">
                <a:solidFill>
                  <a:srgbClr val="000000"/>
                </a:solidFill>
              </a:rPr>
              <a:t> </a:t>
            </a:r>
            <a:r>
              <a:rPr lang="tr-TR" sz="2400">
                <a:solidFill>
                  <a:srgbClr val="000000"/>
                </a:solidFill>
              </a:rPr>
              <a:t>s</a:t>
            </a:r>
            <a:r>
              <a:rPr lang="en-US" sz="2400">
                <a:solidFill>
                  <a:srgbClr val="000000"/>
                </a:solidFill>
              </a:rPr>
              <a:t>inir.</a:t>
            </a:r>
            <a:endParaRPr lang="tr-TR" sz="2400">
              <a:solidFill>
                <a:srgbClr val="000000"/>
              </a:solidFill>
            </a:endParaRPr>
          </a:p>
          <a:p>
            <a:pPr marL="469900" indent="-469900"/>
            <a:r>
              <a:rPr lang="tr-TR" sz="2400">
                <a:solidFill>
                  <a:srgbClr val="000000"/>
                </a:solidFill>
              </a:rPr>
              <a:t>P</a:t>
            </a:r>
            <a:r>
              <a:rPr lang="en-US" sz="2400"/>
              <a:t>ons</a:t>
            </a:r>
            <a:r>
              <a:rPr lang="tr-TR" sz="2400"/>
              <a:t> &gt;</a:t>
            </a:r>
            <a:r>
              <a:rPr lang="en-US" sz="2400">
                <a:solidFill>
                  <a:srgbClr val="000000"/>
                </a:solidFill>
              </a:rPr>
              <a:t> </a:t>
            </a:r>
            <a:r>
              <a:rPr lang="en-US" sz="2400"/>
              <a:t>meatus acusticus internus</a:t>
            </a:r>
            <a:r>
              <a:rPr lang="en-US" sz="2400">
                <a:solidFill>
                  <a:srgbClr val="000000"/>
                </a:solidFill>
              </a:rPr>
              <a:t> </a:t>
            </a:r>
            <a:r>
              <a:rPr lang="tr-TR" sz="2400">
                <a:solidFill>
                  <a:srgbClr val="000000"/>
                </a:solidFill>
              </a:rPr>
              <a:t>(</a:t>
            </a:r>
            <a:r>
              <a:rPr lang="en-US" sz="2400">
                <a:solidFill>
                  <a:srgbClr val="000000"/>
                </a:solidFill>
              </a:rPr>
              <a:t>CN VIII ile birlikte</a:t>
            </a:r>
            <a:r>
              <a:rPr lang="tr-TR" sz="2400">
                <a:solidFill>
                  <a:srgbClr val="000000"/>
                </a:solidFill>
              </a:rPr>
              <a:t>)</a:t>
            </a:r>
            <a:r>
              <a:rPr lang="en-US" sz="2400">
                <a:solidFill>
                  <a:srgbClr val="000000"/>
                </a:solidFill>
              </a:rPr>
              <a:t> </a:t>
            </a:r>
            <a:r>
              <a:rPr lang="tr-TR" sz="2400">
                <a:solidFill>
                  <a:srgbClr val="000000"/>
                </a:solidFill>
              </a:rPr>
              <a:t>&gt; </a:t>
            </a:r>
            <a:r>
              <a:rPr lang="en-US" sz="2400">
                <a:solidFill>
                  <a:srgbClr val="000000"/>
                </a:solidFill>
              </a:rPr>
              <a:t>canalis facialis</a:t>
            </a:r>
            <a:r>
              <a:rPr lang="tr-TR" sz="2400">
                <a:solidFill>
                  <a:srgbClr val="000000"/>
                </a:solidFill>
              </a:rPr>
              <a:t> &gt; </a:t>
            </a:r>
            <a:r>
              <a:rPr lang="en-US" sz="2400"/>
              <a:t>for</a:t>
            </a:r>
            <a:r>
              <a:rPr lang="tr-TR" sz="2400"/>
              <a:t>amen  </a:t>
            </a:r>
            <a:r>
              <a:rPr lang="en-US" sz="2400"/>
              <a:t>stylomastoideum</a:t>
            </a:r>
            <a:r>
              <a:rPr lang="tr-TR" sz="2400"/>
              <a:t> yolu ile cranium’u</a:t>
            </a:r>
            <a:r>
              <a:rPr lang="en-US" sz="2400">
                <a:solidFill>
                  <a:srgbClr val="000000"/>
                </a:solidFill>
              </a:rPr>
              <a:t> terk eder.</a:t>
            </a:r>
            <a:endParaRPr lang="tr-TR" sz="2400">
              <a:solidFill>
                <a:srgbClr val="000000"/>
              </a:solidFill>
            </a:endParaRPr>
          </a:p>
          <a:p>
            <a:pPr marL="469900" indent="-469900"/>
            <a:r>
              <a:rPr lang="tr-TR" sz="2400">
                <a:solidFill>
                  <a:srgbClr val="000000"/>
                </a:solidFill>
              </a:rPr>
              <a:t>Y</a:t>
            </a:r>
            <a:r>
              <a:rPr lang="en-US" sz="2400">
                <a:solidFill>
                  <a:srgbClr val="000000"/>
                </a:solidFill>
              </a:rPr>
              <a:t>üzün dışyan kenarına ulaşır.</a:t>
            </a:r>
            <a:r>
              <a:rPr lang="tr-TR" sz="2400">
                <a:solidFill>
                  <a:srgbClr val="000000"/>
                </a:solidFill>
              </a:rPr>
              <a:t> Sonra </a:t>
            </a:r>
            <a:r>
              <a:rPr lang="tr-TR" sz="2400">
                <a:solidFill>
                  <a:srgbClr val="FF0000"/>
                </a:solidFill>
              </a:rPr>
              <a:t>g</a:t>
            </a:r>
            <a:r>
              <a:rPr lang="en-US" sz="2400">
                <a:solidFill>
                  <a:srgbClr val="FF0000"/>
                </a:solidFill>
              </a:rPr>
              <a:t>l</a:t>
            </a:r>
            <a:r>
              <a:rPr lang="tr-TR" sz="2400">
                <a:solidFill>
                  <a:srgbClr val="FF0000"/>
                </a:solidFill>
              </a:rPr>
              <a:t>andula </a:t>
            </a:r>
            <a:r>
              <a:rPr lang="en-US" sz="2400">
                <a:solidFill>
                  <a:srgbClr val="FF0000"/>
                </a:solidFill>
              </a:rPr>
              <a:t>parotidea</a:t>
            </a:r>
            <a:r>
              <a:rPr lang="en-US" sz="2400">
                <a:solidFill>
                  <a:srgbClr val="000000"/>
                </a:solidFill>
              </a:rPr>
              <a:t> için</a:t>
            </a:r>
            <a:r>
              <a:rPr lang="tr-TR" sz="2400">
                <a:solidFill>
                  <a:srgbClr val="000000"/>
                </a:solidFill>
              </a:rPr>
              <a:t>- </a:t>
            </a:r>
            <a:r>
              <a:rPr lang="en-US" sz="2400">
                <a:solidFill>
                  <a:srgbClr val="000000"/>
                </a:solidFill>
              </a:rPr>
              <a:t>de ışınsal </a:t>
            </a:r>
            <a:r>
              <a:rPr lang="tr-TR" sz="2400">
                <a:solidFill>
                  <a:srgbClr val="000000"/>
                </a:solidFill>
              </a:rPr>
              <a:t>olarak</a:t>
            </a:r>
            <a:r>
              <a:rPr lang="en-US" sz="2400">
                <a:solidFill>
                  <a:srgbClr val="000000"/>
                </a:solidFill>
              </a:rPr>
              <a:t> uzan</a:t>
            </a:r>
            <a:r>
              <a:rPr lang="tr-TR" sz="2400">
                <a:solidFill>
                  <a:srgbClr val="000000"/>
                </a:solidFill>
              </a:rPr>
              <a:t>ır</a:t>
            </a:r>
            <a:r>
              <a:rPr lang="en-US" sz="2400">
                <a:solidFill>
                  <a:srgbClr val="000000"/>
                </a:solidFill>
              </a:rPr>
              <a:t> ve</a:t>
            </a:r>
            <a:r>
              <a:rPr lang="tr-TR" sz="2400">
                <a:solidFill>
                  <a:srgbClr val="000000"/>
                </a:solidFill>
              </a:rPr>
              <a:t> </a:t>
            </a:r>
            <a:r>
              <a:rPr lang="tr-TR" sz="2400"/>
              <a:t>yüzün</a:t>
            </a:r>
            <a:r>
              <a:rPr lang="en-US" sz="2400">
                <a:solidFill>
                  <a:srgbClr val="000000"/>
                </a:solidFill>
              </a:rPr>
              <a:t> </a:t>
            </a:r>
            <a:r>
              <a:rPr lang="en-US" sz="2400">
                <a:solidFill>
                  <a:srgbClr val="FF0000"/>
                </a:solidFill>
              </a:rPr>
              <a:t>mimik kaslarında</a:t>
            </a:r>
            <a:r>
              <a:rPr lang="en-US" sz="2400">
                <a:solidFill>
                  <a:srgbClr val="000000"/>
                </a:solidFill>
              </a:rPr>
              <a:t> dağılır.</a:t>
            </a:r>
            <a:endParaRPr lang="tr-TR" sz="2400">
              <a:solidFill>
                <a:srgbClr val="000000"/>
              </a:solidFill>
            </a:endParaRPr>
          </a:p>
          <a:p>
            <a:pPr marL="469900" indent="-469900"/>
            <a:r>
              <a:rPr lang="tr-TR" sz="2400" b="1">
                <a:solidFill>
                  <a:srgbClr val="000000"/>
                </a:solidFill>
              </a:rPr>
              <a:t>İnnervasyon Alanları : </a:t>
            </a:r>
          </a:p>
          <a:p>
            <a:pPr lvl="1"/>
            <a:r>
              <a:rPr lang="tr-TR" sz="2400"/>
              <a:t>Mimik kasları </a:t>
            </a:r>
            <a:r>
              <a:rPr lang="en-US" sz="2400">
                <a:solidFill>
                  <a:srgbClr val="000000"/>
                </a:solidFill>
              </a:rPr>
              <a:t>,</a:t>
            </a:r>
            <a:r>
              <a:rPr lang="tr-TR" sz="2400">
                <a:solidFill>
                  <a:srgbClr val="000000"/>
                </a:solidFill>
              </a:rPr>
              <a:t> </a:t>
            </a:r>
            <a:endParaRPr lang="tr-TR" sz="2400"/>
          </a:p>
          <a:p>
            <a:pPr lvl="1"/>
            <a:r>
              <a:rPr lang="tr-TR" sz="2400"/>
              <a:t>Göz yaşı bezi ve Tükrük bezleri </a:t>
            </a:r>
            <a:r>
              <a:rPr lang="en-US" sz="2400">
                <a:solidFill>
                  <a:srgbClr val="000000"/>
                </a:solidFill>
              </a:rPr>
              <a:t>,</a:t>
            </a:r>
            <a:r>
              <a:rPr lang="tr-TR" sz="2400">
                <a:solidFill>
                  <a:srgbClr val="000000"/>
                </a:solidFill>
              </a:rPr>
              <a:t> </a:t>
            </a:r>
            <a:endParaRPr lang="tr-TR" sz="2400"/>
          </a:p>
          <a:p>
            <a:pPr lvl="1"/>
            <a:r>
              <a:rPr lang="tr-TR" sz="2400"/>
              <a:t>Dil (2/3 önü-</a:t>
            </a:r>
            <a:r>
              <a:rPr lang="tr-TR" sz="2400">
                <a:solidFill>
                  <a:srgbClr val="FF0000"/>
                </a:solidFill>
              </a:rPr>
              <a:t>TAD</a:t>
            </a:r>
            <a:r>
              <a:rPr lang="tr-TR" sz="2400"/>
              <a:t>), Yumuşak damak, Ağız tabanı duyusu </a:t>
            </a:r>
            <a:r>
              <a:rPr lang="en-US" sz="2400">
                <a:solidFill>
                  <a:srgbClr val="000000"/>
                </a:solidFill>
              </a:rPr>
              <a:t>,</a:t>
            </a:r>
            <a:r>
              <a:rPr lang="tr-TR" sz="2400">
                <a:solidFill>
                  <a:srgbClr val="000000"/>
                </a:solidFill>
              </a:rPr>
              <a:t> </a:t>
            </a:r>
            <a:endParaRPr lang="tr-TR" sz="2400"/>
          </a:p>
          <a:p>
            <a:pPr lvl="1"/>
            <a:r>
              <a:rPr lang="tr-TR" sz="2400"/>
              <a:t>Kulak kepçesi ve Kulak yolu derisi</a:t>
            </a:r>
            <a:r>
              <a:rPr lang="tr-TR" sz="2400">
                <a:solidFill>
                  <a:srgbClr val="000000"/>
                </a:solidFill>
              </a:rPr>
              <a:t> </a:t>
            </a:r>
            <a:endParaRPr lang="en-US" sz="2200">
              <a:solidFill>
                <a:srgbClr val="000000"/>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384575" y="0"/>
            <a:ext cx="6334533" cy="6858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428596" y="0"/>
            <a:ext cx="3000396" cy="3877135"/>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a:stretch>
            <a:fillRect/>
          </a:stretch>
        </p:blipFill>
        <p:spPr bwMode="auto">
          <a:xfrm>
            <a:off x="3853115" y="1785926"/>
            <a:ext cx="4500329" cy="4780254"/>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title" idx="4294967295"/>
          </p:nvPr>
        </p:nvSpPr>
        <p:spPr bwMode="auto">
          <a:xfrm>
            <a:off x="360363" y="260350"/>
            <a:ext cx="8604250" cy="792163"/>
          </a:xfrm>
          <a:prstGeom prst="rect">
            <a:avLst/>
          </a:prstGeom>
          <a:solidFill>
            <a:srgbClr val="FFFFFF"/>
          </a:solidFill>
          <a:ln>
            <a:solidFill>
              <a:srgbClr val="000000"/>
            </a:solidFill>
            <a:miter lim="800000"/>
            <a:headEnd/>
            <a:tailEnd/>
          </a:ln>
        </p:spPr>
        <p:txBody>
          <a:bodyPr anchor="b">
            <a:normAutofit fontScale="90000"/>
          </a:bodyPr>
          <a:lstStyle/>
          <a:p>
            <a:r>
              <a:rPr lang="tr-TR" sz="2400" b="1">
                <a:solidFill>
                  <a:schemeClr val="tx1"/>
                </a:solidFill>
                <a:effectLst>
                  <a:outerShdw blurRad="38100" dist="38100" dir="2700000" algn="tl">
                    <a:srgbClr val="C0C0C0"/>
                  </a:outerShdw>
                </a:effectLst>
              </a:rPr>
              <a:t>N.</a:t>
            </a:r>
            <a:r>
              <a:rPr lang="en-GB" sz="2400" b="1">
                <a:solidFill>
                  <a:schemeClr val="tx1"/>
                </a:solidFill>
                <a:effectLst>
                  <a:outerShdw blurRad="38100" dist="38100" dir="2700000" algn="tl">
                    <a:srgbClr val="C0C0C0"/>
                  </a:outerShdw>
                </a:effectLst>
              </a:rPr>
              <a:t>VEST</a:t>
            </a:r>
            <a:r>
              <a:rPr lang="tr-TR" sz="2400" b="1">
                <a:solidFill>
                  <a:schemeClr val="tx1"/>
                </a:solidFill>
                <a:effectLst>
                  <a:outerShdw blurRad="38100" dist="38100" dir="2700000" algn="tl">
                    <a:srgbClr val="C0C0C0"/>
                  </a:outerShdw>
                </a:effectLst>
              </a:rPr>
              <a:t>I</a:t>
            </a:r>
            <a:r>
              <a:rPr lang="en-GB" sz="2400" b="1">
                <a:solidFill>
                  <a:schemeClr val="tx1"/>
                </a:solidFill>
                <a:effectLst>
                  <a:outerShdw blurRad="38100" dist="38100" dir="2700000" algn="tl">
                    <a:srgbClr val="C0C0C0"/>
                  </a:outerShdw>
                </a:effectLst>
              </a:rPr>
              <a:t>BULOCOCHLEAR</a:t>
            </a:r>
            <a:r>
              <a:rPr lang="tr-TR" sz="2400" b="1">
                <a:solidFill>
                  <a:schemeClr val="tx1"/>
                </a:solidFill>
                <a:effectLst>
                  <a:outerShdw blurRad="38100" dist="38100" dir="2700000" algn="tl">
                    <a:srgbClr val="C0C0C0"/>
                  </a:outerShdw>
                </a:effectLst>
              </a:rPr>
              <a:t>I</a:t>
            </a:r>
            <a:r>
              <a:rPr lang="en-GB" sz="2400" b="1">
                <a:solidFill>
                  <a:schemeClr val="tx1"/>
                </a:solidFill>
                <a:effectLst>
                  <a:outerShdw blurRad="38100" dist="38100" dir="2700000" algn="tl">
                    <a:srgbClr val="C0C0C0"/>
                  </a:outerShdw>
                </a:effectLst>
              </a:rPr>
              <a:t>S </a:t>
            </a:r>
            <a:r>
              <a:rPr lang="tr-TR" sz="2400" b="1">
                <a:solidFill>
                  <a:schemeClr val="tx1"/>
                </a:solidFill>
                <a:effectLst>
                  <a:outerShdw blurRad="38100" dist="38100" dir="2700000" algn="tl">
                    <a:srgbClr val="C0C0C0"/>
                  </a:outerShdw>
                </a:effectLst>
              </a:rPr>
              <a:t>                                      </a:t>
            </a:r>
            <a:r>
              <a:rPr lang="en-GB" sz="2400" b="1">
                <a:solidFill>
                  <a:schemeClr val="tx1"/>
                </a:solidFill>
                <a:effectLst>
                  <a:outerShdw blurRad="38100" dist="38100" dir="2700000" algn="tl">
                    <a:srgbClr val="C0C0C0"/>
                  </a:outerShdw>
                </a:effectLst>
              </a:rPr>
              <a:t>(Denge ve İşitme siniri) CN-VIII</a:t>
            </a:r>
            <a:r>
              <a:rPr lang="tr-TR" sz="2600">
                <a:effectLst>
                  <a:outerShdw blurRad="38100" dist="38100" dir="2700000" algn="tl">
                    <a:srgbClr val="C0C0C0"/>
                  </a:outerShdw>
                </a:effectLst>
              </a:rPr>
              <a:t> </a:t>
            </a:r>
            <a:endParaRPr lang="en-US" sz="2600">
              <a:effectLst>
                <a:outerShdw blurRad="38100" dist="38100" dir="2700000" algn="tl">
                  <a:srgbClr val="C0C0C0"/>
                </a:outerShdw>
              </a:effectLst>
            </a:endParaRPr>
          </a:p>
        </p:txBody>
      </p:sp>
      <p:sp>
        <p:nvSpPr>
          <p:cNvPr id="922627" name="Rectangle 3"/>
          <p:cNvSpPr>
            <a:spLocks noGrp="1" noChangeArrowheads="1"/>
          </p:cNvSpPr>
          <p:nvPr>
            <p:ph type="body" idx="4294967295"/>
          </p:nvPr>
        </p:nvSpPr>
        <p:spPr bwMode="auto">
          <a:xfrm>
            <a:off x="298450" y="2420938"/>
            <a:ext cx="8737600" cy="3455987"/>
          </a:xfrm>
          <a:prstGeom prst="rect">
            <a:avLst/>
          </a:prstGeom>
          <a:solidFill>
            <a:srgbClr val="FFFFFF"/>
          </a:solidFill>
          <a:ln>
            <a:solidFill>
              <a:srgbClr val="000000"/>
            </a:solidFill>
            <a:miter lim="800000"/>
            <a:headEnd/>
            <a:tailEnd/>
          </a:ln>
        </p:spPr>
        <p:txBody>
          <a:bodyPr/>
          <a:lstStyle/>
          <a:p>
            <a:pPr marL="469900" indent="-469900">
              <a:lnSpc>
                <a:spcPct val="90000"/>
              </a:lnSpc>
            </a:pPr>
            <a:r>
              <a:rPr lang="en-US" sz="2900">
                <a:solidFill>
                  <a:srgbClr val="000000"/>
                </a:solidFill>
              </a:rPr>
              <a:t>Yalnızca duysal (</a:t>
            </a:r>
            <a:r>
              <a:rPr lang="en-US" sz="2900">
                <a:solidFill>
                  <a:srgbClr val="FF0000"/>
                </a:solidFill>
              </a:rPr>
              <a:t>SSA</a:t>
            </a:r>
            <a:r>
              <a:rPr lang="en-US" sz="2900">
                <a:solidFill>
                  <a:srgbClr val="000000"/>
                </a:solidFill>
              </a:rPr>
              <a:t>) liflerden oluşmuş</a:t>
            </a:r>
            <a:r>
              <a:rPr lang="tr-TR" sz="2900">
                <a:solidFill>
                  <a:srgbClr val="000000"/>
                </a:solidFill>
              </a:rPr>
              <a:t>tur.</a:t>
            </a:r>
          </a:p>
          <a:p>
            <a:pPr marL="469900" indent="-469900">
              <a:lnSpc>
                <a:spcPct val="90000"/>
              </a:lnSpc>
            </a:pPr>
            <a:r>
              <a:rPr lang="tr-TR" sz="2900">
                <a:solidFill>
                  <a:srgbClr val="FF0000"/>
                </a:solidFill>
              </a:rPr>
              <a:t>C</a:t>
            </a:r>
            <a:r>
              <a:rPr lang="en-US" sz="2900">
                <a:solidFill>
                  <a:srgbClr val="FF0000"/>
                </a:solidFill>
              </a:rPr>
              <a:t>ranium’dan dışarı çıkmayan tek kranial sinirdir.</a:t>
            </a:r>
            <a:endParaRPr lang="tr-TR" sz="2900">
              <a:solidFill>
                <a:srgbClr val="FF0000"/>
              </a:solidFill>
            </a:endParaRPr>
          </a:p>
          <a:p>
            <a:pPr marL="469900" indent="-469900">
              <a:lnSpc>
                <a:spcPct val="90000"/>
              </a:lnSpc>
            </a:pPr>
            <a:r>
              <a:rPr lang="tr-TR" sz="2900">
                <a:solidFill>
                  <a:srgbClr val="000000"/>
                </a:solidFill>
              </a:rPr>
              <a:t>O</a:t>
            </a:r>
            <a:r>
              <a:rPr lang="en-US" sz="2900">
                <a:solidFill>
                  <a:srgbClr val="000000"/>
                </a:solidFill>
              </a:rPr>
              <a:t>rtak kılıf</a:t>
            </a:r>
            <a:r>
              <a:rPr lang="tr-TR" sz="2900">
                <a:solidFill>
                  <a:srgbClr val="000000"/>
                </a:solidFill>
              </a:rPr>
              <a:t> içinde olarak</a:t>
            </a:r>
            <a:r>
              <a:rPr lang="en-US" sz="2900">
                <a:solidFill>
                  <a:srgbClr val="000000"/>
                </a:solidFill>
              </a:rPr>
              <a:t> </a:t>
            </a:r>
            <a:r>
              <a:rPr lang="en-US" sz="2900" b="1">
                <a:solidFill>
                  <a:srgbClr val="000000"/>
                </a:solidFill>
              </a:rPr>
              <a:t>İşitme</a:t>
            </a:r>
            <a:r>
              <a:rPr lang="tr-TR" sz="2900" b="1">
                <a:solidFill>
                  <a:srgbClr val="000000"/>
                </a:solidFill>
              </a:rPr>
              <a:t> &gt;</a:t>
            </a:r>
            <a:r>
              <a:rPr lang="en-US" sz="2900" b="1">
                <a:solidFill>
                  <a:srgbClr val="000000"/>
                </a:solidFill>
              </a:rPr>
              <a:t> </a:t>
            </a:r>
            <a:r>
              <a:rPr lang="en-US" sz="2900" b="1" i="1">
                <a:solidFill>
                  <a:srgbClr val="000000"/>
                </a:solidFill>
              </a:rPr>
              <a:t>n.cochlearis</a:t>
            </a:r>
            <a:r>
              <a:rPr lang="en-US" sz="2900">
                <a:solidFill>
                  <a:srgbClr val="000000"/>
                </a:solidFill>
              </a:rPr>
              <a:t>, </a:t>
            </a:r>
            <a:r>
              <a:rPr lang="tr-TR" sz="2900">
                <a:solidFill>
                  <a:srgbClr val="000000"/>
                </a:solidFill>
              </a:rPr>
              <a:t>  </a:t>
            </a:r>
            <a:r>
              <a:rPr lang="tr-TR" sz="2900" b="1">
                <a:solidFill>
                  <a:srgbClr val="000000"/>
                </a:solidFill>
              </a:rPr>
              <a:t>D</a:t>
            </a:r>
            <a:r>
              <a:rPr lang="en-US" sz="2900" b="1">
                <a:solidFill>
                  <a:srgbClr val="000000"/>
                </a:solidFill>
              </a:rPr>
              <a:t>enge</a:t>
            </a:r>
            <a:r>
              <a:rPr lang="tr-TR" sz="2900" b="1">
                <a:solidFill>
                  <a:srgbClr val="000000"/>
                </a:solidFill>
              </a:rPr>
              <a:t> &gt;</a:t>
            </a:r>
            <a:r>
              <a:rPr lang="en-US" sz="2900" b="1">
                <a:solidFill>
                  <a:srgbClr val="000000"/>
                </a:solidFill>
              </a:rPr>
              <a:t> </a:t>
            </a:r>
            <a:r>
              <a:rPr lang="en-US" sz="2900" b="1" i="1">
                <a:solidFill>
                  <a:srgbClr val="000000"/>
                </a:solidFill>
              </a:rPr>
              <a:t>n.vestibularis</a:t>
            </a:r>
            <a:r>
              <a:rPr lang="en-US" sz="2900" i="1">
                <a:solidFill>
                  <a:srgbClr val="000000"/>
                </a:solidFill>
              </a:rPr>
              <a:t> </a:t>
            </a:r>
            <a:r>
              <a:rPr lang="en-US" sz="2900">
                <a:solidFill>
                  <a:srgbClr val="000000"/>
                </a:solidFill>
              </a:rPr>
              <a:t>lifleri </a:t>
            </a:r>
            <a:r>
              <a:rPr lang="tr-TR" sz="2900">
                <a:solidFill>
                  <a:srgbClr val="000000"/>
                </a:solidFill>
              </a:rPr>
              <a:t>ile </a:t>
            </a:r>
            <a:r>
              <a:rPr lang="en-US" sz="2900">
                <a:solidFill>
                  <a:srgbClr val="000000"/>
                </a:solidFill>
              </a:rPr>
              <a:t>sağlan</a:t>
            </a:r>
            <a:r>
              <a:rPr lang="tr-TR" sz="2900">
                <a:solidFill>
                  <a:srgbClr val="000000"/>
                </a:solidFill>
              </a:rPr>
              <a:t>ır.</a:t>
            </a:r>
          </a:p>
          <a:p>
            <a:pPr marL="469900" indent="-469900">
              <a:lnSpc>
                <a:spcPct val="90000"/>
              </a:lnSpc>
            </a:pPr>
            <a:r>
              <a:rPr lang="tr-TR" sz="2900">
                <a:solidFill>
                  <a:srgbClr val="000000"/>
                </a:solidFill>
              </a:rPr>
              <a:t>P</a:t>
            </a:r>
            <a:r>
              <a:rPr lang="en-US" sz="2900">
                <a:solidFill>
                  <a:srgbClr val="000000"/>
                </a:solidFill>
              </a:rPr>
              <a:t>ons’a</a:t>
            </a:r>
            <a:r>
              <a:rPr lang="tr-TR" sz="2900">
                <a:solidFill>
                  <a:srgbClr val="000000"/>
                </a:solidFill>
              </a:rPr>
              <a:t> (beyin sapına)</a:t>
            </a:r>
            <a:r>
              <a:rPr lang="en-US" sz="2900">
                <a:solidFill>
                  <a:srgbClr val="000000"/>
                </a:solidFill>
              </a:rPr>
              <a:t> tek kök halinde girerler.</a:t>
            </a:r>
            <a:endParaRPr lang="tr-TR" sz="2900">
              <a:solidFill>
                <a:srgbClr val="000000"/>
              </a:solidFill>
            </a:endParaRPr>
          </a:p>
          <a:p>
            <a:pPr marL="469900" indent="-469900">
              <a:lnSpc>
                <a:spcPct val="90000"/>
              </a:lnSpc>
            </a:pPr>
            <a:r>
              <a:rPr lang="tr-TR" sz="2900">
                <a:solidFill>
                  <a:srgbClr val="000000"/>
                </a:solidFill>
              </a:rPr>
              <a:t>P</a:t>
            </a:r>
            <a:r>
              <a:rPr lang="en-US" sz="2900">
                <a:solidFill>
                  <a:srgbClr val="000000"/>
                </a:solidFill>
              </a:rPr>
              <a:t>ons+bulbus’da merkezi çekirdekleri bulunur.</a:t>
            </a:r>
          </a:p>
          <a:p>
            <a:pPr marL="469900" indent="-469900">
              <a:lnSpc>
                <a:spcPct val="90000"/>
              </a:lnSpc>
            </a:pPr>
            <a:endParaRPr lang="en-US" sz="290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214282" y="357166"/>
            <a:ext cx="3257550" cy="3857625"/>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3428992" y="2500306"/>
            <a:ext cx="5457825" cy="4124325"/>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428604"/>
            <a:ext cx="9165943" cy="6215106"/>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idx="4294967295"/>
          </p:nvPr>
        </p:nvSpPr>
        <p:spPr bwMode="auto">
          <a:xfrm>
            <a:off x="360363" y="304800"/>
            <a:ext cx="8532812" cy="533400"/>
          </a:xfrm>
          <a:prstGeom prst="rect">
            <a:avLst/>
          </a:prstGeom>
          <a:solidFill>
            <a:srgbClr val="FFFFFF"/>
          </a:solidFill>
          <a:ln>
            <a:solidFill>
              <a:srgbClr val="000000"/>
            </a:solidFill>
            <a:miter lim="800000"/>
            <a:headEnd/>
            <a:tailEnd/>
          </a:ln>
        </p:spPr>
        <p:txBody>
          <a:bodyPr anchor="b"/>
          <a:lstStyle/>
          <a:p>
            <a:r>
              <a:rPr lang="tr-TR" sz="2400" b="1">
                <a:solidFill>
                  <a:schemeClr val="tx1"/>
                </a:solidFill>
                <a:effectLst>
                  <a:outerShdw blurRad="38100" dist="38100" dir="2700000" algn="tl">
                    <a:srgbClr val="C0C0C0"/>
                  </a:outerShdw>
                </a:effectLst>
              </a:rPr>
              <a:t>N.GLOSSOPHARYNGEUS (Dil yutak siniri) CN IX</a:t>
            </a:r>
            <a:endParaRPr lang="en-US" sz="2400" b="1">
              <a:solidFill>
                <a:schemeClr val="tx1"/>
              </a:solidFill>
              <a:effectLst>
                <a:outerShdw blurRad="38100" dist="38100" dir="2700000" algn="tl">
                  <a:srgbClr val="C0C0C0"/>
                </a:outerShdw>
              </a:effectLst>
            </a:endParaRPr>
          </a:p>
        </p:txBody>
      </p:sp>
      <p:sp>
        <p:nvSpPr>
          <p:cNvPr id="924675" name="Rectangle 3"/>
          <p:cNvSpPr>
            <a:spLocks noGrp="1" noChangeArrowheads="1"/>
          </p:cNvSpPr>
          <p:nvPr>
            <p:ph type="body" idx="4294967295"/>
          </p:nvPr>
        </p:nvSpPr>
        <p:spPr bwMode="auto">
          <a:xfrm>
            <a:off x="250825" y="1196975"/>
            <a:ext cx="8893175" cy="5661025"/>
          </a:xfrm>
          <a:prstGeom prst="rect">
            <a:avLst/>
          </a:prstGeom>
          <a:solidFill>
            <a:srgbClr val="FFFFFF"/>
          </a:solidFill>
          <a:ln>
            <a:solidFill>
              <a:srgbClr val="000000"/>
            </a:solidFill>
            <a:miter lim="800000"/>
            <a:headEnd/>
            <a:tailEnd/>
          </a:ln>
        </p:spPr>
        <p:txBody>
          <a:bodyPr/>
          <a:lstStyle/>
          <a:p>
            <a:pPr marL="469900" indent="-469900">
              <a:lnSpc>
                <a:spcPct val="90000"/>
              </a:lnSpc>
            </a:pPr>
            <a:r>
              <a:rPr lang="tr-TR" sz="2400">
                <a:solidFill>
                  <a:srgbClr val="000000"/>
                </a:solidFill>
              </a:rPr>
              <a:t>B</a:t>
            </a:r>
            <a:r>
              <a:rPr lang="en-US" sz="2400">
                <a:solidFill>
                  <a:srgbClr val="000000"/>
                </a:solidFill>
              </a:rPr>
              <a:t>ulbus’u 3-5 kökle terk eden CN-IX lifleri, CN-X ve XI ile birlikte </a:t>
            </a:r>
            <a:r>
              <a:rPr lang="en-US" sz="2400">
                <a:solidFill>
                  <a:srgbClr val="FF0000"/>
                </a:solidFill>
              </a:rPr>
              <a:t>for</a:t>
            </a:r>
            <a:r>
              <a:rPr lang="tr-TR" sz="2400">
                <a:solidFill>
                  <a:srgbClr val="FF0000"/>
                </a:solidFill>
              </a:rPr>
              <a:t>amen </a:t>
            </a:r>
            <a:r>
              <a:rPr lang="en-US" sz="2400">
                <a:solidFill>
                  <a:srgbClr val="FF0000"/>
                </a:solidFill>
              </a:rPr>
              <a:t>jugulare</a:t>
            </a:r>
            <a:r>
              <a:rPr lang="tr-TR" sz="2400">
                <a:solidFill>
                  <a:srgbClr val="000000"/>
                </a:solidFill>
              </a:rPr>
              <a:t>’</a:t>
            </a:r>
            <a:r>
              <a:rPr lang="en-US" sz="2400">
                <a:solidFill>
                  <a:srgbClr val="000000"/>
                </a:solidFill>
              </a:rPr>
              <a:t>den geç</a:t>
            </a:r>
            <a:r>
              <a:rPr lang="tr-TR" sz="2400">
                <a:solidFill>
                  <a:srgbClr val="000000"/>
                </a:solidFill>
              </a:rPr>
              <a:t>ip,</a:t>
            </a:r>
            <a:r>
              <a:rPr lang="en-US" sz="2400">
                <a:solidFill>
                  <a:srgbClr val="000000"/>
                </a:solidFill>
              </a:rPr>
              <a:t> pharynx yan duvarında aşağı -öne doğru iner</a:t>
            </a:r>
            <a:r>
              <a:rPr lang="tr-TR" sz="2400">
                <a:solidFill>
                  <a:srgbClr val="000000"/>
                </a:solidFill>
              </a:rPr>
              <a:t>ek </a:t>
            </a:r>
            <a:r>
              <a:rPr lang="en-US" sz="2400">
                <a:solidFill>
                  <a:srgbClr val="000000"/>
                </a:solidFill>
              </a:rPr>
              <a:t>dil köküne ulaşır ve</a:t>
            </a:r>
            <a:r>
              <a:rPr lang="tr-TR" sz="2400">
                <a:solidFill>
                  <a:srgbClr val="000000"/>
                </a:solidFill>
              </a:rPr>
              <a:t> burada</a:t>
            </a:r>
            <a:r>
              <a:rPr lang="en-US" sz="2400">
                <a:solidFill>
                  <a:srgbClr val="000000"/>
                </a:solidFill>
              </a:rPr>
              <a:t> uç dallarını vererek sonlanır.</a:t>
            </a:r>
            <a:endParaRPr lang="tr-TR" sz="2400">
              <a:solidFill>
                <a:srgbClr val="000000"/>
              </a:solidFill>
            </a:endParaRPr>
          </a:p>
          <a:p>
            <a:pPr marL="469900" indent="-469900">
              <a:lnSpc>
                <a:spcPct val="90000"/>
              </a:lnSpc>
            </a:pPr>
            <a:r>
              <a:rPr lang="tr-TR" sz="2600">
                <a:solidFill>
                  <a:srgbClr val="000000"/>
                </a:solidFill>
              </a:rPr>
              <a:t>M</a:t>
            </a:r>
            <a:r>
              <a:rPr lang="en-US" sz="2600">
                <a:solidFill>
                  <a:srgbClr val="000000"/>
                </a:solidFill>
              </a:rPr>
              <a:t>otor,</a:t>
            </a:r>
            <a:r>
              <a:rPr lang="tr-TR" sz="2600">
                <a:solidFill>
                  <a:srgbClr val="000000"/>
                </a:solidFill>
              </a:rPr>
              <a:t> </a:t>
            </a:r>
            <a:r>
              <a:rPr lang="en-US" sz="2600">
                <a:solidFill>
                  <a:srgbClr val="000000"/>
                </a:solidFill>
              </a:rPr>
              <a:t>parasempatik ve duysal liflerden oluşmuş </a:t>
            </a:r>
            <a:r>
              <a:rPr lang="tr-TR" sz="2600">
                <a:solidFill>
                  <a:srgbClr val="000000"/>
                </a:solidFill>
              </a:rPr>
              <a:t> </a:t>
            </a:r>
            <a:r>
              <a:rPr lang="en-US" sz="2600" b="1">
                <a:solidFill>
                  <a:srgbClr val="000000"/>
                </a:solidFill>
              </a:rPr>
              <a:t>mi</a:t>
            </a:r>
            <a:r>
              <a:rPr lang="tr-TR" sz="2600" b="1">
                <a:solidFill>
                  <a:srgbClr val="000000"/>
                </a:solidFill>
              </a:rPr>
              <a:t>ks</a:t>
            </a:r>
            <a:r>
              <a:rPr lang="en-US" sz="2600" b="1">
                <a:solidFill>
                  <a:srgbClr val="000000"/>
                </a:solidFill>
              </a:rPr>
              <a:t>t</a:t>
            </a:r>
            <a:r>
              <a:rPr lang="en-US" sz="2600">
                <a:solidFill>
                  <a:srgbClr val="000000"/>
                </a:solidFill>
              </a:rPr>
              <a:t> bir sinirdir.</a:t>
            </a:r>
            <a:r>
              <a:rPr lang="en-US" sz="2400">
                <a:solidFill>
                  <a:srgbClr val="000000"/>
                </a:solidFill>
              </a:rPr>
              <a:t> </a:t>
            </a:r>
            <a:endParaRPr lang="en-US" sz="2400"/>
          </a:p>
          <a:p>
            <a:pPr marL="469900" indent="-469900">
              <a:lnSpc>
                <a:spcPct val="90000"/>
              </a:lnSpc>
            </a:pPr>
            <a:r>
              <a:rPr lang="en-US" sz="2400" b="1">
                <a:solidFill>
                  <a:srgbClr val="000000"/>
                </a:solidFill>
              </a:rPr>
              <a:t>Motor</a:t>
            </a:r>
            <a:r>
              <a:rPr lang="en-US" sz="2400">
                <a:solidFill>
                  <a:srgbClr val="000000"/>
                </a:solidFill>
              </a:rPr>
              <a:t> </a:t>
            </a:r>
            <a:r>
              <a:rPr lang="en-US" sz="2400" b="1">
                <a:solidFill>
                  <a:srgbClr val="000000"/>
                </a:solidFill>
              </a:rPr>
              <a:t>fonksiyonları :</a:t>
            </a:r>
            <a:r>
              <a:rPr lang="en-US" sz="2400">
                <a:solidFill>
                  <a:srgbClr val="000000"/>
                </a:solidFill>
              </a:rPr>
              <a:t> </a:t>
            </a:r>
            <a:endParaRPr lang="tr-TR" sz="2400">
              <a:solidFill>
                <a:srgbClr val="000000"/>
              </a:solidFill>
            </a:endParaRPr>
          </a:p>
          <a:p>
            <a:pPr lvl="1">
              <a:lnSpc>
                <a:spcPct val="90000"/>
              </a:lnSpc>
            </a:pPr>
            <a:r>
              <a:rPr lang="tr-TR" sz="2400">
                <a:solidFill>
                  <a:srgbClr val="000000"/>
                </a:solidFill>
              </a:rPr>
              <a:t>Yutak kası (motor) ve</a:t>
            </a:r>
            <a:r>
              <a:rPr lang="en-US" sz="2400">
                <a:solidFill>
                  <a:srgbClr val="000000"/>
                </a:solidFill>
              </a:rPr>
              <a:t> </a:t>
            </a:r>
            <a:r>
              <a:rPr lang="tr-TR" sz="2400">
                <a:solidFill>
                  <a:srgbClr val="000000"/>
                </a:solidFill>
              </a:rPr>
              <a:t>                                                             </a:t>
            </a:r>
            <a:r>
              <a:rPr lang="en-US" sz="2400">
                <a:solidFill>
                  <a:srgbClr val="FF0000"/>
                </a:solidFill>
              </a:rPr>
              <a:t>gl</a:t>
            </a:r>
            <a:r>
              <a:rPr lang="tr-TR" sz="2400">
                <a:solidFill>
                  <a:srgbClr val="FF0000"/>
                </a:solidFill>
              </a:rPr>
              <a:t>andula </a:t>
            </a:r>
            <a:r>
              <a:rPr lang="en-US" sz="2400">
                <a:solidFill>
                  <a:srgbClr val="FF0000"/>
                </a:solidFill>
              </a:rPr>
              <a:t>parotidea</a:t>
            </a:r>
            <a:r>
              <a:rPr lang="en-US" sz="2400">
                <a:solidFill>
                  <a:srgbClr val="000000"/>
                </a:solidFill>
              </a:rPr>
              <a:t> </a:t>
            </a:r>
            <a:r>
              <a:rPr lang="tr-TR" sz="2400">
                <a:solidFill>
                  <a:srgbClr val="000000"/>
                </a:solidFill>
              </a:rPr>
              <a:t>(</a:t>
            </a:r>
            <a:r>
              <a:rPr lang="en-US" sz="2400" b="1">
                <a:solidFill>
                  <a:srgbClr val="000000"/>
                </a:solidFill>
              </a:rPr>
              <a:t>parasempatik</a:t>
            </a:r>
            <a:r>
              <a:rPr lang="tr-TR" sz="2400">
                <a:solidFill>
                  <a:srgbClr val="000000"/>
                </a:solidFill>
              </a:rPr>
              <a:t>)</a:t>
            </a:r>
            <a:r>
              <a:rPr lang="en-US" sz="2400">
                <a:solidFill>
                  <a:srgbClr val="000000"/>
                </a:solidFill>
              </a:rPr>
              <a:t> </a:t>
            </a:r>
          </a:p>
          <a:p>
            <a:pPr marL="469900" indent="-469900">
              <a:lnSpc>
                <a:spcPct val="90000"/>
              </a:lnSpc>
            </a:pPr>
            <a:r>
              <a:rPr lang="en-US" sz="2400" b="1"/>
              <a:t>Duysal fonksiyonları :</a:t>
            </a:r>
            <a:r>
              <a:rPr lang="en-US" sz="2400"/>
              <a:t>  </a:t>
            </a:r>
            <a:endParaRPr lang="tr-TR" sz="2400"/>
          </a:p>
          <a:p>
            <a:pPr lvl="1">
              <a:lnSpc>
                <a:spcPct val="90000"/>
              </a:lnSpc>
            </a:pPr>
            <a:r>
              <a:rPr lang="tr-TR" sz="2400"/>
              <a:t>D</a:t>
            </a:r>
            <a:r>
              <a:rPr lang="en-US" sz="2400"/>
              <a:t>ilin 1/3 arka kısmının </a:t>
            </a:r>
            <a:r>
              <a:rPr lang="tr-TR" sz="2400" b="1">
                <a:solidFill>
                  <a:srgbClr val="FF0000"/>
                </a:solidFill>
              </a:rPr>
              <a:t>TAD</a:t>
            </a:r>
            <a:r>
              <a:rPr lang="en-US" sz="2400"/>
              <a:t> duyusunu ;  </a:t>
            </a:r>
            <a:r>
              <a:rPr lang="tr-TR" sz="2400"/>
              <a:t>Ağız</a:t>
            </a:r>
            <a:r>
              <a:rPr lang="en-US" sz="2400"/>
              <a:t>, larynx</a:t>
            </a:r>
            <a:r>
              <a:rPr lang="tr-TR" sz="2400"/>
              <a:t>,</a:t>
            </a:r>
            <a:r>
              <a:rPr lang="en-US" sz="2400"/>
              <a:t> dilin 1/3 arka kısmı</a:t>
            </a:r>
            <a:r>
              <a:rPr lang="tr-TR" sz="2400"/>
              <a:t> ve Orta kulak</a:t>
            </a:r>
            <a:r>
              <a:rPr lang="en-US" sz="2400"/>
              <a:t> mu</a:t>
            </a:r>
            <a:r>
              <a:rPr lang="tr-TR" sz="2400"/>
              <a:t>k</a:t>
            </a:r>
            <a:r>
              <a:rPr lang="en-US" sz="2400"/>
              <a:t>o</a:t>
            </a:r>
            <a:r>
              <a:rPr lang="tr-TR" sz="2400"/>
              <a:t>z</a:t>
            </a:r>
            <a:r>
              <a:rPr lang="en-US" sz="2400"/>
              <a:t>a’sının </a:t>
            </a:r>
            <a:r>
              <a:rPr lang="en-US" sz="2400">
                <a:solidFill>
                  <a:srgbClr val="FF0000"/>
                </a:solidFill>
              </a:rPr>
              <a:t>genel duyusu </a:t>
            </a:r>
            <a:r>
              <a:rPr lang="en-US" sz="2400"/>
              <a:t>(ağrı,ısı,basınç,dokunma)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457200" y="476250"/>
            <a:ext cx="8229600" cy="649288"/>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endParaRPr lang="tr-TR" b="1" dirty="0">
              <a:effectLst>
                <a:outerShdw blurRad="38100" dist="38100" dir="2700000" algn="tl">
                  <a:srgbClr val="C0C0C0"/>
                </a:outerShdw>
              </a:effectLst>
            </a:endParaRPr>
          </a:p>
        </p:txBody>
      </p:sp>
      <p:sp>
        <p:nvSpPr>
          <p:cNvPr id="1131523" name="Rectangle 3"/>
          <p:cNvSpPr>
            <a:spLocks noGrp="1" noChangeArrowheads="1"/>
          </p:cNvSpPr>
          <p:nvPr>
            <p:ph type="body" idx="1"/>
          </p:nvPr>
        </p:nvSpPr>
        <p:spPr bwMode="auto">
          <a:xfrm>
            <a:off x="395288" y="1844675"/>
            <a:ext cx="8748712" cy="40322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571500" indent="-571500"/>
            <a:r>
              <a:rPr lang="en-GB" sz="2400" dirty="0" err="1"/>
              <a:t>Bir</a:t>
            </a:r>
            <a:r>
              <a:rPr lang="en-GB" sz="2400" dirty="0"/>
              <a:t> </a:t>
            </a:r>
            <a:r>
              <a:rPr lang="en-GB" sz="2400" dirty="0" err="1"/>
              <a:t>periferik</a:t>
            </a:r>
            <a:r>
              <a:rPr lang="en-GB" sz="2400" dirty="0"/>
              <a:t> </a:t>
            </a:r>
            <a:r>
              <a:rPr lang="en-GB" sz="2400" dirty="0" err="1"/>
              <a:t>sinir</a:t>
            </a:r>
            <a:r>
              <a:rPr lang="en-GB" sz="2400" dirty="0"/>
              <a:t> 3 </a:t>
            </a:r>
            <a:r>
              <a:rPr lang="en-GB" sz="2400" dirty="0" err="1"/>
              <a:t>tipte</a:t>
            </a:r>
            <a:r>
              <a:rPr lang="en-GB" sz="2400" dirty="0"/>
              <a:t> </a:t>
            </a:r>
            <a:r>
              <a:rPr lang="en-GB" sz="2400" dirty="0" err="1"/>
              <a:t>olabilir</a:t>
            </a:r>
            <a:r>
              <a:rPr lang="en-GB" sz="2400" dirty="0"/>
              <a:t> </a:t>
            </a:r>
            <a:r>
              <a:rPr lang="tr-TR" sz="2400" dirty="0"/>
              <a:t>:</a:t>
            </a:r>
            <a:r>
              <a:rPr lang="en-GB" sz="2400" dirty="0"/>
              <a:t>                             </a:t>
            </a:r>
            <a:r>
              <a:rPr lang="tr-TR" sz="2400" dirty="0"/>
              <a:t>                               </a:t>
            </a:r>
            <a:r>
              <a:rPr lang="en-GB" sz="2400" dirty="0"/>
              <a:t> </a:t>
            </a:r>
            <a:r>
              <a:rPr lang="en-GB" sz="2400" b="1" dirty="0"/>
              <a:t>a</a:t>
            </a:r>
            <a:r>
              <a:rPr lang="tr-TR" sz="2400" b="1" dirty="0"/>
              <a:t> </a:t>
            </a:r>
            <a:r>
              <a:rPr lang="en-GB" sz="2400" b="1" dirty="0"/>
              <a:t>-</a:t>
            </a:r>
            <a:r>
              <a:rPr lang="en-GB" sz="2400" dirty="0"/>
              <a:t> </a:t>
            </a:r>
            <a:r>
              <a:rPr lang="en-GB" sz="2400" b="1" dirty="0" err="1"/>
              <a:t>N.sensorius</a:t>
            </a:r>
            <a:r>
              <a:rPr lang="en-GB" sz="2400" dirty="0"/>
              <a:t> (</a:t>
            </a:r>
            <a:r>
              <a:rPr lang="en-GB" sz="2400" dirty="0" err="1"/>
              <a:t>Duysal</a:t>
            </a:r>
            <a:r>
              <a:rPr lang="en-GB" sz="2400" dirty="0"/>
              <a:t> </a:t>
            </a:r>
            <a:r>
              <a:rPr lang="en-GB" sz="2400" dirty="0" err="1"/>
              <a:t>lifler</a:t>
            </a:r>
            <a:r>
              <a:rPr lang="en-GB" sz="2400" dirty="0"/>
              <a:t>) –</a:t>
            </a:r>
            <a:r>
              <a:rPr lang="en-GB" sz="2400" dirty="0" err="1"/>
              <a:t>Periferden</a:t>
            </a:r>
            <a:r>
              <a:rPr lang="en-GB" sz="2400" dirty="0"/>
              <a:t> </a:t>
            </a:r>
            <a:r>
              <a:rPr lang="en-GB" sz="2400" dirty="0" err="1"/>
              <a:t>aldığı</a:t>
            </a:r>
            <a:r>
              <a:rPr lang="en-GB" sz="2400" dirty="0"/>
              <a:t> </a:t>
            </a:r>
            <a:r>
              <a:rPr lang="en-GB" sz="2400" dirty="0" err="1"/>
              <a:t>duyu</a:t>
            </a:r>
            <a:r>
              <a:rPr lang="en-GB" sz="2400" dirty="0"/>
              <a:t> </a:t>
            </a:r>
            <a:r>
              <a:rPr lang="en-GB" sz="2400" dirty="0" err="1"/>
              <a:t>impulslarını</a:t>
            </a:r>
            <a:r>
              <a:rPr lang="en-GB" sz="2400" dirty="0"/>
              <a:t> (</a:t>
            </a:r>
            <a:r>
              <a:rPr lang="en-GB" sz="2400" dirty="0" err="1"/>
              <a:t>ağrı,ısı,ışık</a:t>
            </a:r>
            <a:r>
              <a:rPr lang="en-GB" sz="2400" dirty="0"/>
              <a:t>…) </a:t>
            </a:r>
            <a:r>
              <a:rPr lang="en-GB" sz="2400" dirty="0" err="1"/>
              <a:t>merkezi</a:t>
            </a:r>
            <a:r>
              <a:rPr lang="en-GB" sz="2400" dirty="0"/>
              <a:t> </a:t>
            </a:r>
            <a:r>
              <a:rPr lang="en-GB" sz="2400" dirty="0" err="1"/>
              <a:t>sinir</a:t>
            </a:r>
            <a:r>
              <a:rPr lang="en-GB" sz="2400" dirty="0"/>
              <a:t> </a:t>
            </a:r>
            <a:r>
              <a:rPr lang="en-GB" sz="2400" dirty="0" err="1"/>
              <a:t>sistemine</a:t>
            </a:r>
            <a:r>
              <a:rPr lang="en-GB" sz="2400" dirty="0"/>
              <a:t> </a:t>
            </a:r>
            <a:r>
              <a:rPr lang="en-GB" sz="2400" dirty="0" err="1"/>
              <a:t>ileten</a:t>
            </a:r>
            <a:r>
              <a:rPr lang="en-GB" sz="2400" dirty="0"/>
              <a:t> </a:t>
            </a:r>
            <a:r>
              <a:rPr lang="tr-TR" sz="2400" dirty="0"/>
              <a:t>  </a:t>
            </a:r>
            <a:r>
              <a:rPr lang="en-GB" sz="2400" b="1" i="1" dirty="0"/>
              <a:t>afferent </a:t>
            </a:r>
            <a:r>
              <a:rPr lang="en-GB" sz="2400" dirty="0" err="1"/>
              <a:t>liflerdir</a:t>
            </a:r>
            <a:r>
              <a:rPr lang="en-GB" sz="2400" dirty="0"/>
              <a:t>.                                                                  </a:t>
            </a:r>
            <a:r>
              <a:rPr lang="tr-TR" sz="2400" dirty="0"/>
              <a:t>                                      </a:t>
            </a:r>
            <a:r>
              <a:rPr lang="en-GB" sz="2400" b="1" dirty="0"/>
              <a:t>b</a:t>
            </a:r>
            <a:r>
              <a:rPr lang="tr-TR" sz="2400" b="1" dirty="0"/>
              <a:t> </a:t>
            </a:r>
            <a:r>
              <a:rPr lang="en-GB" sz="2400" b="1" dirty="0"/>
              <a:t>-</a:t>
            </a:r>
            <a:r>
              <a:rPr lang="en-GB" sz="2400" dirty="0"/>
              <a:t> </a:t>
            </a:r>
            <a:r>
              <a:rPr lang="en-GB" sz="2400" b="1" dirty="0" err="1"/>
              <a:t>N.motorius</a:t>
            </a:r>
            <a:r>
              <a:rPr lang="en-GB" sz="2400" b="1" dirty="0"/>
              <a:t> </a:t>
            </a:r>
            <a:r>
              <a:rPr lang="en-GB" sz="2400" dirty="0"/>
              <a:t>(Motor </a:t>
            </a:r>
            <a:r>
              <a:rPr lang="en-GB" sz="2400" dirty="0" err="1"/>
              <a:t>lifler</a:t>
            </a:r>
            <a:r>
              <a:rPr lang="en-GB" sz="2400" dirty="0"/>
              <a:t>) –</a:t>
            </a:r>
            <a:r>
              <a:rPr lang="en-GB" sz="2400" dirty="0" err="1"/>
              <a:t>Merkezi</a:t>
            </a:r>
            <a:r>
              <a:rPr lang="en-GB" sz="2400" dirty="0"/>
              <a:t> </a:t>
            </a:r>
            <a:r>
              <a:rPr lang="en-GB" sz="2400" dirty="0" err="1"/>
              <a:t>sinir</a:t>
            </a:r>
            <a:r>
              <a:rPr lang="en-GB" sz="2400" dirty="0"/>
              <a:t> </a:t>
            </a:r>
            <a:r>
              <a:rPr lang="en-GB" sz="2400" dirty="0" err="1"/>
              <a:t>sisteminden</a:t>
            </a:r>
            <a:r>
              <a:rPr lang="en-GB" sz="2400" dirty="0"/>
              <a:t> </a:t>
            </a:r>
            <a:r>
              <a:rPr lang="en-GB" sz="2400" dirty="0" err="1"/>
              <a:t>aldığı</a:t>
            </a:r>
            <a:r>
              <a:rPr lang="en-GB" sz="2400" dirty="0"/>
              <a:t> emir </a:t>
            </a:r>
            <a:r>
              <a:rPr lang="en-GB" sz="2400" dirty="0" err="1"/>
              <a:t>impulslarını</a:t>
            </a:r>
            <a:r>
              <a:rPr lang="en-GB" sz="2400" dirty="0"/>
              <a:t> </a:t>
            </a:r>
            <a:r>
              <a:rPr lang="en-GB" sz="2400" dirty="0" err="1"/>
              <a:t>effektör</a:t>
            </a:r>
            <a:r>
              <a:rPr lang="en-GB" sz="2400" dirty="0"/>
              <a:t> </a:t>
            </a:r>
            <a:r>
              <a:rPr lang="en-GB" sz="2400" dirty="0" err="1"/>
              <a:t>yapılara</a:t>
            </a:r>
            <a:r>
              <a:rPr lang="en-GB" sz="2400" dirty="0"/>
              <a:t> (</a:t>
            </a:r>
            <a:r>
              <a:rPr lang="en-GB" sz="2400" dirty="0" err="1"/>
              <a:t>kaslara-somatomotor</a:t>
            </a:r>
            <a:r>
              <a:rPr lang="en-GB" sz="2400" dirty="0"/>
              <a:t>, </a:t>
            </a:r>
            <a:r>
              <a:rPr lang="en-GB" sz="2400" dirty="0" err="1"/>
              <a:t>salgı</a:t>
            </a:r>
            <a:r>
              <a:rPr lang="en-GB" sz="2400" dirty="0"/>
              <a:t> </a:t>
            </a:r>
            <a:r>
              <a:rPr lang="en-GB" sz="2400" dirty="0" err="1"/>
              <a:t>bezlerine-visseromotor</a:t>
            </a:r>
            <a:r>
              <a:rPr lang="en-GB" sz="2400" dirty="0"/>
              <a:t>) </a:t>
            </a:r>
            <a:r>
              <a:rPr lang="en-GB" sz="2400" dirty="0" err="1"/>
              <a:t>ileten</a:t>
            </a:r>
            <a:r>
              <a:rPr lang="en-GB" sz="2400" dirty="0"/>
              <a:t> </a:t>
            </a:r>
            <a:r>
              <a:rPr lang="en-GB" sz="2400" b="1" dirty="0"/>
              <a:t>e</a:t>
            </a:r>
            <a:r>
              <a:rPr lang="en-GB" sz="2400" b="1" i="1" dirty="0"/>
              <a:t>fferent </a:t>
            </a:r>
            <a:r>
              <a:rPr lang="en-GB" sz="2400" dirty="0" err="1"/>
              <a:t>liflerdir</a:t>
            </a:r>
            <a:r>
              <a:rPr lang="en-GB" sz="2400" dirty="0"/>
              <a:t>.                                                                  </a:t>
            </a:r>
            <a:r>
              <a:rPr lang="tr-TR" sz="2400" dirty="0"/>
              <a:t>         </a:t>
            </a:r>
            <a:endParaRPr lang="tr-TR" sz="2400" dirty="0" smtClean="0"/>
          </a:p>
          <a:p>
            <a:pPr marL="571500" indent="-571500"/>
            <a:r>
              <a:rPr lang="en-GB" sz="2400" b="1" dirty="0" smtClean="0"/>
              <a:t>c</a:t>
            </a:r>
            <a:r>
              <a:rPr lang="tr-TR" sz="2400" b="1" dirty="0" smtClean="0"/>
              <a:t> </a:t>
            </a:r>
            <a:r>
              <a:rPr lang="en-GB" sz="2400" b="1" dirty="0"/>
              <a:t>-</a:t>
            </a:r>
            <a:r>
              <a:rPr lang="en-GB" sz="2400" dirty="0"/>
              <a:t> </a:t>
            </a:r>
            <a:r>
              <a:rPr lang="en-GB" sz="2400" b="1" dirty="0" err="1"/>
              <a:t>N.mixtus</a:t>
            </a:r>
            <a:r>
              <a:rPr lang="en-GB" sz="2400" b="1" dirty="0"/>
              <a:t> </a:t>
            </a:r>
            <a:r>
              <a:rPr lang="en-GB" sz="2400" dirty="0"/>
              <a:t>(Karma </a:t>
            </a:r>
            <a:r>
              <a:rPr lang="en-GB" sz="2400" dirty="0" err="1"/>
              <a:t>sinirler</a:t>
            </a:r>
            <a:r>
              <a:rPr lang="en-GB" sz="2400" dirty="0"/>
              <a:t>) –Hem motor,</a:t>
            </a:r>
            <a:r>
              <a:rPr lang="tr-TR" sz="2400" dirty="0"/>
              <a:t> </a:t>
            </a:r>
            <a:r>
              <a:rPr lang="en-GB" sz="2400" dirty="0"/>
              <a:t>hem de </a:t>
            </a:r>
            <a:r>
              <a:rPr lang="en-GB" sz="2400" dirty="0" err="1"/>
              <a:t>duysal</a:t>
            </a:r>
            <a:r>
              <a:rPr lang="en-GB" sz="2400" dirty="0"/>
              <a:t> </a:t>
            </a:r>
            <a:r>
              <a:rPr lang="en-GB" sz="2400" dirty="0" err="1"/>
              <a:t>liflerden</a:t>
            </a:r>
            <a:r>
              <a:rPr lang="en-GB" sz="2400" dirty="0"/>
              <a:t> </a:t>
            </a:r>
            <a:r>
              <a:rPr lang="en-GB" sz="2400" dirty="0" err="1"/>
              <a:t>oluşan</a:t>
            </a:r>
            <a:r>
              <a:rPr lang="en-GB" sz="2400" dirty="0"/>
              <a:t> </a:t>
            </a:r>
            <a:r>
              <a:rPr lang="en-GB" sz="2400" dirty="0" err="1"/>
              <a:t>ve</a:t>
            </a:r>
            <a:r>
              <a:rPr lang="en-GB" sz="2400" dirty="0"/>
              <a:t> en </a:t>
            </a:r>
            <a:r>
              <a:rPr lang="en-GB" sz="2400" dirty="0" err="1"/>
              <a:t>sık</a:t>
            </a:r>
            <a:r>
              <a:rPr lang="en-GB" sz="2400" dirty="0"/>
              <a:t> </a:t>
            </a:r>
            <a:r>
              <a:rPr lang="en-GB" sz="2400" dirty="0" err="1"/>
              <a:t>görülen</a:t>
            </a:r>
            <a:r>
              <a:rPr lang="en-GB" sz="2400" dirty="0"/>
              <a:t> </a:t>
            </a:r>
            <a:r>
              <a:rPr lang="en-GB" sz="2400" dirty="0" err="1"/>
              <a:t>sinirlerdir</a:t>
            </a:r>
            <a:r>
              <a:rPr lang="en-GB" sz="2400" dirty="0"/>
              <a:t>. </a:t>
            </a:r>
            <a:endParaRPr lang="tr-TR"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42844" y="214290"/>
            <a:ext cx="3476625" cy="388620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3714744" y="1457656"/>
            <a:ext cx="4805380" cy="506539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643042" y="0"/>
            <a:ext cx="5357850" cy="6857999"/>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idx="4294967295"/>
          </p:nvPr>
        </p:nvSpPr>
        <p:spPr bwMode="auto">
          <a:xfrm>
            <a:off x="360363" y="304800"/>
            <a:ext cx="8459787" cy="533400"/>
          </a:xfrm>
          <a:prstGeom prst="rect">
            <a:avLst/>
          </a:prstGeom>
          <a:solidFill>
            <a:srgbClr val="FFFFFF"/>
          </a:solidFill>
          <a:ln>
            <a:solidFill>
              <a:srgbClr val="000000"/>
            </a:solidFill>
            <a:miter lim="800000"/>
            <a:headEnd/>
            <a:tailEnd/>
          </a:ln>
        </p:spPr>
        <p:txBody>
          <a:bodyPr anchor="b">
            <a:normAutofit fontScale="90000"/>
          </a:bodyPr>
          <a:lstStyle/>
          <a:p>
            <a:r>
              <a:rPr lang="tr-TR" sz="2400" b="1">
                <a:solidFill>
                  <a:schemeClr val="tx1"/>
                </a:solidFill>
                <a:effectLst>
                  <a:outerShdw blurRad="38100" dist="38100" dir="2700000" algn="tl">
                    <a:srgbClr val="C0C0C0"/>
                  </a:outerShdw>
                </a:effectLst>
              </a:rPr>
              <a:t>N.</a:t>
            </a:r>
            <a:r>
              <a:rPr lang="en-GB" sz="2400" b="1">
                <a:solidFill>
                  <a:schemeClr val="tx1"/>
                </a:solidFill>
                <a:effectLst>
                  <a:outerShdw blurRad="38100" dist="38100" dir="2700000" algn="tl">
                    <a:srgbClr val="C0C0C0"/>
                  </a:outerShdw>
                </a:effectLst>
              </a:rPr>
              <a:t>VAGUS</a:t>
            </a:r>
            <a:r>
              <a:rPr lang="en-GB" b="1">
                <a:solidFill>
                  <a:schemeClr val="tx1"/>
                </a:solidFill>
                <a:effectLst>
                  <a:outerShdw blurRad="38100" dist="38100" dir="2700000" algn="tl">
                    <a:srgbClr val="C0C0C0"/>
                  </a:outerShdw>
                </a:effectLst>
              </a:rPr>
              <a:t> </a:t>
            </a:r>
            <a:r>
              <a:rPr lang="en-GB" sz="2400" b="1">
                <a:solidFill>
                  <a:schemeClr val="tx1"/>
                </a:solidFill>
                <a:effectLst>
                  <a:outerShdw blurRad="38100" dist="38100" dir="2700000" algn="tl">
                    <a:srgbClr val="C0C0C0"/>
                  </a:outerShdw>
                </a:effectLst>
              </a:rPr>
              <a:t>(Serseri sinir) CN- X</a:t>
            </a:r>
            <a:r>
              <a:rPr lang="en-GB" sz="1800">
                <a:effectLst>
                  <a:outerShdw blurRad="38100" dist="38100" dir="2700000" algn="tl">
                    <a:srgbClr val="C0C0C0"/>
                  </a:outerShdw>
                </a:effectLst>
              </a:rPr>
              <a:t> </a:t>
            </a:r>
            <a:endParaRPr lang="en-US" sz="1800">
              <a:effectLst>
                <a:outerShdw blurRad="38100" dist="38100" dir="2700000" algn="tl">
                  <a:srgbClr val="C0C0C0"/>
                </a:outerShdw>
              </a:effectLst>
            </a:endParaRPr>
          </a:p>
        </p:txBody>
      </p:sp>
      <p:sp>
        <p:nvSpPr>
          <p:cNvPr id="929795" name="Rectangle 3"/>
          <p:cNvSpPr>
            <a:spLocks noGrp="1" noChangeArrowheads="1"/>
          </p:cNvSpPr>
          <p:nvPr>
            <p:ph type="body" idx="4294967295"/>
          </p:nvPr>
        </p:nvSpPr>
        <p:spPr bwMode="auto">
          <a:xfrm>
            <a:off x="395288" y="1484313"/>
            <a:ext cx="8640762" cy="4751387"/>
          </a:xfrm>
          <a:prstGeom prst="rect">
            <a:avLst/>
          </a:prstGeom>
          <a:solidFill>
            <a:srgbClr val="FFFFFF"/>
          </a:solidFill>
          <a:ln>
            <a:solidFill>
              <a:srgbClr val="000000"/>
            </a:solidFill>
            <a:miter lim="800000"/>
            <a:headEnd/>
            <a:tailEnd/>
          </a:ln>
        </p:spPr>
        <p:txBody>
          <a:bodyPr/>
          <a:lstStyle/>
          <a:p>
            <a:pPr marL="469900" indent="-469900">
              <a:lnSpc>
                <a:spcPct val="90000"/>
              </a:lnSpc>
            </a:pPr>
            <a:r>
              <a:rPr lang="tr-TR">
                <a:solidFill>
                  <a:srgbClr val="FF0000"/>
                </a:solidFill>
              </a:rPr>
              <a:t>B</a:t>
            </a:r>
            <a:r>
              <a:rPr lang="en-US">
                <a:solidFill>
                  <a:srgbClr val="FF0000"/>
                </a:solidFill>
              </a:rPr>
              <a:t>ulbus’u</a:t>
            </a:r>
            <a:r>
              <a:rPr lang="en-US">
                <a:solidFill>
                  <a:srgbClr val="000000"/>
                </a:solidFill>
              </a:rPr>
              <a:t> 8-10 kökle terk eden </a:t>
            </a:r>
            <a:r>
              <a:rPr lang="tr-TR">
                <a:solidFill>
                  <a:srgbClr val="000000"/>
                </a:solidFill>
              </a:rPr>
              <a:t>N.vagus (</a:t>
            </a:r>
            <a:r>
              <a:rPr lang="en-US">
                <a:solidFill>
                  <a:srgbClr val="000000"/>
                </a:solidFill>
              </a:rPr>
              <a:t>CN-X</a:t>
            </a:r>
            <a:r>
              <a:rPr lang="tr-TR">
                <a:solidFill>
                  <a:srgbClr val="000000"/>
                </a:solidFill>
              </a:rPr>
              <a:t>)</a:t>
            </a:r>
            <a:r>
              <a:rPr lang="en-US">
                <a:solidFill>
                  <a:srgbClr val="000000"/>
                </a:solidFill>
              </a:rPr>
              <a:t> lifleri,</a:t>
            </a:r>
            <a:r>
              <a:rPr lang="tr-TR">
                <a:solidFill>
                  <a:srgbClr val="000000"/>
                </a:solidFill>
              </a:rPr>
              <a:t> N.glossopharyngeus</a:t>
            </a:r>
            <a:r>
              <a:rPr lang="en-US">
                <a:solidFill>
                  <a:srgbClr val="000000"/>
                </a:solidFill>
              </a:rPr>
              <a:t> </a:t>
            </a:r>
            <a:r>
              <a:rPr lang="tr-TR">
                <a:solidFill>
                  <a:srgbClr val="000000"/>
                </a:solidFill>
              </a:rPr>
              <a:t>(</a:t>
            </a:r>
            <a:r>
              <a:rPr lang="en-US">
                <a:solidFill>
                  <a:srgbClr val="000000"/>
                </a:solidFill>
              </a:rPr>
              <a:t>CN-IX</a:t>
            </a:r>
            <a:r>
              <a:rPr lang="tr-TR">
                <a:solidFill>
                  <a:srgbClr val="000000"/>
                </a:solidFill>
              </a:rPr>
              <a:t>)</a:t>
            </a:r>
            <a:r>
              <a:rPr lang="en-US">
                <a:solidFill>
                  <a:srgbClr val="000000"/>
                </a:solidFill>
              </a:rPr>
              <a:t> ve </a:t>
            </a:r>
            <a:r>
              <a:rPr lang="tr-TR">
                <a:solidFill>
                  <a:srgbClr val="000000"/>
                </a:solidFill>
              </a:rPr>
              <a:t>N.accessorius (</a:t>
            </a:r>
            <a:r>
              <a:rPr lang="en-US">
                <a:solidFill>
                  <a:srgbClr val="000000"/>
                </a:solidFill>
              </a:rPr>
              <a:t>CN-XI</a:t>
            </a:r>
            <a:r>
              <a:rPr lang="tr-TR">
                <a:solidFill>
                  <a:srgbClr val="000000"/>
                </a:solidFill>
              </a:rPr>
              <a:t>)</a:t>
            </a:r>
            <a:r>
              <a:rPr lang="en-US">
                <a:solidFill>
                  <a:srgbClr val="000000"/>
                </a:solidFill>
              </a:rPr>
              <a:t> ile birlikte for</a:t>
            </a:r>
            <a:r>
              <a:rPr lang="tr-TR">
                <a:solidFill>
                  <a:srgbClr val="000000"/>
                </a:solidFill>
              </a:rPr>
              <a:t>amen </a:t>
            </a:r>
            <a:r>
              <a:rPr lang="en-US">
                <a:solidFill>
                  <a:srgbClr val="000000"/>
                </a:solidFill>
              </a:rPr>
              <a:t>jugulare</a:t>
            </a:r>
            <a:r>
              <a:rPr lang="tr-TR">
                <a:solidFill>
                  <a:srgbClr val="000000"/>
                </a:solidFill>
              </a:rPr>
              <a:t>’</a:t>
            </a:r>
            <a:r>
              <a:rPr lang="en-US">
                <a:solidFill>
                  <a:srgbClr val="000000"/>
                </a:solidFill>
              </a:rPr>
              <a:t>den geçer. </a:t>
            </a:r>
            <a:endParaRPr lang="tr-TR">
              <a:solidFill>
                <a:srgbClr val="000000"/>
              </a:solidFill>
            </a:endParaRPr>
          </a:p>
          <a:p>
            <a:pPr marL="469900" indent="-469900">
              <a:lnSpc>
                <a:spcPct val="90000"/>
              </a:lnSpc>
            </a:pPr>
            <a:r>
              <a:rPr lang="tr-TR">
                <a:solidFill>
                  <a:srgbClr val="000000"/>
                </a:solidFill>
              </a:rPr>
              <a:t>Önce b</a:t>
            </a:r>
            <a:r>
              <a:rPr lang="en-US">
                <a:solidFill>
                  <a:srgbClr val="000000"/>
                </a:solidFill>
              </a:rPr>
              <a:t>oyunda</a:t>
            </a:r>
            <a:r>
              <a:rPr lang="tr-TR">
                <a:solidFill>
                  <a:srgbClr val="000000"/>
                </a:solidFill>
              </a:rPr>
              <a:t>, daha sonra göğüs boşluğunda o</a:t>
            </a:r>
            <a:r>
              <a:rPr lang="en-US">
                <a:solidFill>
                  <a:srgbClr val="000000"/>
                </a:solidFill>
              </a:rPr>
              <a:t>larak aşağı doğru seyrede</a:t>
            </a:r>
            <a:r>
              <a:rPr lang="tr-TR">
                <a:solidFill>
                  <a:srgbClr val="000000"/>
                </a:solidFill>
              </a:rPr>
              <a:t>n </a:t>
            </a:r>
            <a:r>
              <a:rPr lang="en-US">
                <a:solidFill>
                  <a:srgbClr val="000000"/>
                </a:solidFill>
              </a:rPr>
              <a:t>sağ-sol n.vagus</a:t>
            </a:r>
            <a:r>
              <a:rPr lang="tr-TR">
                <a:solidFill>
                  <a:srgbClr val="000000"/>
                </a:solidFill>
              </a:rPr>
              <a:t>,</a:t>
            </a:r>
            <a:r>
              <a:rPr lang="en-US">
                <a:solidFill>
                  <a:srgbClr val="000000"/>
                </a:solidFill>
              </a:rPr>
              <a:t> </a:t>
            </a:r>
            <a:r>
              <a:rPr lang="en-US">
                <a:solidFill>
                  <a:srgbClr val="FF0000"/>
                </a:solidFill>
              </a:rPr>
              <a:t>hiatus oesophagus</a:t>
            </a:r>
            <a:r>
              <a:rPr lang="en-US">
                <a:solidFill>
                  <a:srgbClr val="000000"/>
                </a:solidFill>
              </a:rPr>
              <a:t>’ dan</a:t>
            </a:r>
            <a:r>
              <a:rPr lang="tr-TR">
                <a:solidFill>
                  <a:srgbClr val="000000"/>
                </a:solidFill>
              </a:rPr>
              <a:t> (diafragma)</a:t>
            </a:r>
            <a:r>
              <a:rPr lang="en-US">
                <a:solidFill>
                  <a:srgbClr val="000000"/>
                </a:solidFill>
              </a:rPr>
              <a:t> geçerek karın boşluğu organlarına ulaşır.</a:t>
            </a:r>
          </a:p>
          <a:p>
            <a:pPr marL="469900" indent="-469900">
              <a:lnSpc>
                <a:spcPct val="90000"/>
              </a:lnSpc>
            </a:pPr>
            <a:r>
              <a:rPr lang="en-US">
                <a:solidFill>
                  <a:srgbClr val="FF0000"/>
                </a:solidFill>
              </a:rPr>
              <a:t>Baş ve boyun dışında</a:t>
            </a:r>
            <a:r>
              <a:rPr lang="tr-TR">
                <a:solidFill>
                  <a:srgbClr val="FF0000"/>
                </a:solidFill>
              </a:rPr>
              <a:t>ki</a:t>
            </a:r>
            <a:r>
              <a:rPr lang="en-US">
                <a:solidFill>
                  <a:srgbClr val="FF0000"/>
                </a:solidFill>
              </a:rPr>
              <a:t> alanları</a:t>
            </a:r>
            <a:r>
              <a:rPr lang="tr-TR">
                <a:solidFill>
                  <a:srgbClr val="FF0000"/>
                </a:solidFill>
              </a:rPr>
              <a:t> da</a:t>
            </a:r>
            <a:r>
              <a:rPr lang="en-US">
                <a:solidFill>
                  <a:srgbClr val="FF0000"/>
                </a:solidFill>
              </a:rPr>
              <a:t> innerve eden tek kranial sinirdir</a:t>
            </a:r>
            <a:r>
              <a:rPr lang="en-US">
                <a:solidFill>
                  <a:srgbClr val="000000"/>
                </a:solidFill>
              </a:rPr>
              <a:t>.</a:t>
            </a:r>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ChangeArrowheads="1"/>
          </p:cNvSpPr>
          <p:nvPr/>
        </p:nvSpPr>
        <p:spPr bwMode="auto">
          <a:xfrm>
            <a:off x="395288" y="1700213"/>
            <a:ext cx="8640762" cy="4791075"/>
          </a:xfrm>
          <a:prstGeom prst="rect">
            <a:avLst/>
          </a:prstGeom>
          <a:noFill/>
          <a:ln w="9525">
            <a:noFill/>
            <a:miter lim="800000"/>
            <a:headEnd/>
            <a:tailEnd/>
          </a:ln>
        </p:spPr>
        <p:txBody>
          <a:bodyPr>
            <a:spAutoFit/>
          </a:bodyPr>
          <a:lstStyle/>
          <a:p>
            <a:pPr marL="342900" indent="-342900" algn="l" eaLnBrk="1" hangingPunct="1">
              <a:spcBef>
                <a:spcPct val="20000"/>
              </a:spcBef>
              <a:buFontTx/>
              <a:buChar char="•"/>
            </a:pPr>
            <a:r>
              <a:rPr lang="tr-TR" sz="2800" dirty="0">
                <a:latin typeface="Times New Roman" pitchFamily="18" charset="0"/>
              </a:rPr>
              <a:t>Yutak kaslarının bir bölümü,</a:t>
            </a:r>
          </a:p>
          <a:p>
            <a:pPr marL="342900" indent="-342900" algn="l" eaLnBrk="1" hangingPunct="1">
              <a:spcBef>
                <a:spcPct val="20000"/>
              </a:spcBef>
              <a:buFontTx/>
              <a:buChar char="•"/>
            </a:pPr>
            <a:r>
              <a:rPr lang="tr-TR" sz="2800" dirty="0" err="1">
                <a:latin typeface="Times New Roman" pitchFamily="18" charset="0"/>
              </a:rPr>
              <a:t>Özofagus</a:t>
            </a:r>
            <a:r>
              <a:rPr lang="tr-TR" sz="2800" dirty="0">
                <a:latin typeface="Times New Roman" pitchFamily="18" charset="0"/>
              </a:rPr>
              <a:t> ve </a:t>
            </a:r>
            <a:r>
              <a:rPr lang="tr-TR" sz="2800" dirty="0" err="1">
                <a:latin typeface="Times New Roman" pitchFamily="18" charset="0"/>
              </a:rPr>
              <a:t>Larynx</a:t>
            </a:r>
            <a:r>
              <a:rPr lang="tr-TR" sz="2800" dirty="0">
                <a:latin typeface="Times New Roman" pitchFamily="18" charset="0"/>
              </a:rPr>
              <a:t> kaslarını,</a:t>
            </a:r>
          </a:p>
          <a:p>
            <a:pPr marL="342900" indent="-342900" algn="l" eaLnBrk="1" hangingPunct="1">
              <a:spcBef>
                <a:spcPct val="20000"/>
              </a:spcBef>
              <a:buFontTx/>
              <a:buChar char="•"/>
            </a:pPr>
            <a:r>
              <a:rPr lang="tr-TR" sz="2800" dirty="0">
                <a:latin typeface="Times New Roman" pitchFamily="18" charset="0"/>
              </a:rPr>
              <a:t>Karın organlarının bir çoğunu (mide, ince barsak, kalın </a:t>
            </a:r>
            <a:r>
              <a:rPr lang="tr-TR" sz="2800" dirty="0" err="1">
                <a:latin typeface="Times New Roman" pitchFamily="18" charset="0"/>
              </a:rPr>
              <a:t>barsağın</a:t>
            </a:r>
            <a:r>
              <a:rPr lang="tr-TR" sz="2800" dirty="0">
                <a:latin typeface="Times New Roman" pitchFamily="18" charset="0"/>
              </a:rPr>
              <a:t> bir bölümü, KC, safra kesesi ve yolları....) ve</a:t>
            </a:r>
          </a:p>
          <a:p>
            <a:pPr marL="342900" indent="-342900" algn="l" eaLnBrk="1" hangingPunct="1">
              <a:spcBef>
                <a:spcPct val="20000"/>
              </a:spcBef>
              <a:buFontTx/>
              <a:buChar char="•"/>
            </a:pPr>
            <a:r>
              <a:rPr lang="tr-TR" sz="2800" dirty="0">
                <a:latin typeface="Times New Roman" pitchFamily="18" charset="0"/>
              </a:rPr>
              <a:t>Göğüs organlarını (</a:t>
            </a:r>
            <a:r>
              <a:rPr lang="tr-TR" sz="2800" dirty="0" err="1">
                <a:latin typeface="Times New Roman" pitchFamily="18" charset="0"/>
              </a:rPr>
              <a:t>trakea</a:t>
            </a:r>
            <a:r>
              <a:rPr lang="tr-TR" sz="2800" dirty="0">
                <a:latin typeface="Times New Roman" pitchFamily="18" charset="0"/>
              </a:rPr>
              <a:t>, bronşlar ve akciğerler ile kalp) </a:t>
            </a:r>
            <a:r>
              <a:rPr lang="tr-TR" sz="2800" dirty="0" err="1">
                <a:latin typeface="Times New Roman" pitchFamily="18" charset="0"/>
              </a:rPr>
              <a:t>innerve</a:t>
            </a:r>
            <a:r>
              <a:rPr lang="tr-TR" sz="2800" dirty="0">
                <a:latin typeface="Times New Roman" pitchFamily="18" charset="0"/>
              </a:rPr>
              <a:t> eden sinirler çıkar                                       (Bu organlardaki </a:t>
            </a:r>
            <a:r>
              <a:rPr lang="tr-TR" sz="2800" dirty="0">
                <a:solidFill>
                  <a:srgbClr val="FF0000"/>
                </a:solidFill>
                <a:latin typeface="Times New Roman" pitchFamily="18" charset="0"/>
              </a:rPr>
              <a:t>düz kas </a:t>
            </a:r>
            <a:r>
              <a:rPr lang="tr-TR" sz="2800" dirty="0">
                <a:latin typeface="Times New Roman" pitchFamily="18" charset="0"/>
              </a:rPr>
              <a:t>ve </a:t>
            </a:r>
            <a:r>
              <a:rPr lang="tr-TR" sz="2800" dirty="0">
                <a:solidFill>
                  <a:srgbClr val="FF0000"/>
                </a:solidFill>
                <a:latin typeface="Times New Roman" pitchFamily="18" charset="0"/>
              </a:rPr>
              <a:t>salgı bezlerini</a:t>
            </a:r>
            <a:r>
              <a:rPr lang="tr-TR" sz="2800" dirty="0">
                <a:solidFill>
                  <a:srgbClr val="FF0000"/>
                </a:solidFill>
              </a:rPr>
              <a:t> </a:t>
            </a:r>
            <a:r>
              <a:rPr lang="tr-TR" sz="2800" dirty="0" err="1">
                <a:latin typeface="Times New Roman" pitchFamily="18" charset="0"/>
              </a:rPr>
              <a:t>innerve</a:t>
            </a:r>
            <a:r>
              <a:rPr lang="tr-TR" sz="2800" dirty="0">
                <a:latin typeface="Times New Roman" pitchFamily="18" charset="0"/>
              </a:rPr>
              <a:t> eder)</a:t>
            </a:r>
            <a:endParaRPr lang="en-US" sz="2800" dirty="0">
              <a:latin typeface="Times New Roman" pitchFamily="18" charset="0"/>
            </a:endParaRPr>
          </a:p>
          <a:p>
            <a:pPr marL="342900" indent="-342900" algn="l" eaLnBrk="1" hangingPunct="1">
              <a:spcBef>
                <a:spcPct val="20000"/>
              </a:spcBef>
              <a:buFontTx/>
              <a:buChar char="•"/>
            </a:pPr>
            <a:r>
              <a:rPr lang="tr-TR" sz="2800" dirty="0">
                <a:latin typeface="Times New Roman" pitchFamily="18" charset="0"/>
              </a:rPr>
              <a:t>Uyarıları</a:t>
            </a:r>
            <a:r>
              <a:rPr lang="en-US" sz="2800" dirty="0">
                <a:latin typeface="Times New Roman" pitchFamily="18" charset="0"/>
              </a:rPr>
              <a:t> </a:t>
            </a:r>
            <a:r>
              <a:rPr lang="tr-TR" sz="2800" dirty="0">
                <a:latin typeface="Times New Roman" pitchFamily="18" charset="0"/>
              </a:rPr>
              <a:t>sindirim olaylarını (</a:t>
            </a:r>
            <a:r>
              <a:rPr lang="tr-TR" sz="2800" dirty="0" err="1">
                <a:latin typeface="Times New Roman" pitchFamily="18" charset="0"/>
              </a:rPr>
              <a:t>peristaltizm</a:t>
            </a:r>
            <a:r>
              <a:rPr lang="tr-TR" sz="2800" dirty="0">
                <a:latin typeface="Times New Roman" pitchFamily="18" charset="0"/>
              </a:rPr>
              <a:t> ve </a:t>
            </a:r>
            <a:r>
              <a:rPr lang="tr-TR" sz="2800" dirty="0" err="1">
                <a:latin typeface="Times New Roman" pitchFamily="18" charset="0"/>
              </a:rPr>
              <a:t>sekresyon</a:t>
            </a:r>
            <a:r>
              <a:rPr lang="tr-TR" sz="2800" dirty="0">
                <a:latin typeface="Times New Roman" pitchFamily="18" charset="0"/>
              </a:rPr>
              <a:t>) arttırırken, kalp atım hızını ve kan basıncını yavaşlatır. </a:t>
            </a:r>
          </a:p>
          <a:p>
            <a:pPr marL="342900" indent="-342900" algn="l" eaLnBrk="1" hangingPunct="1">
              <a:spcBef>
                <a:spcPct val="20000"/>
              </a:spcBef>
              <a:buFontTx/>
              <a:buChar char="•"/>
            </a:pPr>
            <a:r>
              <a:rPr lang="en-US" sz="2800" dirty="0" err="1">
                <a:solidFill>
                  <a:srgbClr val="000000"/>
                </a:solidFill>
                <a:latin typeface="Times New Roman" pitchFamily="18" charset="0"/>
              </a:rPr>
              <a:t>Dilin</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kök</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kısmının</a:t>
            </a:r>
            <a:r>
              <a:rPr lang="en-US" sz="2800" dirty="0">
                <a:solidFill>
                  <a:srgbClr val="000000"/>
                </a:solidFill>
                <a:latin typeface="Times New Roman" pitchFamily="18" charset="0"/>
              </a:rPr>
              <a:t> </a:t>
            </a:r>
            <a:r>
              <a:rPr lang="en-US" sz="2800" dirty="0">
                <a:solidFill>
                  <a:srgbClr val="FF0000"/>
                </a:solidFill>
                <a:latin typeface="Times New Roman" pitchFamily="18" charset="0"/>
              </a:rPr>
              <a:t>tad</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duyusunu</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da</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sağlar</a:t>
            </a:r>
            <a:r>
              <a:rPr lang="en-US" sz="2800" dirty="0">
                <a:solidFill>
                  <a:srgbClr val="000000"/>
                </a:solidFill>
                <a:latin typeface="Times New Roman" pitchFamily="18" charset="0"/>
              </a:rPr>
              <a:t>.</a:t>
            </a:r>
            <a:endParaRPr lang="en-US" sz="2800" dirty="0">
              <a:latin typeface="Times New Roman" pitchFamily="18" charset="0"/>
            </a:endParaRPr>
          </a:p>
        </p:txBody>
      </p:sp>
      <p:sp>
        <p:nvSpPr>
          <p:cNvPr id="1123331" name="Text Box 3"/>
          <p:cNvSpPr txBox="1">
            <a:spLocks noChangeArrowheads="1"/>
          </p:cNvSpPr>
          <p:nvPr/>
        </p:nvSpPr>
        <p:spPr bwMode="auto">
          <a:xfrm>
            <a:off x="539750" y="404813"/>
            <a:ext cx="7689850" cy="519112"/>
          </a:xfrm>
          <a:prstGeom prst="rect">
            <a:avLst/>
          </a:prstGeom>
          <a:noFill/>
          <a:ln w="9525">
            <a:noFill/>
            <a:miter lim="800000"/>
            <a:headEnd/>
            <a:tailEnd/>
          </a:ln>
        </p:spPr>
        <p:txBody>
          <a:bodyPr>
            <a:spAutoFit/>
          </a:bodyPr>
          <a:lstStyle/>
          <a:p>
            <a:pPr algn="l" eaLnBrk="1" hangingPunct="1">
              <a:spcBef>
                <a:spcPct val="50000"/>
              </a:spcBef>
            </a:pPr>
            <a:r>
              <a:rPr lang="tr-TR" sz="2800" b="1" dirty="0">
                <a:solidFill>
                  <a:srgbClr val="FF0000"/>
                </a:solidFill>
                <a:latin typeface="Verdana" pitchFamily="34" charset="0"/>
              </a:rPr>
              <a:t>N.</a:t>
            </a:r>
            <a:r>
              <a:rPr lang="en-GB" sz="2800" b="1" dirty="0">
                <a:solidFill>
                  <a:srgbClr val="FF0000"/>
                </a:solidFill>
                <a:latin typeface="Verdana" pitchFamily="34" charset="0"/>
              </a:rPr>
              <a:t>VAGUS (</a:t>
            </a:r>
            <a:r>
              <a:rPr lang="en-GB" sz="2800" b="1" dirty="0" err="1">
                <a:solidFill>
                  <a:srgbClr val="FF0000"/>
                </a:solidFill>
                <a:latin typeface="Verdana" pitchFamily="34" charset="0"/>
              </a:rPr>
              <a:t>Serseri</a:t>
            </a:r>
            <a:r>
              <a:rPr lang="en-GB" sz="2800" b="1" dirty="0">
                <a:solidFill>
                  <a:srgbClr val="FF0000"/>
                </a:solidFill>
                <a:latin typeface="Verdana" pitchFamily="34" charset="0"/>
              </a:rPr>
              <a:t> </a:t>
            </a:r>
            <a:r>
              <a:rPr lang="en-GB" sz="2800" b="1" dirty="0" err="1">
                <a:solidFill>
                  <a:srgbClr val="FF0000"/>
                </a:solidFill>
                <a:latin typeface="Verdana" pitchFamily="34" charset="0"/>
              </a:rPr>
              <a:t>sinir</a:t>
            </a:r>
            <a:r>
              <a:rPr lang="en-GB" sz="2800" b="1" dirty="0">
                <a:solidFill>
                  <a:srgbClr val="FF0000"/>
                </a:solidFill>
                <a:latin typeface="Verdana" pitchFamily="34" charset="0"/>
              </a:rPr>
              <a:t>) CN- X</a:t>
            </a:r>
            <a:r>
              <a:rPr lang="en-GB" dirty="0">
                <a:solidFill>
                  <a:srgbClr val="FF0000"/>
                </a:solidFill>
                <a:latin typeface="Verdana" pitchFamily="34" charset="0"/>
              </a:rPr>
              <a:t> </a:t>
            </a:r>
            <a:endParaRPr lang="tr-TR" dirty="0">
              <a:solidFill>
                <a:srgbClr val="FF0000"/>
              </a:solidFill>
              <a:latin typeface="Verdana"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srcRect/>
          <a:stretch>
            <a:fillRect/>
          </a:stretch>
        </p:blipFill>
        <p:spPr bwMode="auto">
          <a:xfrm>
            <a:off x="0" y="214290"/>
            <a:ext cx="3124200" cy="3695700"/>
          </a:xfrm>
          <a:prstGeom prst="rect">
            <a:avLst/>
          </a:prstGeom>
          <a:noFill/>
          <a:ln w="9525">
            <a:noFill/>
            <a:miter lim="800000"/>
            <a:headEnd/>
            <a:tailEnd/>
          </a:ln>
          <a:effectLst/>
        </p:spPr>
      </p:pic>
      <p:pic>
        <p:nvPicPr>
          <p:cNvPr id="19460" name="Picture 4"/>
          <p:cNvPicPr>
            <a:picLocks noChangeAspect="1" noChangeArrowheads="1"/>
          </p:cNvPicPr>
          <p:nvPr/>
        </p:nvPicPr>
        <p:blipFill>
          <a:blip r:embed="rId3"/>
          <a:srcRect/>
          <a:stretch>
            <a:fillRect/>
          </a:stretch>
        </p:blipFill>
        <p:spPr bwMode="auto">
          <a:xfrm>
            <a:off x="4357686" y="196430"/>
            <a:ext cx="3433782" cy="6438342"/>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500299" y="0"/>
            <a:ext cx="3259430" cy="6769222"/>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idx="4294967295"/>
          </p:nvPr>
        </p:nvSpPr>
        <p:spPr bwMode="auto">
          <a:xfrm>
            <a:off x="611188" y="304800"/>
            <a:ext cx="8532812" cy="838200"/>
          </a:xfrm>
          <a:prstGeom prst="rect">
            <a:avLst/>
          </a:prstGeom>
          <a:solidFill>
            <a:srgbClr val="FFFFFF"/>
          </a:solidFill>
          <a:ln>
            <a:solidFill>
              <a:srgbClr val="000000"/>
            </a:solidFill>
            <a:miter lim="800000"/>
            <a:headEnd/>
            <a:tailEnd/>
          </a:ln>
        </p:spPr>
        <p:txBody>
          <a:bodyPr anchor="b"/>
          <a:lstStyle/>
          <a:p>
            <a:r>
              <a:rPr lang="tr-TR" sz="2400" b="1">
                <a:solidFill>
                  <a:schemeClr val="tx1"/>
                </a:solidFill>
                <a:effectLst>
                  <a:outerShdw blurRad="38100" dist="38100" dir="2700000" algn="tl">
                    <a:srgbClr val="C0C0C0"/>
                  </a:outerShdw>
                </a:effectLst>
              </a:rPr>
              <a:t>N.ACCESSORIUS</a:t>
            </a:r>
            <a:r>
              <a:rPr lang="en-GB" sz="2400" b="1">
                <a:solidFill>
                  <a:schemeClr val="tx1"/>
                </a:solidFill>
                <a:effectLst>
                  <a:outerShdw blurRad="38100" dist="38100" dir="2700000" algn="tl">
                    <a:srgbClr val="C0C0C0"/>
                  </a:outerShdw>
                </a:effectLst>
              </a:rPr>
              <a:t> </a:t>
            </a:r>
            <a:r>
              <a:rPr lang="en-GB" sz="2400">
                <a:solidFill>
                  <a:schemeClr val="tx1"/>
                </a:solidFill>
                <a:effectLst>
                  <a:outerShdw blurRad="38100" dist="38100" dir="2700000" algn="tl">
                    <a:srgbClr val="C0C0C0"/>
                  </a:outerShdw>
                </a:effectLst>
              </a:rPr>
              <a:t>(</a:t>
            </a:r>
            <a:r>
              <a:rPr lang="tr-TR" sz="2400" b="1">
                <a:solidFill>
                  <a:schemeClr val="tx1"/>
                </a:solidFill>
                <a:effectLst>
                  <a:outerShdw blurRad="38100" dist="38100" dir="2700000" algn="tl">
                    <a:srgbClr val="C0C0C0"/>
                  </a:outerShdw>
                </a:effectLst>
              </a:rPr>
              <a:t>Eklenti Siniri</a:t>
            </a:r>
            <a:r>
              <a:rPr lang="en-GB" sz="2400">
                <a:solidFill>
                  <a:schemeClr val="tx1"/>
                </a:solidFill>
                <a:effectLst>
                  <a:outerShdw blurRad="38100" dist="38100" dir="2700000" algn="tl">
                    <a:srgbClr val="C0C0C0"/>
                  </a:outerShdw>
                </a:effectLst>
              </a:rPr>
              <a:t>) </a:t>
            </a:r>
            <a:r>
              <a:rPr lang="en-GB" sz="2400" b="1">
                <a:solidFill>
                  <a:schemeClr val="tx1"/>
                </a:solidFill>
                <a:effectLst>
                  <a:outerShdw blurRad="38100" dist="38100" dir="2700000" algn="tl">
                    <a:srgbClr val="C0C0C0"/>
                  </a:outerShdw>
                </a:effectLst>
              </a:rPr>
              <a:t>CN-XI</a:t>
            </a:r>
            <a:endParaRPr lang="en-US" sz="2400" b="1">
              <a:solidFill>
                <a:schemeClr val="tx1"/>
              </a:solidFill>
              <a:effectLst>
                <a:outerShdw blurRad="38100" dist="38100" dir="2700000" algn="tl">
                  <a:srgbClr val="C0C0C0"/>
                </a:outerShdw>
              </a:effectLst>
            </a:endParaRPr>
          </a:p>
        </p:txBody>
      </p:sp>
      <p:sp>
        <p:nvSpPr>
          <p:cNvPr id="933891" name="Rectangle 3"/>
          <p:cNvSpPr>
            <a:spLocks noGrp="1" noChangeArrowheads="1"/>
          </p:cNvSpPr>
          <p:nvPr>
            <p:ph type="body" idx="4294967295"/>
          </p:nvPr>
        </p:nvSpPr>
        <p:spPr bwMode="auto">
          <a:xfrm>
            <a:off x="457200" y="1816100"/>
            <a:ext cx="8507413" cy="4637088"/>
          </a:xfrm>
          <a:prstGeom prst="rect">
            <a:avLst/>
          </a:prstGeom>
          <a:solidFill>
            <a:srgbClr val="FFFFFF"/>
          </a:solidFill>
          <a:ln>
            <a:solidFill>
              <a:srgbClr val="000000"/>
            </a:solidFill>
            <a:miter lim="800000"/>
            <a:headEnd/>
            <a:tailEnd/>
          </a:ln>
        </p:spPr>
        <p:txBody>
          <a:bodyPr/>
          <a:lstStyle/>
          <a:p>
            <a:pPr marL="469900" indent="-469900">
              <a:lnSpc>
                <a:spcPct val="90000"/>
              </a:lnSpc>
            </a:pPr>
            <a:r>
              <a:rPr lang="en-US" sz="2400">
                <a:solidFill>
                  <a:srgbClr val="000000"/>
                </a:solidFill>
              </a:rPr>
              <a:t>Motor bir sinir (</a:t>
            </a:r>
            <a:r>
              <a:rPr lang="en-US" sz="2400" b="1">
                <a:solidFill>
                  <a:srgbClr val="FF0000"/>
                </a:solidFill>
              </a:rPr>
              <a:t>SVE</a:t>
            </a:r>
            <a:r>
              <a:rPr lang="en-US" sz="2400" b="1">
                <a:solidFill>
                  <a:srgbClr val="000000"/>
                </a:solidFill>
              </a:rPr>
              <a:t>)</a:t>
            </a:r>
            <a:r>
              <a:rPr lang="en-US" sz="2400">
                <a:solidFill>
                  <a:srgbClr val="000000"/>
                </a:solidFill>
              </a:rPr>
              <a:t> olup, 2 bölümden</a:t>
            </a:r>
            <a:r>
              <a:rPr lang="tr-TR" sz="2400">
                <a:solidFill>
                  <a:srgbClr val="000000"/>
                </a:solidFill>
              </a:rPr>
              <a:t> </a:t>
            </a:r>
            <a:r>
              <a:rPr lang="en-US" sz="2400">
                <a:solidFill>
                  <a:srgbClr val="000000"/>
                </a:solidFill>
              </a:rPr>
              <a:t>orijin al</a:t>
            </a:r>
            <a:r>
              <a:rPr lang="tr-TR" sz="2400">
                <a:solidFill>
                  <a:srgbClr val="000000"/>
                </a:solidFill>
              </a:rPr>
              <a:t>ır :</a:t>
            </a:r>
          </a:p>
          <a:p>
            <a:pPr lvl="1">
              <a:lnSpc>
                <a:spcPct val="90000"/>
              </a:lnSpc>
            </a:pPr>
            <a:r>
              <a:rPr lang="en-US" sz="2400">
                <a:solidFill>
                  <a:srgbClr val="000000"/>
                </a:solidFill>
              </a:rPr>
              <a:t>Bulbus </a:t>
            </a:r>
            <a:r>
              <a:rPr lang="tr-TR" sz="2400">
                <a:solidFill>
                  <a:srgbClr val="000000"/>
                </a:solidFill>
              </a:rPr>
              <a:t>+ </a:t>
            </a:r>
            <a:r>
              <a:rPr lang="en-US" sz="2400">
                <a:solidFill>
                  <a:srgbClr val="000000"/>
                </a:solidFill>
              </a:rPr>
              <a:t>Med</a:t>
            </a:r>
            <a:r>
              <a:rPr lang="tr-TR" sz="2400">
                <a:solidFill>
                  <a:srgbClr val="000000"/>
                </a:solidFill>
              </a:rPr>
              <a:t>ulla </a:t>
            </a:r>
            <a:r>
              <a:rPr lang="en-US" sz="2400">
                <a:solidFill>
                  <a:srgbClr val="000000"/>
                </a:solidFill>
              </a:rPr>
              <a:t>spinalis’in </a:t>
            </a:r>
            <a:r>
              <a:rPr lang="tr-TR" sz="2400">
                <a:solidFill>
                  <a:srgbClr val="000000"/>
                </a:solidFill>
              </a:rPr>
              <a:t>ilk 5 segmenti</a:t>
            </a:r>
            <a:endParaRPr lang="en-US" sz="2400">
              <a:solidFill>
                <a:srgbClr val="000000"/>
              </a:solidFill>
            </a:endParaRPr>
          </a:p>
          <a:p>
            <a:pPr marL="469900" indent="-469900">
              <a:lnSpc>
                <a:spcPct val="90000"/>
              </a:lnSpc>
            </a:pPr>
            <a:r>
              <a:rPr lang="tr-TR" sz="2400">
                <a:solidFill>
                  <a:srgbClr val="000000"/>
                </a:solidFill>
              </a:rPr>
              <a:t>Bulbus’dan gelen kökler, f</a:t>
            </a:r>
            <a:r>
              <a:rPr lang="en-US" sz="2600">
                <a:solidFill>
                  <a:srgbClr val="000000"/>
                </a:solidFill>
              </a:rPr>
              <a:t>or</a:t>
            </a:r>
            <a:r>
              <a:rPr lang="tr-TR" sz="2600">
                <a:solidFill>
                  <a:srgbClr val="000000"/>
                </a:solidFill>
              </a:rPr>
              <a:t>amen </a:t>
            </a:r>
            <a:r>
              <a:rPr lang="en-US" sz="2600">
                <a:solidFill>
                  <a:srgbClr val="000000"/>
                </a:solidFill>
              </a:rPr>
              <a:t>jugulare</a:t>
            </a:r>
            <a:r>
              <a:rPr lang="tr-TR" sz="2600">
                <a:solidFill>
                  <a:srgbClr val="000000"/>
                </a:solidFill>
              </a:rPr>
              <a:t> seviyesinde </a:t>
            </a:r>
            <a:r>
              <a:rPr lang="en-US" sz="2600">
                <a:solidFill>
                  <a:srgbClr val="000000"/>
                </a:solidFill>
              </a:rPr>
              <a:t>n.vagus’a katılır.</a:t>
            </a:r>
            <a:r>
              <a:rPr lang="tr-TR" sz="2400">
                <a:solidFill>
                  <a:srgbClr val="000000"/>
                </a:solidFill>
              </a:rPr>
              <a:t> </a:t>
            </a:r>
          </a:p>
          <a:p>
            <a:pPr marL="469900" indent="-469900">
              <a:lnSpc>
                <a:spcPct val="90000"/>
              </a:lnSpc>
            </a:pPr>
            <a:r>
              <a:rPr lang="tr-TR" sz="2600">
                <a:solidFill>
                  <a:srgbClr val="000000"/>
                </a:solidFill>
              </a:rPr>
              <a:t>Gerçek n.accessorius’u oluşturan s</a:t>
            </a:r>
            <a:r>
              <a:rPr lang="en-US" sz="2600">
                <a:solidFill>
                  <a:srgbClr val="000000"/>
                </a:solidFill>
              </a:rPr>
              <a:t>pinal kökleri ise aşağı ve arka-dış tarafa doğru </a:t>
            </a:r>
            <a:r>
              <a:rPr lang="tr-TR" sz="2600">
                <a:solidFill>
                  <a:srgbClr val="000000"/>
                </a:solidFill>
              </a:rPr>
              <a:t>yönelerek</a:t>
            </a:r>
            <a:r>
              <a:rPr lang="en-US" sz="2600">
                <a:solidFill>
                  <a:srgbClr val="000000"/>
                </a:solidFill>
              </a:rPr>
              <a:t> </a:t>
            </a:r>
            <a:r>
              <a:rPr lang="tr-TR" sz="2600">
                <a:solidFill>
                  <a:srgbClr val="000000"/>
                </a:solidFill>
              </a:rPr>
              <a:t>boyunda </a:t>
            </a:r>
            <a:r>
              <a:rPr lang="en-US" sz="2600">
                <a:solidFill>
                  <a:srgbClr val="000000"/>
                </a:solidFill>
              </a:rPr>
              <a:t>seyreder.</a:t>
            </a:r>
            <a:endParaRPr lang="tr-TR" sz="2600">
              <a:solidFill>
                <a:srgbClr val="000000"/>
              </a:solidFill>
            </a:endParaRPr>
          </a:p>
          <a:p>
            <a:pPr marL="469900" indent="-469900">
              <a:lnSpc>
                <a:spcPct val="90000"/>
              </a:lnSpc>
            </a:pPr>
            <a:r>
              <a:rPr lang="tr-TR" sz="2600">
                <a:solidFill>
                  <a:srgbClr val="000000"/>
                </a:solidFill>
              </a:rPr>
              <a:t>Burada </a:t>
            </a:r>
            <a:r>
              <a:rPr lang="en-US" sz="2600">
                <a:solidFill>
                  <a:srgbClr val="FF0000"/>
                </a:solidFill>
              </a:rPr>
              <a:t>m.scm</a:t>
            </a:r>
            <a:r>
              <a:rPr lang="en-US" sz="2600">
                <a:solidFill>
                  <a:srgbClr val="000000"/>
                </a:solidFill>
              </a:rPr>
              <a:t>’</a:t>
            </a:r>
            <a:r>
              <a:rPr lang="tr-TR" sz="2600">
                <a:solidFill>
                  <a:srgbClr val="000000"/>
                </a:solidFill>
              </a:rPr>
              <a:t>u</a:t>
            </a:r>
            <a:r>
              <a:rPr lang="en-US" sz="2600">
                <a:solidFill>
                  <a:srgbClr val="000000"/>
                </a:solidFill>
              </a:rPr>
              <a:t>, sonra da </a:t>
            </a:r>
            <a:r>
              <a:rPr lang="en-US" sz="2600">
                <a:solidFill>
                  <a:srgbClr val="FF0000"/>
                </a:solidFill>
              </a:rPr>
              <a:t>m.trapezius</a:t>
            </a:r>
            <a:r>
              <a:rPr lang="en-US" sz="2600">
                <a:solidFill>
                  <a:srgbClr val="000000"/>
                </a:solidFill>
              </a:rPr>
              <a:t>’u innerve eder</a:t>
            </a:r>
            <a:r>
              <a:rPr lang="tr-TR" sz="2600">
                <a:solidFill>
                  <a:srgbClr val="000000"/>
                </a:solidFill>
              </a:rPr>
              <a:t>ek b</a:t>
            </a:r>
            <a:r>
              <a:rPr lang="en-US" sz="2600">
                <a:solidFill>
                  <a:srgbClr val="000000"/>
                </a:solidFill>
              </a:rPr>
              <a:t>aş-boyun hareketlerinin yapılmasını sağla</a:t>
            </a:r>
            <a:r>
              <a:rPr lang="tr-TR" sz="2600">
                <a:solidFill>
                  <a:srgbClr val="000000"/>
                </a:solidFill>
              </a:rPr>
              <a:t>mış olur</a:t>
            </a:r>
            <a:r>
              <a:rPr lang="en-US" sz="2600">
                <a:solidFill>
                  <a:srgbClr val="000000"/>
                </a:solidFill>
              </a:rPr>
              <a:t>.</a:t>
            </a:r>
            <a:endParaRPr lang="en-US" sz="2400">
              <a:solidFill>
                <a:srgbClr val="000000"/>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4429125" cy="4562475"/>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a:stretch>
            <a:fillRect/>
          </a:stretch>
        </p:blipFill>
        <p:spPr bwMode="auto">
          <a:xfrm>
            <a:off x="4858548" y="1928802"/>
            <a:ext cx="2847183" cy="4276731"/>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919301" y="142852"/>
            <a:ext cx="4367211" cy="6443777"/>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title" idx="4294967295"/>
          </p:nvPr>
        </p:nvSpPr>
        <p:spPr bwMode="auto">
          <a:xfrm>
            <a:off x="539750" y="260350"/>
            <a:ext cx="8280400" cy="647700"/>
          </a:xfrm>
          <a:prstGeom prst="rect">
            <a:avLst/>
          </a:prstGeom>
          <a:solidFill>
            <a:srgbClr val="FFFFFF"/>
          </a:solidFill>
          <a:ln>
            <a:solidFill>
              <a:srgbClr val="000000"/>
            </a:solidFill>
            <a:miter lim="800000"/>
            <a:headEnd/>
            <a:tailEnd/>
          </a:ln>
        </p:spPr>
        <p:txBody>
          <a:bodyPr anchor="b">
            <a:normAutofit fontScale="90000"/>
          </a:bodyPr>
          <a:lstStyle/>
          <a:p>
            <a:r>
              <a:rPr lang="tr-TR" sz="2400" b="1">
                <a:effectLst>
                  <a:outerShdw blurRad="38100" dist="38100" dir="2700000" algn="tl">
                    <a:srgbClr val="C0C0C0"/>
                  </a:outerShdw>
                </a:effectLst>
              </a:rPr>
              <a:t>N.</a:t>
            </a: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en-GB" sz="2400" b="1">
                <a:effectLst>
                  <a:outerShdw blurRad="38100" dist="38100" dir="2700000" algn="tl">
                    <a:srgbClr val="C0C0C0"/>
                  </a:outerShdw>
                </a:effectLst>
              </a:rPr>
              <a:t/>
            </a:r>
            <a:br>
              <a:rPr lang="en-GB" sz="2400" b="1">
                <a:effectLst>
                  <a:outerShdw blurRad="38100" dist="38100" dir="2700000" algn="tl">
                    <a:srgbClr val="C0C0C0"/>
                  </a:outerShdw>
                </a:effectLst>
              </a:rPr>
            </a:br>
            <a:r>
              <a:rPr lang="tr-TR" sz="2400" b="1">
                <a:solidFill>
                  <a:schemeClr val="tx1"/>
                </a:solidFill>
                <a:effectLst>
                  <a:outerShdw blurRad="38100" dist="38100" dir="2700000" algn="tl">
                    <a:srgbClr val="C0C0C0"/>
                  </a:outerShdw>
                </a:effectLst>
              </a:rPr>
              <a:t>N.HYPOGLOSSUS (Dil altı siniri)</a:t>
            </a:r>
            <a:r>
              <a:rPr lang="en-GB" sz="2400" b="1">
                <a:solidFill>
                  <a:schemeClr val="tx1"/>
                </a:solidFill>
                <a:effectLst>
                  <a:outerShdw blurRad="38100" dist="38100" dir="2700000" algn="tl">
                    <a:srgbClr val="C0C0C0"/>
                  </a:outerShdw>
                </a:effectLst>
              </a:rPr>
              <a:t>-</a:t>
            </a:r>
            <a:r>
              <a:rPr lang="tr-TR" sz="2400" b="1">
                <a:solidFill>
                  <a:schemeClr val="tx1"/>
                </a:solidFill>
                <a:effectLst>
                  <a:outerShdw blurRad="38100" dist="38100" dir="2700000" algn="tl">
                    <a:srgbClr val="C0C0C0"/>
                  </a:outerShdw>
                </a:effectLst>
              </a:rPr>
              <a:t>CN XII</a:t>
            </a:r>
            <a:r>
              <a:rPr lang="tr-TR" sz="2400" b="1">
                <a:effectLst>
                  <a:outerShdw blurRad="38100" dist="38100" dir="2700000" algn="tl">
                    <a:srgbClr val="C0C0C0"/>
                  </a:outerShdw>
                </a:effectLst>
              </a:rPr>
              <a:t> </a:t>
            </a:r>
            <a:endParaRPr lang="en-US" sz="2400" b="1">
              <a:effectLst>
                <a:outerShdw blurRad="38100" dist="38100" dir="2700000" algn="tl">
                  <a:srgbClr val="C0C0C0"/>
                </a:outerShdw>
              </a:effectLst>
            </a:endParaRPr>
          </a:p>
        </p:txBody>
      </p:sp>
      <p:sp>
        <p:nvSpPr>
          <p:cNvPr id="935939" name="Rectangle 3"/>
          <p:cNvSpPr>
            <a:spLocks noGrp="1" noChangeArrowheads="1"/>
          </p:cNvSpPr>
          <p:nvPr>
            <p:ph type="body" idx="4294967295"/>
          </p:nvPr>
        </p:nvSpPr>
        <p:spPr bwMode="auto">
          <a:xfrm>
            <a:off x="566738" y="2349500"/>
            <a:ext cx="8397875" cy="3671888"/>
          </a:xfrm>
          <a:prstGeom prst="rect">
            <a:avLst/>
          </a:prstGeom>
          <a:solidFill>
            <a:srgbClr val="FFFFFF"/>
          </a:solidFill>
          <a:ln>
            <a:solidFill>
              <a:srgbClr val="000000"/>
            </a:solidFill>
            <a:miter lim="800000"/>
            <a:headEnd/>
            <a:tailEnd/>
          </a:ln>
        </p:spPr>
        <p:txBody>
          <a:bodyPr/>
          <a:lstStyle/>
          <a:p>
            <a:pPr marL="469900" indent="-469900">
              <a:lnSpc>
                <a:spcPct val="90000"/>
              </a:lnSpc>
            </a:pPr>
            <a:r>
              <a:rPr lang="en-US" sz="2800">
                <a:solidFill>
                  <a:srgbClr val="000000"/>
                </a:solidFill>
              </a:rPr>
              <a:t>Motor bir sinir (</a:t>
            </a:r>
            <a:r>
              <a:rPr lang="en-US" sz="2800" b="1">
                <a:solidFill>
                  <a:srgbClr val="FF0000"/>
                </a:solidFill>
              </a:rPr>
              <a:t>GSE</a:t>
            </a:r>
            <a:r>
              <a:rPr lang="en-US" sz="2800" b="1">
                <a:solidFill>
                  <a:srgbClr val="000000"/>
                </a:solidFill>
              </a:rPr>
              <a:t>)</a:t>
            </a:r>
            <a:r>
              <a:rPr lang="en-US" sz="2800">
                <a:solidFill>
                  <a:srgbClr val="000000"/>
                </a:solidFill>
              </a:rPr>
              <a:t> olup, 10-15 kök halinde bulbus’</a:t>
            </a:r>
            <a:r>
              <a:rPr lang="tr-TR" sz="2800">
                <a:solidFill>
                  <a:srgbClr val="000000"/>
                </a:solidFill>
              </a:rPr>
              <a:t>dan</a:t>
            </a:r>
            <a:r>
              <a:rPr lang="en-US" sz="2800">
                <a:solidFill>
                  <a:srgbClr val="000000"/>
                </a:solidFill>
              </a:rPr>
              <a:t> </a:t>
            </a:r>
            <a:r>
              <a:rPr lang="tr-TR" sz="2800">
                <a:solidFill>
                  <a:srgbClr val="000000"/>
                </a:solidFill>
              </a:rPr>
              <a:t>orijin alan lifler,</a:t>
            </a:r>
            <a:r>
              <a:rPr lang="en-US" sz="2800">
                <a:solidFill>
                  <a:srgbClr val="000000"/>
                </a:solidFill>
              </a:rPr>
              <a:t> </a:t>
            </a:r>
            <a:r>
              <a:rPr lang="en-US" sz="2800">
                <a:solidFill>
                  <a:srgbClr val="FF0000"/>
                </a:solidFill>
              </a:rPr>
              <a:t>canalis hypoglossi</a:t>
            </a:r>
            <a:r>
              <a:rPr lang="en-US" sz="2800">
                <a:solidFill>
                  <a:srgbClr val="000000"/>
                </a:solidFill>
              </a:rPr>
              <a:t> yoluyla tek bir sinir olarak cranium’dan çıkar.</a:t>
            </a:r>
            <a:r>
              <a:rPr lang="tr-TR" sz="2800">
                <a:solidFill>
                  <a:srgbClr val="000000"/>
                </a:solidFill>
              </a:rPr>
              <a:t> </a:t>
            </a:r>
          </a:p>
          <a:p>
            <a:pPr marL="469900" indent="-469900">
              <a:lnSpc>
                <a:spcPct val="90000"/>
              </a:lnSpc>
            </a:pPr>
            <a:r>
              <a:rPr lang="en-US" sz="2800">
                <a:solidFill>
                  <a:srgbClr val="000000"/>
                </a:solidFill>
              </a:rPr>
              <a:t>Boyunda </a:t>
            </a:r>
            <a:r>
              <a:rPr lang="tr-TR" sz="2800">
                <a:solidFill>
                  <a:srgbClr val="000000"/>
                </a:solidFill>
              </a:rPr>
              <a:t>önce öne-aşağıya doğru,</a:t>
            </a:r>
            <a:r>
              <a:rPr lang="en-US" sz="2800">
                <a:solidFill>
                  <a:srgbClr val="000000"/>
                </a:solidFill>
              </a:rPr>
              <a:t> sonra bir kavis yapar</a:t>
            </a:r>
            <a:r>
              <a:rPr lang="tr-TR" sz="2800">
                <a:solidFill>
                  <a:srgbClr val="000000"/>
                </a:solidFill>
              </a:rPr>
              <a:t>ak</a:t>
            </a:r>
            <a:r>
              <a:rPr lang="en-US" sz="2800">
                <a:solidFill>
                  <a:srgbClr val="000000"/>
                </a:solidFill>
              </a:rPr>
              <a:t> yukarı</a:t>
            </a:r>
            <a:r>
              <a:rPr lang="tr-TR" sz="2800">
                <a:solidFill>
                  <a:srgbClr val="000000"/>
                </a:solidFill>
              </a:rPr>
              <a:t> ve öne</a:t>
            </a:r>
            <a:r>
              <a:rPr lang="en-US" sz="2800">
                <a:solidFill>
                  <a:srgbClr val="000000"/>
                </a:solidFill>
              </a:rPr>
              <a:t> doğru dil ucuna kadar ilerler</a:t>
            </a:r>
            <a:r>
              <a:rPr lang="tr-TR" sz="2800">
                <a:solidFill>
                  <a:srgbClr val="000000"/>
                </a:solidFill>
              </a:rPr>
              <a:t>.</a:t>
            </a:r>
            <a:r>
              <a:rPr lang="en-US" sz="2800">
                <a:solidFill>
                  <a:srgbClr val="000000"/>
                </a:solidFill>
              </a:rPr>
              <a:t> </a:t>
            </a:r>
            <a:endParaRPr lang="tr-TR" sz="2800">
              <a:solidFill>
                <a:srgbClr val="000000"/>
              </a:solidFill>
            </a:endParaRPr>
          </a:p>
          <a:p>
            <a:pPr marL="469900" indent="-469900">
              <a:lnSpc>
                <a:spcPct val="90000"/>
              </a:lnSpc>
            </a:pPr>
            <a:r>
              <a:rPr lang="tr-TR" sz="2800">
                <a:solidFill>
                  <a:srgbClr val="FF0000"/>
                </a:solidFill>
              </a:rPr>
              <a:t>D</a:t>
            </a:r>
            <a:r>
              <a:rPr lang="en-US" sz="2800">
                <a:solidFill>
                  <a:srgbClr val="FF0000"/>
                </a:solidFill>
              </a:rPr>
              <a:t>il</a:t>
            </a:r>
            <a:r>
              <a:rPr lang="tr-TR" sz="2800">
                <a:solidFill>
                  <a:srgbClr val="000000"/>
                </a:solidFill>
              </a:rPr>
              <a:t>in intrensek ve ekstrensek</a:t>
            </a:r>
            <a:r>
              <a:rPr lang="en-US" sz="2800">
                <a:solidFill>
                  <a:srgbClr val="000000"/>
                </a:solidFill>
              </a:rPr>
              <a:t> </a:t>
            </a:r>
            <a:r>
              <a:rPr lang="en-US" sz="2800">
                <a:solidFill>
                  <a:srgbClr val="FF0000"/>
                </a:solidFill>
              </a:rPr>
              <a:t>kaslarını</a:t>
            </a:r>
            <a:r>
              <a:rPr lang="en-US" sz="2800">
                <a:solidFill>
                  <a:srgbClr val="000000"/>
                </a:solidFill>
              </a:rPr>
              <a:t> (m.palatoglossus hariç) innerve eder.</a:t>
            </a:r>
            <a:endParaRPr lang="en-US" sz="280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p:cNvSpPr>
            <a:spLocks noGrp="1" noChangeArrowheads="1"/>
          </p:cNvSpPr>
          <p:nvPr>
            <p:ph type="title"/>
          </p:nvPr>
        </p:nvSpPr>
        <p:spPr bwMode="auto">
          <a:xfrm>
            <a:off x="457200" y="476250"/>
            <a:ext cx="8229600" cy="649288"/>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en-GB" b="1" dirty="0" smtClean="0">
                <a:effectLst>
                  <a:outerShdw blurRad="38100" dist="38100" dir="2700000" algn="tl">
                    <a:srgbClr val="C0C0C0"/>
                  </a:outerShdw>
                </a:effectLst>
              </a:rPr>
              <a:t> </a:t>
            </a:r>
            <a:endParaRPr lang="tr-TR" b="1" dirty="0">
              <a:effectLst>
                <a:outerShdw blurRad="38100" dist="38100" dir="2700000" algn="tl">
                  <a:srgbClr val="C0C0C0"/>
                </a:outerShdw>
              </a:effectLst>
            </a:endParaRPr>
          </a:p>
        </p:txBody>
      </p:sp>
      <p:sp>
        <p:nvSpPr>
          <p:cNvPr id="862211" name="Rectangle 3"/>
          <p:cNvSpPr>
            <a:spLocks noGrp="1" noChangeArrowheads="1"/>
          </p:cNvSpPr>
          <p:nvPr>
            <p:ph type="body" idx="1"/>
          </p:nvPr>
        </p:nvSpPr>
        <p:spPr bwMode="auto">
          <a:xfrm>
            <a:off x="395288" y="1773238"/>
            <a:ext cx="8748712" cy="482441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571500" indent="-571500"/>
            <a:r>
              <a:rPr lang="en-GB" sz="2400" dirty="0"/>
              <a:t>Encephalon </a:t>
            </a:r>
            <a:r>
              <a:rPr lang="en-GB" sz="2400" dirty="0" err="1"/>
              <a:t>ve</a:t>
            </a:r>
            <a:r>
              <a:rPr lang="en-GB" sz="2400" dirty="0"/>
              <a:t> Med</a:t>
            </a:r>
            <a:r>
              <a:rPr lang="tr-TR" sz="2400" dirty="0" err="1"/>
              <a:t>ulla</a:t>
            </a:r>
            <a:r>
              <a:rPr lang="tr-TR" sz="2400" dirty="0"/>
              <a:t> </a:t>
            </a:r>
            <a:r>
              <a:rPr lang="en-GB" sz="2400" dirty="0" err="1"/>
              <a:t>spinalis</a:t>
            </a:r>
            <a:r>
              <a:rPr lang="en-GB" sz="2400" dirty="0"/>
              <a:t> </a:t>
            </a:r>
            <a:r>
              <a:rPr lang="en-GB" sz="2400" dirty="0" err="1"/>
              <a:t>dışında</a:t>
            </a:r>
            <a:r>
              <a:rPr lang="en-GB" sz="2400" dirty="0"/>
              <a:t> </a:t>
            </a:r>
            <a:r>
              <a:rPr lang="en-GB" sz="2400" dirty="0" err="1"/>
              <a:t>kalan</a:t>
            </a:r>
            <a:r>
              <a:rPr lang="tr-TR" sz="2400" dirty="0"/>
              <a:t>  -            </a:t>
            </a:r>
            <a:r>
              <a:rPr lang="en-GB" sz="2400" dirty="0"/>
              <a:t> </a:t>
            </a:r>
            <a:r>
              <a:rPr lang="en-GB" sz="2400" dirty="0" err="1"/>
              <a:t>sinirler</a:t>
            </a:r>
            <a:r>
              <a:rPr lang="en-GB" sz="2400" dirty="0"/>
              <a:t>, </a:t>
            </a:r>
            <a:r>
              <a:rPr lang="en-GB" sz="2400" dirty="0" err="1"/>
              <a:t>plexuslar</a:t>
            </a:r>
            <a:r>
              <a:rPr lang="en-GB" sz="2400" dirty="0"/>
              <a:t> </a:t>
            </a:r>
            <a:r>
              <a:rPr lang="en-GB" sz="2400" dirty="0" err="1"/>
              <a:t>ve</a:t>
            </a:r>
            <a:r>
              <a:rPr lang="en-GB" sz="2400" dirty="0"/>
              <a:t> </a:t>
            </a:r>
            <a:r>
              <a:rPr lang="en-GB" sz="2400" dirty="0" err="1"/>
              <a:t>ganglionlar</a:t>
            </a:r>
            <a:r>
              <a:rPr lang="en-GB" sz="2400" dirty="0"/>
              <a:t> </a:t>
            </a:r>
            <a:r>
              <a:rPr lang="en-GB" sz="2400" dirty="0" err="1"/>
              <a:t>periferik</a:t>
            </a:r>
            <a:r>
              <a:rPr lang="en-GB" sz="2400" dirty="0"/>
              <a:t> </a:t>
            </a:r>
            <a:r>
              <a:rPr lang="en-GB" sz="2400" dirty="0" err="1"/>
              <a:t>sinir</a:t>
            </a:r>
            <a:r>
              <a:rPr lang="en-GB" sz="2400" dirty="0"/>
              <a:t> </a:t>
            </a:r>
            <a:r>
              <a:rPr lang="en-GB" sz="2400" dirty="0" err="1"/>
              <a:t>sisteminde</a:t>
            </a:r>
            <a:r>
              <a:rPr lang="en-GB" sz="2400" dirty="0"/>
              <a:t> </a:t>
            </a:r>
            <a:r>
              <a:rPr lang="en-GB" sz="2400" dirty="0" err="1"/>
              <a:t>incelenir</a:t>
            </a:r>
            <a:r>
              <a:rPr lang="en-GB" sz="2400" dirty="0"/>
              <a:t>.</a:t>
            </a:r>
          </a:p>
          <a:p>
            <a:pPr marL="571500" indent="-571500"/>
            <a:r>
              <a:rPr lang="tr-TR" sz="2400" dirty="0"/>
              <a:t>2</a:t>
            </a:r>
            <a:r>
              <a:rPr lang="en-GB" sz="2400" dirty="0"/>
              <a:t> </a:t>
            </a:r>
            <a:r>
              <a:rPr lang="en-GB" sz="2400" dirty="0" err="1"/>
              <a:t>ana</a:t>
            </a:r>
            <a:r>
              <a:rPr lang="en-GB" sz="2400" dirty="0"/>
              <a:t> </a:t>
            </a:r>
            <a:r>
              <a:rPr lang="en-GB" sz="2400" dirty="0" err="1"/>
              <a:t>bölümü</a:t>
            </a:r>
            <a:r>
              <a:rPr lang="en-GB" sz="2400" dirty="0"/>
              <a:t> </a:t>
            </a:r>
            <a:r>
              <a:rPr lang="en-GB" sz="2400" dirty="0" err="1"/>
              <a:t>vardır</a:t>
            </a:r>
            <a:r>
              <a:rPr lang="en-GB" sz="2400" dirty="0"/>
              <a:t>: </a:t>
            </a:r>
            <a:endParaRPr lang="tr-TR" sz="2400" dirty="0"/>
          </a:p>
          <a:p>
            <a:pPr marL="990600" lvl="1" indent="-533400"/>
            <a:r>
              <a:rPr lang="tr-TR" sz="2400" b="1" dirty="0"/>
              <a:t>1 – </a:t>
            </a:r>
            <a:r>
              <a:rPr lang="tr-TR" sz="2400" b="1" dirty="0" err="1"/>
              <a:t>Nervi</a:t>
            </a:r>
            <a:r>
              <a:rPr lang="tr-TR" sz="2400" b="1" dirty="0"/>
              <a:t> </a:t>
            </a:r>
            <a:r>
              <a:rPr lang="tr-TR" sz="2400" b="1" dirty="0" err="1"/>
              <a:t>craniales</a:t>
            </a:r>
            <a:r>
              <a:rPr lang="tr-TR" sz="2400" b="1" dirty="0"/>
              <a:t> </a:t>
            </a:r>
            <a:r>
              <a:rPr lang="tr-TR" sz="2400" dirty="0"/>
              <a:t>(</a:t>
            </a:r>
            <a:r>
              <a:rPr lang="tr-TR" sz="2400" dirty="0" err="1"/>
              <a:t>Kranial</a:t>
            </a:r>
            <a:r>
              <a:rPr lang="tr-TR" sz="2400" dirty="0"/>
              <a:t> sinirler / Kafa çiftleri) </a:t>
            </a:r>
            <a:r>
              <a:rPr lang="tr-TR" sz="2400" b="1" dirty="0"/>
              <a:t>:</a:t>
            </a:r>
            <a:r>
              <a:rPr lang="tr-TR" sz="2400" dirty="0"/>
              <a:t> </a:t>
            </a:r>
            <a:r>
              <a:rPr lang="tr-TR" sz="2400" dirty="0" err="1"/>
              <a:t>Encephalon</a:t>
            </a:r>
            <a:r>
              <a:rPr lang="tr-TR" sz="2400" dirty="0"/>
              <a:t> ile bağlantılı olan </a:t>
            </a:r>
            <a:r>
              <a:rPr lang="tr-TR" sz="2400" dirty="0" err="1"/>
              <a:t>periferik</a:t>
            </a:r>
            <a:r>
              <a:rPr lang="tr-TR" sz="2400" dirty="0"/>
              <a:t> sinirlerdir.</a:t>
            </a:r>
          </a:p>
          <a:p>
            <a:pPr marL="990600" lvl="1" indent="-533400"/>
            <a:r>
              <a:rPr lang="tr-TR" sz="2400" b="1" dirty="0"/>
              <a:t>2 – </a:t>
            </a:r>
            <a:r>
              <a:rPr lang="tr-TR" sz="2400" b="1" dirty="0" err="1"/>
              <a:t>Nervi</a:t>
            </a:r>
            <a:r>
              <a:rPr lang="tr-TR" sz="2400" b="1" dirty="0"/>
              <a:t> </a:t>
            </a:r>
            <a:r>
              <a:rPr lang="tr-TR" sz="2400" b="1" dirty="0" err="1"/>
              <a:t>spinales</a:t>
            </a:r>
            <a:r>
              <a:rPr lang="tr-TR" sz="2400" b="1" dirty="0"/>
              <a:t> </a:t>
            </a:r>
            <a:r>
              <a:rPr lang="tr-TR" sz="2400" dirty="0"/>
              <a:t>(</a:t>
            </a:r>
            <a:r>
              <a:rPr lang="tr-TR" sz="2400" dirty="0" err="1"/>
              <a:t>Spinal</a:t>
            </a:r>
            <a:r>
              <a:rPr lang="tr-TR" sz="2400" dirty="0"/>
              <a:t> sinirler) </a:t>
            </a:r>
            <a:r>
              <a:rPr lang="tr-TR" sz="2400" b="1" dirty="0"/>
              <a:t>:</a:t>
            </a:r>
            <a:r>
              <a:rPr lang="tr-TR" sz="2400" dirty="0"/>
              <a:t> Omurilik ile bağlantılı olan </a:t>
            </a:r>
            <a:r>
              <a:rPr lang="tr-TR" sz="2400" dirty="0" err="1"/>
              <a:t>periferik</a:t>
            </a:r>
            <a:r>
              <a:rPr lang="tr-TR" sz="2400" dirty="0"/>
              <a:t> sinirlerdir.</a:t>
            </a:r>
          </a:p>
          <a:p>
            <a:pPr marL="990600" lvl="1" indent="-533400"/>
            <a:r>
              <a:rPr lang="en-US" sz="2400" b="1" dirty="0"/>
              <a:t>*</a:t>
            </a:r>
            <a:r>
              <a:rPr lang="tr-TR" sz="2400" b="1" dirty="0"/>
              <a:t>  </a:t>
            </a:r>
            <a:r>
              <a:rPr lang="en-GB" sz="2400" b="1" dirty="0" err="1"/>
              <a:t>Otonom</a:t>
            </a:r>
            <a:r>
              <a:rPr lang="en-GB" sz="2400" b="1" dirty="0"/>
              <a:t> </a:t>
            </a:r>
            <a:r>
              <a:rPr lang="en-GB" sz="2400" b="1" dirty="0" err="1"/>
              <a:t>sinir</a:t>
            </a:r>
            <a:r>
              <a:rPr lang="en-GB" sz="2400" b="1" dirty="0"/>
              <a:t> </a:t>
            </a:r>
            <a:r>
              <a:rPr lang="tr-TR" sz="2400" b="1" dirty="0" smtClean="0"/>
              <a:t> </a:t>
            </a:r>
            <a:r>
              <a:rPr lang="en-GB" sz="2400" b="1" dirty="0" err="1" smtClean="0"/>
              <a:t>sistemi</a:t>
            </a:r>
            <a:r>
              <a:rPr lang="tr-TR" sz="2400" b="1" dirty="0"/>
              <a:t>ne </a:t>
            </a:r>
            <a:r>
              <a:rPr lang="tr-TR" sz="2400" b="1" dirty="0" smtClean="0"/>
              <a:t> ait  </a:t>
            </a:r>
            <a:r>
              <a:rPr lang="tr-TR" sz="2400" b="1" dirty="0" err="1" smtClean="0"/>
              <a:t>periferik</a:t>
            </a:r>
            <a:r>
              <a:rPr lang="tr-TR" sz="2400" b="1" dirty="0" smtClean="0"/>
              <a:t>  sinir       </a:t>
            </a:r>
            <a:endParaRPr lang="tr-TR" sz="2400" b="1" dirty="0"/>
          </a:p>
          <a:p>
            <a:pPr marL="990600" lvl="1" indent="-533400">
              <a:buFont typeface="Arial" charset="0"/>
              <a:buNone/>
            </a:pPr>
            <a:r>
              <a:rPr lang="tr-TR" sz="2400" b="1" dirty="0"/>
              <a:t>	    lifleri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142976" y="0"/>
            <a:ext cx="7507941" cy="685800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fontScale="85000" lnSpcReduction="20000"/>
          </a:bodyPr>
          <a:lstStyle/>
          <a:p>
            <a:r>
              <a:rPr lang="tr-TR" dirty="0" smtClean="0"/>
              <a:t>I. Kafa Çifti: (N. </a:t>
            </a:r>
            <a:r>
              <a:rPr lang="tr-TR" dirty="0" err="1" smtClean="0"/>
              <a:t>Olfactorius</a:t>
            </a:r>
            <a:r>
              <a:rPr lang="tr-TR" dirty="0" smtClean="0"/>
              <a:t>-Koku siniri) </a:t>
            </a:r>
            <a:r>
              <a:rPr lang="tr-TR" dirty="0" err="1" smtClean="0"/>
              <a:t>Sensitiv</a:t>
            </a:r>
            <a:r>
              <a:rPr lang="tr-TR" dirty="0" smtClean="0"/>
              <a:t> bir sinirdir. Koku uyarılarını </a:t>
            </a:r>
            <a:r>
              <a:rPr lang="tr-TR" dirty="0" err="1" smtClean="0"/>
              <a:t>temporal</a:t>
            </a:r>
            <a:r>
              <a:rPr lang="tr-TR" dirty="0" smtClean="0"/>
              <a:t> lobdaki koku merkezine götüren duyu siniridir. Burun boşluğunda başlar </a:t>
            </a:r>
            <a:r>
              <a:rPr lang="tr-TR" dirty="0" err="1" smtClean="0"/>
              <a:t>serebrumda</a:t>
            </a:r>
            <a:r>
              <a:rPr lang="tr-TR" dirty="0" smtClean="0"/>
              <a:t> sonlanır. </a:t>
            </a:r>
          </a:p>
          <a:p>
            <a:r>
              <a:rPr lang="tr-TR" dirty="0" smtClean="0"/>
              <a:t>II. Kafa Çifti: (N. </a:t>
            </a:r>
            <a:r>
              <a:rPr lang="tr-TR" dirty="0" err="1" smtClean="0"/>
              <a:t>Opticus</a:t>
            </a:r>
            <a:r>
              <a:rPr lang="tr-TR" dirty="0" smtClean="0"/>
              <a:t>-Görme siniri) </a:t>
            </a:r>
            <a:r>
              <a:rPr lang="tr-TR" dirty="0" err="1" smtClean="0"/>
              <a:t>Sensitiv</a:t>
            </a:r>
            <a:r>
              <a:rPr lang="tr-TR" dirty="0" smtClean="0"/>
              <a:t> bir sinirdir. Görme duyusu taşır. Merkezi gözün retina tabakasındadır. Aldığı görme ile ilgili uyarıları </a:t>
            </a:r>
            <a:r>
              <a:rPr lang="tr-TR" dirty="0" err="1" smtClean="0"/>
              <a:t>oksipital</a:t>
            </a:r>
            <a:r>
              <a:rPr lang="tr-TR" dirty="0" smtClean="0"/>
              <a:t> lobdaki görme merkezine götüren duyurucu sinirdir. </a:t>
            </a:r>
          </a:p>
          <a:p>
            <a:r>
              <a:rPr lang="tr-TR" dirty="0" smtClean="0"/>
              <a:t>III. Kafa Çifti: (N. </a:t>
            </a:r>
            <a:r>
              <a:rPr lang="tr-TR" dirty="0" err="1" smtClean="0"/>
              <a:t>Oculomotorius</a:t>
            </a:r>
            <a:r>
              <a:rPr lang="tr-TR" dirty="0" smtClean="0"/>
              <a:t>-Göz oynatıcı sinir) Motor ve parasempatik lifler taşıyan bir sinirdir. Orta beyinden çıkar. Göz kaslarına motor lif taşır. Gözün aşağı-yukarı, içe-dışa hareketlerini ve göz kapağının hareketlerini sağlar. Parasempatik lifleri </a:t>
            </a:r>
            <a:r>
              <a:rPr lang="tr-TR" dirty="0" err="1" smtClean="0"/>
              <a:t>pupillayı</a:t>
            </a:r>
            <a:r>
              <a:rPr lang="tr-TR" dirty="0" smtClean="0"/>
              <a:t> daraltır. </a:t>
            </a:r>
          </a:p>
          <a:p>
            <a:r>
              <a:rPr lang="tr-TR" dirty="0" smtClean="0"/>
              <a:t>IV. Kafa Çifti: (N. </a:t>
            </a:r>
            <a:r>
              <a:rPr lang="tr-TR" dirty="0" err="1" smtClean="0"/>
              <a:t>Trochlearis</a:t>
            </a:r>
            <a:r>
              <a:rPr lang="tr-TR" dirty="0" smtClean="0"/>
              <a:t>-Göz kaslarına giden sinir) Gözün hareketlerini yapmasını sağlayan motor lifler taşıyan bir sinirdir. Orta beyinden çıkar. </a:t>
            </a:r>
            <a:endParaRPr lang="tr-T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fontScale="92500" lnSpcReduction="20000"/>
          </a:bodyPr>
          <a:lstStyle/>
          <a:p>
            <a:r>
              <a:rPr lang="tr-TR" dirty="0" smtClean="0"/>
              <a:t>V. Kafa Çifti: (N. </a:t>
            </a:r>
            <a:r>
              <a:rPr lang="tr-TR" dirty="0" err="1" smtClean="0"/>
              <a:t>Trigeminus</a:t>
            </a:r>
            <a:r>
              <a:rPr lang="tr-TR" dirty="0" smtClean="0"/>
              <a:t>-Üçüz sinir) Karışık bir sinirdir. Hem motor hem de duyu sinir liflerini taşır.</a:t>
            </a:r>
            <a:r>
              <a:rPr lang="tr-TR" dirty="0" err="1" smtClean="0"/>
              <a:t>Ponstan</a:t>
            </a:r>
            <a:r>
              <a:rPr lang="tr-TR" dirty="0" smtClean="0"/>
              <a:t> çıkar. Üç dalı vardır. </a:t>
            </a:r>
          </a:p>
          <a:p>
            <a:r>
              <a:rPr lang="tr-TR" dirty="0" smtClean="0"/>
              <a:t>N. </a:t>
            </a:r>
            <a:r>
              <a:rPr lang="tr-TR" dirty="0" err="1" smtClean="0"/>
              <a:t>Ophthalmicus</a:t>
            </a:r>
            <a:r>
              <a:rPr lang="tr-TR" dirty="0" smtClean="0"/>
              <a:t>: (Göz siniri) Duyurucu bir sinir lifidir. Göz yaşı bezine, göz kapağı ve alın derisine sinir dalları verir ve duyum alır. </a:t>
            </a:r>
          </a:p>
          <a:p>
            <a:r>
              <a:rPr lang="tr-TR" dirty="0" smtClean="0"/>
              <a:t>N. </a:t>
            </a:r>
            <a:r>
              <a:rPr lang="tr-TR" dirty="0" err="1" smtClean="0"/>
              <a:t>Maxillaris</a:t>
            </a:r>
            <a:r>
              <a:rPr lang="tr-TR" dirty="0" smtClean="0"/>
              <a:t>: </a:t>
            </a:r>
            <a:r>
              <a:rPr lang="tr-TR" dirty="0" err="1" smtClean="0"/>
              <a:t>Sensitif</a:t>
            </a:r>
            <a:r>
              <a:rPr lang="tr-TR" dirty="0" smtClean="0"/>
              <a:t> lifler taşıyan sinirdir. Üst çene kemiği ve çevresine dallar verir, duyumlar alır. </a:t>
            </a:r>
          </a:p>
          <a:p>
            <a:r>
              <a:rPr lang="tr-TR" dirty="0" smtClean="0"/>
              <a:t>N. </a:t>
            </a:r>
            <a:r>
              <a:rPr lang="tr-TR" dirty="0" err="1" smtClean="0"/>
              <a:t>Mandibularis</a:t>
            </a:r>
            <a:r>
              <a:rPr lang="tr-TR" dirty="0" smtClean="0"/>
              <a:t>: (Alt çene siniri) Bu sinir duyu (</a:t>
            </a:r>
            <a:r>
              <a:rPr lang="tr-TR" dirty="0" err="1" smtClean="0"/>
              <a:t>sensitif</a:t>
            </a:r>
            <a:r>
              <a:rPr lang="tr-TR" dirty="0" smtClean="0"/>
              <a:t>) ve motor sinir lifleri bulunan karma bir sinirdir. Üçüz sinirin en kalın dalıdır. Motor lifleri çiğneme kaslarını oynatır. </a:t>
            </a:r>
            <a:r>
              <a:rPr lang="tr-TR" dirty="0" err="1" smtClean="0"/>
              <a:t>Sensitiflifler</a:t>
            </a:r>
            <a:r>
              <a:rPr lang="tr-TR" dirty="0" smtClean="0"/>
              <a:t> alt çene ve çevresindeki oluşumların duyumlarını alır. </a:t>
            </a:r>
            <a:endParaRPr lang="tr-T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fontScale="77500" lnSpcReduction="20000"/>
          </a:bodyPr>
          <a:lstStyle/>
          <a:p>
            <a:r>
              <a:rPr lang="tr-TR" dirty="0" smtClean="0"/>
              <a:t>VI. Kafa Çifti: (N. </a:t>
            </a:r>
            <a:r>
              <a:rPr lang="tr-TR" dirty="0" err="1" smtClean="0"/>
              <a:t>Abducens</a:t>
            </a:r>
            <a:r>
              <a:rPr lang="tr-TR" dirty="0" smtClean="0"/>
              <a:t>-Gözü dışa döndüren sinir) Motor sinir lifleri taşır. </a:t>
            </a:r>
            <a:r>
              <a:rPr lang="tr-TR" dirty="0" err="1" smtClean="0"/>
              <a:t>Ponstan</a:t>
            </a:r>
            <a:r>
              <a:rPr lang="tr-TR" dirty="0" smtClean="0"/>
              <a:t> çıkar. Gözü oynatır ve dış yana döndürür. </a:t>
            </a:r>
          </a:p>
          <a:p>
            <a:r>
              <a:rPr lang="tr-TR" dirty="0" smtClean="0"/>
              <a:t>VII. Kafa Çifti: (N.</a:t>
            </a:r>
            <a:r>
              <a:rPr lang="tr-TR" dirty="0" err="1" smtClean="0"/>
              <a:t>Facialis</a:t>
            </a:r>
            <a:r>
              <a:rPr lang="tr-TR" dirty="0" smtClean="0"/>
              <a:t>-Yüz siniri) Yüz siniridir. Motor, duyu ve parasempatik lifler taşır. </a:t>
            </a:r>
            <a:r>
              <a:rPr lang="tr-TR" dirty="0" err="1" smtClean="0"/>
              <a:t>Ponstan</a:t>
            </a:r>
            <a:r>
              <a:rPr lang="tr-TR" dirty="0" smtClean="0"/>
              <a:t> çıkar. Tat duyusunu alır. Dil mukozası, damak ve </a:t>
            </a:r>
            <a:r>
              <a:rPr lang="tr-TR" dirty="0" err="1" smtClean="0"/>
              <a:t>tükrük</a:t>
            </a:r>
            <a:r>
              <a:rPr lang="tr-TR" dirty="0" smtClean="0"/>
              <a:t> bezlerine parasempatik lifler taşır. </a:t>
            </a:r>
            <a:r>
              <a:rPr lang="tr-TR" dirty="0" err="1" smtClean="0"/>
              <a:t>Tükrük</a:t>
            </a:r>
            <a:r>
              <a:rPr lang="tr-TR" dirty="0" smtClean="0"/>
              <a:t> salgısını artırır. </a:t>
            </a:r>
          </a:p>
          <a:p>
            <a:r>
              <a:rPr lang="tr-TR" dirty="0" smtClean="0"/>
              <a:t>VIII. Kafa Çifti: (N. </a:t>
            </a:r>
            <a:r>
              <a:rPr lang="tr-TR" dirty="0" err="1" smtClean="0"/>
              <a:t>Vestibulocochlearis</a:t>
            </a:r>
            <a:r>
              <a:rPr lang="tr-TR" dirty="0" smtClean="0"/>
              <a:t>, N. </a:t>
            </a:r>
            <a:r>
              <a:rPr lang="tr-TR" dirty="0" err="1" smtClean="0"/>
              <a:t>Acusticus</a:t>
            </a:r>
            <a:r>
              <a:rPr lang="tr-TR" dirty="0" smtClean="0"/>
              <a:t>-İşitme ve Denge siniri) </a:t>
            </a:r>
            <a:r>
              <a:rPr lang="tr-TR" dirty="0" err="1" smtClean="0"/>
              <a:t>Sensitif</a:t>
            </a:r>
            <a:r>
              <a:rPr lang="tr-TR" dirty="0" smtClean="0"/>
              <a:t> lifler içeren iki kökten oluşur. </a:t>
            </a:r>
            <a:r>
              <a:rPr lang="tr-TR" dirty="0" err="1" smtClean="0"/>
              <a:t>Ponstan</a:t>
            </a:r>
            <a:r>
              <a:rPr lang="tr-TR" dirty="0" smtClean="0"/>
              <a:t> çıkar. </a:t>
            </a:r>
            <a:r>
              <a:rPr lang="tr-TR" dirty="0" err="1" smtClean="0"/>
              <a:t>Vestibular</a:t>
            </a:r>
            <a:r>
              <a:rPr lang="tr-TR" dirty="0" smtClean="0"/>
              <a:t> sinir denge ile ilgili, </a:t>
            </a:r>
            <a:r>
              <a:rPr lang="tr-TR" dirty="0" err="1" smtClean="0"/>
              <a:t>cochlear</a:t>
            </a:r>
            <a:r>
              <a:rPr lang="tr-TR" dirty="0" smtClean="0"/>
              <a:t> sinir ise işitme ile ilgilidir. </a:t>
            </a:r>
          </a:p>
          <a:p>
            <a:r>
              <a:rPr lang="tr-TR" dirty="0" smtClean="0"/>
              <a:t>IX. Kafa Çifti: (N. </a:t>
            </a:r>
            <a:r>
              <a:rPr lang="tr-TR" dirty="0" err="1" smtClean="0"/>
              <a:t>Glossopharyngeus</a:t>
            </a:r>
            <a:r>
              <a:rPr lang="tr-TR" dirty="0" smtClean="0"/>
              <a:t>-Dil yutak siniri) Motor, duyu ve parasempatik lifler taşır. </a:t>
            </a:r>
            <a:r>
              <a:rPr lang="tr-TR" dirty="0" err="1" smtClean="0"/>
              <a:t>Bulbustan</a:t>
            </a:r>
            <a:r>
              <a:rPr lang="tr-TR" dirty="0" smtClean="0"/>
              <a:t> çıkar. Motor sinir lifleri yutak ve dil kaslarının bir bölümüne, duyu sinir lifleri ise dilin arka kısmı, yutak ve orta kulakta dağılıp duyumlar alır. Parasempatik lifler ise kulak altı tükürük bezlerine gider. Tükürük salgısını artırır. </a:t>
            </a:r>
            <a:endParaRPr lang="tr-T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fontScale="92500" lnSpcReduction="20000"/>
          </a:bodyPr>
          <a:lstStyle/>
          <a:p>
            <a:r>
              <a:rPr lang="tr-TR" dirty="0" smtClean="0"/>
              <a:t>X. Kafa Çifti: (N. </a:t>
            </a:r>
            <a:r>
              <a:rPr lang="tr-TR" dirty="0" err="1" smtClean="0"/>
              <a:t>Vagus</a:t>
            </a:r>
            <a:r>
              <a:rPr lang="tr-TR" dirty="0" smtClean="0"/>
              <a:t>–Serseri sinir) </a:t>
            </a:r>
            <a:r>
              <a:rPr lang="tr-TR" dirty="0" err="1" smtClean="0"/>
              <a:t>Kranial</a:t>
            </a:r>
            <a:r>
              <a:rPr lang="tr-TR" dirty="0" smtClean="0"/>
              <a:t> sinirlerin en uzunu ve en geniş dağılıma sahip olanıdır. </a:t>
            </a:r>
            <a:r>
              <a:rPr lang="tr-TR" dirty="0" err="1" smtClean="0"/>
              <a:t>Bulbustan</a:t>
            </a:r>
            <a:r>
              <a:rPr lang="tr-TR" dirty="0" smtClean="0"/>
              <a:t> çıkar. iç organlara motor, duyu ve parasempatik lifler taşıyan karma bir sinirdir. Göğüs boşluğunda kalp, akciğerler, bronşlar, soluk borusu ve gırtlağa dallar verir. Karın boşluğu içinde karaciğer, safra kesesi, yemek borusu, böbrekler, mide, bağırsak ve pankreasa dallar verir. </a:t>
            </a:r>
          </a:p>
          <a:p>
            <a:r>
              <a:rPr lang="tr-TR" dirty="0" smtClean="0"/>
              <a:t>XI. Kafa Çifti: (N. </a:t>
            </a:r>
            <a:r>
              <a:rPr lang="tr-TR" dirty="0" err="1" smtClean="0"/>
              <a:t>Accessorius</a:t>
            </a:r>
            <a:r>
              <a:rPr lang="tr-TR" dirty="0" smtClean="0"/>
              <a:t>-Kafa </a:t>
            </a:r>
            <a:r>
              <a:rPr lang="tr-TR" dirty="0" err="1" smtClean="0"/>
              <a:t>spinalsiniri</a:t>
            </a:r>
            <a:r>
              <a:rPr lang="tr-TR" dirty="0" smtClean="0"/>
              <a:t>) Motor bir sinirdir. Çene, boyun ve omuz kaslarına lifler verir. </a:t>
            </a:r>
            <a:r>
              <a:rPr lang="tr-TR" dirty="0" err="1" smtClean="0"/>
              <a:t>Bulbustan</a:t>
            </a:r>
            <a:r>
              <a:rPr lang="tr-TR" dirty="0" smtClean="0"/>
              <a:t> başlar, trapez kas ve </a:t>
            </a:r>
            <a:r>
              <a:rPr lang="tr-TR" dirty="0" err="1" smtClean="0"/>
              <a:t>sternokleidomastoid</a:t>
            </a:r>
            <a:r>
              <a:rPr lang="tr-TR" dirty="0" smtClean="0"/>
              <a:t> kasta sonlanır. </a:t>
            </a:r>
          </a:p>
          <a:p>
            <a:r>
              <a:rPr lang="tr-TR" dirty="0" smtClean="0"/>
              <a:t>XII. Kafa Çifti: (N. </a:t>
            </a:r>
            <a:r>
              <a:rPr lang="tr-TR" dirty="0" err="1" smtClean="0"/>
              <a:t>Hypoglossus</a:t>
            </a:r>
            <a:r>
              <a:rPr lang="tr-TR" dirty="0" smtClean="0"/>
              <a:t>-dil altı siniri ) Motor bir sinirdir. Dil kaslarına lifler vererek hareketini kontrol eder. </a:t>
            </a:r>
            <a:r>
              <a:rPr lang="tr-TR" dirty="0" err="1" smtClean="0"/>
              <a:t>Bulbustan</a:t>
            </a:r>
            <a:r>
              <a:rPr lang="tr-TR" dirty="0" smtClean="0"/>
              <a:t> çıkar </a:t>
            </a:r>
            <a:endParaRPr lang="tr-T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2"/>
          <a:srcRect/>
          <a:stretch>
            <a:fillRect/>
          </a:stretch>
        </p:blipFill>
        <p:spPr bwMode="auto">
          <a:xfrm>
            <a:off x="714348" y="79244"/>
            <a:ext cx="8072493" cy="6778756"/>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a:stretch>
            <a:fillRect/>
          </a:stretch>
        </p:blipFill>
        <p:spPr bwMode="auto">
          <a:xfrm>
            <a:off x="571472" y="0"/>
            <a:ext cx="8072493" cy="6778756"/>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Grp="1" noChangeArrowheads="1"/>
          </p:cNvSpPr>
          <p:nvPr>
            <p:ph type="title"/>
          </p:nvPr>
        </p:nvSpPr>
        <p:spPr bwMode="auto">
          <a:xfrm>
            <a:off x="457200" y="274638"/>
            <a:ext cx="8229600" cy="70643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tr-TR" b="1">
                <a:solidFill>
                  <a:schemeClr val="tx1"/>
                </a:solidFill>
                <a:effectLst>
                  <a:outerShdw blurRad="38100" dist="38100" dir="2700000" algn="tl">
                    <a:srgbClr val="C0C0C0"/>
                  </a:outerShdw>
                </a:effectLst>
              </a:rPr>
              <a:t>NERVI SPINALES</a:t>
            </a:r>
            <a:endParaRPr lang="en-US" b="1">
              <a:solidFill>
                <a:schemeClr val="tx1"/>
              </a:solidFill>
              <a:effectLst>
                <a:outerShdw blurRad="38100" dist="38100" dir="2700000" algn="tl">
                  <a:srgbClr val="C0C0C0"/>
                </a:outerShdw>
              </a:effectLst>
            </a:endParaRPr>
          </a:p>
        </p:txBody>
      </p:sp>
      <p:sp>
        <p:nvSpPr>
          <p:cNvPr id="996355" name="Rectangle 3"/>
          <p:cNvSpPr>
            <a:spLocks noGrp="1" noChangeArrowheads="1"/>
          </p:cNvSpPr>
          <p:nvPr>
            <p:ph type="body" idx="1"/>
          </p:nvPr>
        </p:nvSpPr>
        <p:spPr bwMode="auto">
          <a:xfrm>
            <a:off x="381000" y="1268413"/>
            <a:ext cx="8655050" cy="532923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400"/>
              <a:t>31 </a:t>
            </a:r>
            <a:r>
              <a:rPr lang="tr-TR" sz="2400"/>
              <a:t>çifttir</a:t>
            </a:r>
            <a:r>
              <a:rPr lang="en-US" sz="2400"/>
              <a:t> – </a:t>
            </a:r>
            <a:r>
              <a:rPr lang="tr-TR" sz="2400"/>
              <a:t>Her biri binlerce sinir lifi içerir.</a:t>
            </a:r>
            <a:endParaRPr lang="en-US" sz="2400"/>
          </a:p>
          <a:p>
            <a:r>
              <a:rPr lang="tr-TR" sz="2400"/>
              <a:t>Medulla spinalis’ten (Omurilik) çıkar.</a:t>
            </a:r>
          </a:p>
          <a:p>
            <a:r>
              <a:rPr lang="tr-TR" sz="2400"/>
              <a:t>Foramen intervertebrale’den, canalis vertebralis’i terk eder. </a:t>
            </a:r>
            <a:endParaRPr lang="en-US" sz="2400"/>
          </a:p>
          <a:p>
            <a:r>
              <a:rPr lang="tr-TR" sz="2400"/>
              <a:t>İsimlendirilmesi </a:t>
            </a:r>
            <a:r>
              <a:rPr lang="en-US" sz="2400"/>
              <a:t>&amp; num</a:t>
            </a:r>
            <a:r>
              <a:rPr lang="tr-TR" sz="2400"/>
              <a:t>aralandırılması, </a:t>
            </a:r>
            <a:r>
              <a:rPr lang="en-US" sz="2400"/>
              <a:t> </a:t>
            </a:r>
            <a:r>
              <a:rPr lang="tr-TR" sz="2400"/>
              <a:t>medulla spinalis’ten çıktıkları bölge ve seviyelere göre yapılır.</a:t>
            </a:r>
            <a:endParaRPr lang="en-US" sz="2400"/>
          </a:p>
          <a:p>
            <a:pPr lvl="1"/>
            <a:r>
              <a:rPr lang="en-US" sz="2400"/>
              <a:t>8 </a:t>
            </a:r>
            <a:r>
              <a:rPr lang="tr-TR" sz="2400"/>
              <a:t>çift   – Nn.cervicales</a:t>
            </a:r>
            <a:r>
              <a:rPr lang="en-US" sz="2400"/>
              <a:t> (C</a:t>
            </a:r>
            <a:r>
              <a:rPr lang="en-US" sz="2400" baseline="-25000"/>
              <a:t>1</a:t>
            </a:r>
            <a:r>
              <a:rPr lang="en-US" sz="2400"/>
              <a:t>-C</a:t>
            </a:r>
            <a:r>
              <a:rPr lang="en-US" sz="2400" baseline="-25000"/>
              <a:t>8</a:t>
            </a:r>
            <a:r>
              <a:rPr lang="en-US" sz="2400"/>
              <a:t>)</a:t>
            </a:r>
          </a:p>
          <a:p>
            <a:pPr lvl="1"/>
            <a:r>
              <a:rPr lang="en-US" sz="2400"/>
              <a:t>12 </a:t>
            </a:r>
            <a:r>
              <a:rPr lang="tr-TR" sz="2400"/>
              <a:t>çift – Nn.thoracici</a:t>
            </a:r>
            <a:r>
              <a:rPr lang="en-US" sz="2400"/>
              <a:t> (T</a:t>
            </a:r>
            <a:r>
              <a:rPr lang="en-US" sz="2400" baseline="-25000"/>
              <a:t>1</a:t>
            </a:r>
            <a:r>
              <a:rPr lang="en-US" sz="2400"/>
              <a:t>-T</a:t>
            </a:r>
            <a:r>
              <a:rPr lang="en-US" sz="2400" baseline="-25000"/>
              <a:t>12</a:t>
            </a:r>
            <a:r>
              <a:rPr lang="en-US" sz="2400"/>
              <a:t>)</a:t>
            </a:r>
          </a:p>
          <a:p>
            <a:pPr lvl="1"/>
            <a:r>
              <a:rPr lang="en-US" sz="2400"/>
              <a:t>5 </a:t>
            </a:r>
            <a:r>
              <a:rPr lang="tr-TR" sz="2400"/>
              <a:t>çift   – Nn.lumbales</a:t>
            </a:r>
            <a:r>
              <a:rPr lang="en-US" sz="2400"/>
              <a:t> (L</a:t>
            </a:r>
            <a:r>
              <a:rPr lang="en-US" sz="2400" baseline="-25000"/>
              <a:t>1</a:t>
            </a:r>
            <a:r>
              <a:rPr lang="en-US" sz="2400"/>
              <a:t>-L</a:t>
            </a:r>
            <a:r>
              <a:rPr lang="en-US" sz="2400" baseline="-25000"/>
              <a:t>5</a:t>
            </a:r>
            <a:r>
              <a:rPr lang="en-US" sz="2400"/>
              <a:t>)</a:t>
            </a:r>
          </a:p>
          <a:p>
            <a:pPr lvl="1"/>
            <a:r>
              <a:rPr lang="en-US" sz="2400"/>
              <a:t>5 </a:t>
            </a:r>
            <a:r>
              <a:rPr lang="tr-TR" sz="2400"/>
              <a:t>çift   – Nn.sacrales</a:t>
            </a:r>
            <a:r>
              <a:rPr lang="en-US" sz="2400"/>
              <a:t> (S</a:t>
            </a:r>
            <a:r>
              <a:rPr lang="en-US" sz="2400" baseline="-25000"/>
              <a:t>1</a:t>
            </a:r>
            <a:r>
              <a:rPr lang="en-US" sz="2400"/>
              <a:t>-S</a:t>
            </a:r>
            <a:r>
              <a:rPr lang="en-US" sz="2400" baseline="-25000"/>
              <a:t>5</a:t>
            </a:r>
            <a:r>
              <a:rPr lang="en-US" sz="2400"/>
              <a:t>)</a:t>
            </a:r>
          </a:p>
          <a:p>
            <a:pPr lvl="1"/>
            <a:r>
              <a:rPr lang="en-US" sz="2400"/>
              <a:t>1 </a:t>
            </a:r>
            <a:r>
              <a:rPr lang="tr-TR" sz="2400"/>
              <a:t>çift    – N.coccygeus</a:t>
            </a:r>
            <a:r>
              <a:rPr lang="en-US" sz="2400"/>
              <a:t> (C</a:t>
            </a:r>
            <a:r>
              <a:rPr lang="en-US" sz="2400" baseline="-25000"/>
              <a:t>0</a:t>
            </a:r>
            <a:r>
              <a:rPr lang="en-US" sz="2400"/>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9" name="Rectangle 3"/>
          <p:cNvSpPr>
            <a:spLocks noGrp="1" noChangeArrowheads="1"/>
          </p:cNvSpPr>
          <p:nvPr>
            <p:ph type="body" idx="1"/>
          </p:nvPr>
        </p:nvSpPr>
        <p:spPr bwMode="auto">
          <a:xfrm>
            <a:off x="395288" y="1701800"/>
            <a:ext cx="8613775" cy="48958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tr-TR" sz="2800">
                <a:solidFill>
                  <a:srgbClr val="FF0000"/>
                </a:solidFill>
              </a:rPr>
              <a:t>Radix posterior</a:t>
            </a:r>
            <a:r>
              <a:rPr lang="tr-TR" sz="2800"/>
              <a:t> /</a:t>
            </a:r>
            <a:r>
              <a:rPr lang="en-US" sz="2800"/>
              <a:t> </a:t>
            </a:r>
            <a:r>
              <a:rPr lang="tr-TR" sz="2800"/>
              <a:t>arka kök </a:t>
            </a:r>
            <a:r>
              <a:rPr lang="en-US" sz="2800"/>
              <a:t>–</a:t>
            </a:r>
            <a:r>
              <a:rPr lang="tr-TR" sz="2800"/>
              <a:t> Medulla spinalis’deki</a:t>
            </a:r>
            <a:r>
              <a:rPr lang="en-US" sz="2800"/>
              <a:t> </a:t>
            </a:r>
            <a:r>
              <a:rPr lang="tr-TR" sz="2800"/>
              <a:t>cornu posterius’a (arka boynuz) giren </a:t>
            </a:r>
            <a:r>
              <a:rPr lang="tr-TR" sz="2800">
                <a:solidFill>
                  <a:srgbClr val="FF0000"/>
                </a:solidFill>
              </a:rPr>
              <a:t>duysal lifler</a:t>
            </a:r>
            <a:r>
              <a:rPr lang="tr-TR" sz="2800"/>
              <a:t> içeren köktür.</a:t>
            </a:r>
          </a:p>
          <a:p>
            <a:r>
              <a:rPr lang="tr-TR" sz="2800">
                <a:solidFill>
                  <a:srgbClr val="FF0000"/>
                </a:solidFill>
              </a:rPr>
              <a:t>Radix anterior</a:t>
            </a:r>
            <a:r>
              <a:rPr lang="tr-TR" sz="2800"/>
              <a:t> /</a:t>
            </a:r>
            <a:r>
              <a:rPr lang="en-US" sz="2800"/>
              <a:t> </a:t>
            </a:r>
            <a:r>
              <a:rPr lang="tr-TR" sz="2800"/>
              <a:t>ön kök </a:t>
            </a:r>
            <a:r>
              <a:rPr lang="en-US" sz="2800"/>
              <a:t>– </a:t>
            </a:r>
            <a:r>
              <a:rPr lang="tr-TR" sz="2800"/>
              <a:t>Medulla spinalis’deki</a:t>
            </a:r>
            <a:r>
              <a:rPr lang="en-US" sz="2800"/>
              <a:t> </a:t>
            </a:r>
            <a:r>
              <a:rPr lang="tr-TR" sz="2800"/>
              <a:t>cornu anterius’dan (ön boynuz) çıkan </a:t>
            </a:r>
            <a:r>
              <a:rPr lang="tr-TR" sz="2800">
                <a:solidFill>
                  <a:srgbClr val="FF0000"/>
                </a:solidFill>
              </a:rPr>
              <a:t>motor lifler</a:t>
            </a:r>
            <a:r>
              <a:rPr lang="tr-TR" sz="2800"/>
              <a:t> içeren köktür. </a:t>
            </a:r>
          </a:p>
          <a:p>
            <a:r>
              <a:rPr lang="en-US" sz="2800"/>
              <a:t>For</a:t>
            </a:r>
            <a:r>
              <a:rPr lang="tr-TR" sz="2800"/>
              <a:t>amina intervertebrale’de </a:t>
            </a:r>
            <a:r>
              <a:rPr lang="tr-TR" sz="2800" b="1"/>
              <a:t>radix </a:t>
            </a:r>
            <a:r>
              <a:rPr lang="en-US" sz="2800" b="1"/>
              <a:t>posterior</a:t>
            </a:r>
            <a:r>
              <a:rPr lang="en-US" sz="2800"/>
              <a:t> (</a:t>
            </a:r>
            <a:r>
              <a:rPr lang="tr-TR" sz="2800"/>
              <a:t>duysal lifler</a:t>
            </a:r>
            <a:r>
              <a:rPr lang="en-US" sz="2800"/>
              <a:t>) &amp; </a:t>
            </a:r>
            <a:r>
              <a:rPr lang="tr-TR" sz="2800" b="1"/>
              <a:t>radix </a:t>
            </a:r>
            <a:r>
              <a:rPr lang="en-US" sz="2800" b="1"/>
              <a:t>anterior</a:t>
            </a:r>
            <a:r>
              <a:rPr lang="en-US" sz="2800"/>
              <a:t> (motor </a:t>
            </a:r>
            <a:r>
              <a:rPr lang="tr-TR" sz="2800"/>
              <a:t>lifler</a:t>
            </a:r>
            <a:r>
              <a:rPr lang="en-US" sz="2800"/>
              <a:t>)</a:t>
            </a:r>
            <a:r>
              <a:rPr lang="tr-TR" sz="2800"/>
              <a:t>’un birbirleri ile birleşmesi sonucu mikst bir sinir olan </a:t>
            </a:r>
            <a:r>
              <a:rPr lang="tr-TR" sz="2800" b="1">
                <a:solidFill>
                  <a:srgbClr val="FF0000"/>
                </a:solidFill>
              </a:rPr>
              <a:t>n.spinalis</a:t>
            </a:r>
            <a:r>
              <a:rPr lang="tr-TR" sz="2800"/>
              <a:t> oluşur.</a:t>
            </a:r>
            <a:endParaRPr lang="en-US" sz="2800"/>
          </a:p>
        </p:txBody>
      </p:sp>
      <p:sp>
        <p:nvSpPr>
          <p:cNvPr id="997381" name="Rectangle 5"/>
          <p:cNvSpPr>
            <a:spLocks noGrp="1" noChangeArrowheads="1"/>
          </p:cNvSpPr>
          <p:nvPr>
            <p:ph type="title"/>
          </p:nvPr>
        </p:nvSpPr>
        <p:spPr bwMode="auto">
          <a:xfrm>
            <a:off x="457200" y="274638"/>
            <a:ext cx="8229600" cy="633412"/>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tr-TR" b="1"/>
              <a:t>NERVI SPINALES</a:t>
            </a:r>
            <a:endParaRPr lang="en-US" b="1"/>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bwMode="auto">
          <a:xfrm>
            <a:off x="457200" y="274638"/>
            <a:ext cx="8229600" cy="63341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tr-TR" sz="3200" b="1">
                <a:solidFill>
                  <a:schemeClr val="tx1"/>
                </a:solidFill>
                <a:effectLst>
                  <a:outerShdw blurRad="38100" dist="38100" dir="2700000" algn="tl">
                    <a:srgbClr val="C0C0C0"/>
                  </a:outerShdw>
                </a:effectLst>
              </a:rPr>
              <a:t>NERVI SPINALES</a:t>
            </a:r>
            <a:endParaRPr lang="en-US" sz="3200" b="1">
              <a:solidFill>
                <a:schemeClr val="tx1"/>
              </a:solidFill>
              <a:effectLst>
                <a:outerShdw blurRad="38100" dist="38100" dir="2700000" algn="tl">
                  <a:srgbClr val="C0C0C0"/>
                </a:outerShdw>
              </a:effectLst>
            </a:endParaRPr>
          </a:p>
        </p:txBody>
      </p:sp>
      <p:sp>
        <p:nvSpPr>
          <p:cNvPr id="1000451" name="Rectangle 3"/>
          <p:cNvSpPr>
            <a:spLocks noGrp="1" noChangeArrowheads="1"/>
          </p:cNvSpPr>
          <p:nvPr>
            <p:ph type="body" idx="1"/>
          </p:nvPr>
        </p:nvSpPr>
        <p:spPr bwMode="auto">
          <a:xfrm>
            <a:off x="293688" y="1214438"/>
            <a:ext cx="8763000" cy="559911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tr-TR" sz="2800"/>
              <a:t>N.spinalis’in 4 dalı vardır :</a:t>
            </a:r>
          </a:p>
          <a:p>
            <a:pPr>
              <a:lnSpc>
                <a:spcPct val="90000"/>
              </a:lnSpc>
            </a:pPr>
            <a:r>
              <a:rPr lang="tr-TR" sz="2800" b="1"/>
              <a:t>İki temel (uç) dal ; </a:t>
            </a:r>
          </a:p>
          <a:p>
            <a:pPr lvl="1">
              <a:lnSpc>
                <a:spcPct val="90000"/>
              </a:lnSpc>
            </a:pPr>
            <a:r>
              <a:rPr lang="tr-TR" sz="2400" b="1"/>
              <a:t>1 - Ramus dorsalis (p</a:t>
            </a:r>
            <a:r>
              <a:rPr lang="en-US" sz="2400" b="1"/>
              <a:t>osterior</a:t>
            </a:r>
            <a:r>
              <a:rPr lang="tr-TR" sz="2400" b="1"/>
              <a:t>) -</a:t>
            </a:r>
            <a:r>
              <a:rPr lang="en-US" sz="2400"/>
              <a:t> </a:t>
            </a:r>
            <a:r>
              <a:rPr lang="tr-TR" sz="2400"/>
              <a:t>gövdenin arka yüzün deki (</a:t>
            </a:r>
            <a:r>
              <a:rPr lang="tr-TR" sz="2400">
                <a:solidFill>
                  <a:srgbClr val="FF0000"/>
                </a:solidFill>
              </a:rPr>
              <a:t>sırt</a:t>
            </a:r>
            <a:r>
              <a:rPr lang="tr-TR" sz="2400"/>
              <a:t>) kas ve deriyi innerve eden duysal ve motor lifler içerir. </a:t>
            </a:r>
          </a:p>
          <a:p>
            <a:pPr lvl="1">
              <a:lnSpc>
                <a:spcPct val="90000"/>
              </a:lnSpc>
            </a:pPr>
            <a:r>
              <a:rPr lang="tr-TR" sz="2400" b="1"/>
              <a:t>2 - Ramus </a:t>
            </a:r>
            <a:r>
              <a:rPr lang="en-US" sz="2400" b="1"/>
              <a:t>ventral</a:t>
            </a:r>
            <a:r>
              <a:rPr lang="tr-TR" sz="2400" b="1"/>
              <a:t>is (a</a:t>
            </a:r>
            <a:r>
              <a:rPr lang="en-US" sz="2400" b="1"/>
              <a:t>nterior</a:t>
            </a:r>
            <a:r>
              <a:rPr lang="tr-TR" sz="2400" b="1"/>
              <a:t>) - </a:t>
            </a:r>
            <a:r>
              <a:rPr lang="tr-TR" sz="2400">
                <a:solidFill>
                  <a:srgbClr val="FF0000"/>
                </a:solidFill>
              </a:rPr>
              <a:t>gövdenin ön &amp; dış yan</a:t>
            </a:r>
            <a:r>
              <a:rPr lang="tr-TR" sz="2400"/>
              <a:t> ile </a:t>
            </a:r>
            <a:r>
              <a:rPr lang="tr-TR" sz="2400">
                <a:solidFill>
                  <a:srgbClr val="FF0000"/>
                </a:solidFill>
              </a:rPr>
              <a:t>ekstremitelerin</a:t>
            </a:r>
            <a:r>
              <a:rPr lang="tr-TR" sz="2400"/>
              <a:t> kas ve derisini innerve eder. </a:t>
            </a:r>
          </a:p>
          <a:p>
            <a:pPr>
              <a:lnSpc>
                <a:spcPct val="90000"/>
              </a:lnSpc>
            </a:pPr>
            <a:r>
              <a:rPr lang="tr-TR" sz="2800" b="1"/>
              <a:t>İki yan dal ; </a:t>
            </a:r>
          </a:p>
          <a:p>
            <a:pPr lvl="1">
              <a:lnSpc>
                <a:spcPct val="90000"/>
              </a:lnSpc>
            </a:pPr>
            <a:r>
              <a:rPr lang="tr-TR" sz="2400" b="1"/>
              <a:t>3 - </a:t>
            </a:r>
            <a:r>
              <a:rPr lang="en-US" sz="2400" b="1"/>
              <a:t>Rami communicantes</a:t>
            </a:r>
            <a:r>
              <a:rPr lang="en-US" sz="2400"/>
              <a:t> </a:t>
            </a:r>
            <a:r>
              <a:rPr lang="tr-TR" sz="2400"/>
              <a:t>- Truncus sympathicus zinciri (</a:t>
            </a:r>
            <a:r>
              <a:rPr lang="tr-TR" sz="2400">
                <a:solidFill>
                  <a:srgbClr val="FF0000"/>
                </a:solidFill>
              </a:rPr>
              <a:t>otonom sistem</a:t>
            </a:r>
            <a:r>
              <a:rPr lang="tr-TR" sz="2400"/>
              <a:t>) ile bağlantı sağlayan yan dallar ve  </a:t>
            </a:r>
          </a:p>
          <a:p>
            <a:pPr lvl="1">
              <a:lnSpc>
                <a:spcPct val="90000"/>
              </a:lnSpc>
            </a:pPr>
            <a:r>
              <a:rPr lang="tr-TR" sz="2400" b="1"/>
              <a:t>4 - Ramus meningeus - </a:t>
            </a:r>
            <a:r>
              <a:rPr lang="tr-TR" sz="2400"/>
              <a:t>Vertebral kanala geri girerek </a:t>
            </a:r>
            <a:r>
              <a:rPr lang="tr-TR" sz="2400">
                <a:solidFill>
                  <a:srgbClr val="FF0000"/>
                </a:solidFill>
              </a:rPr>
              <a:t>meninges</a:t>
            </a:r>
            <a:r>
              <a:rPr lang="tr-TR" sz="2400"/>
              <a:t>’leri innerve eden ince bir yan dal .</a:t>
            </a:r>
            <a:endParaRPr lang="en-US" sz="22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bwMode="auto">
          <a:xfrm>
            <a:off x="457200" y="274638"/>
            <a:ext cx="8218488" cy="63341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tr-TR">
                <a:solidFill>
                  <a:schemeClr val="tx1"/>
                </a:solidFill>
                <a:effectLst>
                  <a:outerShdw blurRad="38100" dist="38100" dir="2700000" algn="tl">
                    <a:srgbClr val="C0C0C0"/>
                  </a:outerShdw>
                </a:effectLst>
              </a:rPr>
              <a:t>Spinal Sinirlerin Yaptığı Pleksuslar</a:t>
            </a:r>
            <a:endParaRPr lang="en-US">
              <a:solidFill>
                <a:schemeClr val="tx1"/>
              </a:solidFill>
              <a:effectLst>
                <a:outerShdw blurRad="38100" dist="38100" dir="2700000" algn="tl">
                  <a:srgbClr val="C0C0C0"/>
                </a:outerShdw>
              </a:effectLst>
            </a:endParaRPr>
          </a:p>
        </p:txBody>
      </p:sp>
      <p:sp>
        <p:nvSpPr>
          <p:cNvPr id="976899" name="Rectangle 3"/>
          <p:cNvSpPr>
            <a:spLocks noGrp="1" noChangeArrowheads="1"/>
          </p:cNvSpPr>
          <p:nvPr>
            <p:ph type="body" idx="1"/>
          </p:nvPr>
        </p:nvSpPr>
        <p:spPr bwMode="auto">
          <a:xfrm>
            <a:off x="381000" y="1362075"/>
            <a:ext cx="8534400" cy="5380038"/>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tr-TR" sz="2800" dirty="0" err="1"/>
              <a:t>Plexus</a:t>
            </a:r>
            <a:r>
              <a:rPr lang="tr-TR" sz="2800" dirty="0"/>
              <a:t> (sinir ağı) </a:t>
            </a:r>
            <a:r>
              <a:rPr lang="en-US" sz="2800" dirty="0"/>
              <a:t>– </a:t>
            </a:r>
            <a:r>
              <a:rPr lang="tr-TR" sz="2800" dirty="0" err="1"/>
              <a:t>spinal</a:t>
            </a:r>
            <a:r>
              <a:rPr lang="tr-TR" sz="2800" dirty="0"/>
              <a:t> sinirlerin yaptığı bir şebeke (network) ağıdır.</a:t>
            </a:r>
            <a:endParaRPr lang="en-US" sz="2800" dirty="0"/>
          </a:p>
          <a:p>
            <a:pPr>
              <a:lnSpc>
                <a:spcPct val="90000"/>
              </a:lnSpc>
            </a:pPr>
            <a:r>
              <a:rPr lang="tr-TR" sz="2800" dirty="0"/>
              <a:t>Rami </a:t>
            </a:r>
            <a:r>
              <a:rPr lang="tr-TR" sz="2800" dirty="0" err="1"/>
              <a:t>ventrales</a:t>
            </a:r>
            <a:r>
              <a:rPr lang="en-US" sz="2800" dirty="0"/>
              <a:t> (T</a:t>
            </a:r>
            <a:r>
              <a:rPr lang="en-US" sz="2800" baseline="-25000" dirty="0"/>
              <a:t>2</a:t>
            </a:r>
            <a:r>
              <a:rPr lang="en-US" sz="2800" dirty="0"/>
              <a:t>-T</a:t>
            </a:r>
            <a:r>
              <a:rPr lang="en-US" sz="2800" baseline="-25000" dirty="0"/>
              <a:t>12</a:t>
            </a:r>
            <a:r>
              <a:rPr lang="tr-TR" sz="2800" baseline="-25000" dirty="0"/>
              <a:t> </a:t>
            </a:r>
            <a:r>
              <a:rPr lang="tr-TR" sz="2800" dirty="0"/>
              <a:t>hariç</a:t>
            </a:r>
            <a:r>
              <a:rPr lang="en-US" sz="2800" dirty="0"/>
              <a:t>)</a:t>
            </a:r>
          </a:p>
          <a:p>
            <a:pPr lvl="1">
              <a:lnSpc>
                <a:spcPct val="90000"/>
              </a:lnSpc>
            </a:pPr>
            <a:r>
              <a:rPr lang="tr-TR" sz="2700" dirty="0"/>
              <a:t>Dallanır ve diğerleri ile birleşirler.</a:t>
            </a:r>
            <a:r>
              <a:rPr lang="en-US" sz="2700" dirty="0"/>
              <a:t> </a:t>
            </a:r>
          </a:p>
          <a:p>
            <a:pPr lvl="1">
              <a:lnSpc>
                <a:spcPct val="90000"/>
              </a:lnSpc>
            </a:pPr>
            <a:r>
              <a:rPr lang="tr-TR" sz="2700" dirty="0" err="1"/>
              <a:t>Pleksuslar</a:t>
            </a:r>
            <a:r>
              <a:rPr lang="tr-TR" sz="2700" dirty="0"/>
              <a:t> </a:t>
            </a:r>
            <a:endParaRPr lang="en-US" sz="2700" dirty="0"/>
          </a:p>
          <a:p>
            <a:pPr lvl="2">
              <a:lnSpc>
                <a:spcPct val="90000"/>
              </a:lnSpc>
            </a:pPr>
            <a:r>
              <a:rPr lang="tr-TR" sz="2700" dirty="0" err="1"/>
              <a:t>Servikal</a:t>
            </a:r>
            <a:r>
              <a:rPr lang="tr-TR" sz="2700" dirty="0"/>
              <a:t>, </a:t>
            </a:r>
            <a:r>
              <a:rPr lang="tr-TR" sz="2700" dirty="0" err="1"/>
              <a:t>brakial</a:t>
            </a:r>
            <a:r>
              <a:rPr lang="tr-TR" sz="2700" dirty="0"/>
              <a:t>, </a:t>
            </a:r>
            <a:r>
              <a:rPr lang="tr-TR" sz="2700" dirty="0" err="1"/>
              <a:t>lumbal</a:t>
            </a:r>
            <a:r>
              <a:rPr lang="tr-TR" sz="2700" dirty="0"/>
              <a:t> ve </a:t>
            </a:r>
            <a:r>
              <a:rPr lang="tr-TR" sz="2700" dirty="0" err="1"/>
              <a:t>sakral</a:t>
            </a:r>
            <a:r>
              <a:rPr lang="tr-TR" sz="2700" dirty="0"/>
              <a:t> bölgelerde oluşur.</a:t>
            </a:r>
            <a:endParaRPr lang="en-US" sz="2700" dirty="0"/>
          </a:p>
          <a:p>
            <a:pPr lvl="1">
              <a:lnSpc>
                <a:spcPct val="90000"/>
              </a:lnSpc>
            </a:pPr>
            <a:r>
              <a:rPr lang="tr-TR" sz="2700" dirty="0"/>
              <a:t>Temel olarak </a:t>
            </a:r>
            <a:r>
              <a:rPr lang="tr-TR" sz="2700" dirty="0" err="1"/>
              <a:t>ekstremiteleri</a:t>
            </a:r>
            <a:r>
              <a:rPr lang="tr-TR" sz="2700" dirty="0"/>
              <a:t> </a:t>
            </a:r>
            <a:r>
              <a:rPr lang="tr-TR" sz="2700" dirty="0" err="1"/>
              <a:t>innerve</a:t>
            </a:r>
            <a:r>
              <a:rPr lang="tr-TR" sz="2700" dirty="0"/>
              <a:t> ederler.</a:t>
            </a:r>
            <a:endParaRPr lang="en-US" sz="2700" dirty="0"/>
          </a:p>
          <a:p>
            <a:pPr lvl="1">
              <a:lnSpc>
                <a:spcPct val="90000"/>
              </a:lnSpc>
            </a:pPr>
            <a:r>
              <a:rPr lang="tr-TR" sz="2700" dirty="0"/>
              <a:t>Rami </a:t>
            </a:r>
            <a:r>
              <a:rPr lang="tr-TR" sz="2700" dirty="0" err="1"/>
              <a:t>ventrales</a:t>
            </a:r>
            <a:r>
              <a:rPr lang="tr-TR" sz="2700" dirty="0"/>
              <a:t> lifleri, çaprazlar yaparak birbirleri ile kesişirler.</a:t>
            </a:r>
            <a:r>
              <a:rPr lang="en-US" sz="27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CRANİAL SİNİRLER</a:t>
            </a:r>
            <a:endParaRPr lang="tr-TR" dirty="0"/>
          </a:p>
        </p:txBody>
      </p:sp>
      <p:sp>
        <p:nvSpPr>
          <p:cNvPr id="3" name="2 İçerik Yer Tutucusu"/>
          <p:cNvSpPr>
            <a:spLocks noGrp="1"/>
          </p:cNvSpPr>
          <p:nvPr>
            <p:ph idx="1"/>
          </p:nvPr>
        </p:nvSpPr>
        <p:spPr/>
        <p:txBody>
          <a:bodyPr/>
          <a:lstStyle/>
          <a:p>
            <a:endParaRPr lang="tr-TR" dirty="0" smtClean="0"/>
          </a:p>
          <a:p>
            <a:r>
              <a:rPr lang="tr-TR" dirty="0" smtClean="0"/>
              <a:t>Kafa Sinirleri (</a:t>
            </a:r>
            <a:r>
              <a:rPr lang="tr-TR" dirty="0" err="1" smtClean="0"/>
              <a:t>Cranial</a:t>
            </a:r>
            <a:r>
              <a:rPr lang="tr-TR" dirty="0" smtClean="0"/>
              <a:t> </a:t>
            </a:r>
            <a:r>
              <a:rPr lang="tr-TR" dirty="0" err="1" smtClean="0"/>
              <a:t>Nervus</a:t>
            </a:r>
            <a:r>
              <a:rPr lang="tr-TR" dirty="0" smtClean="0"/>
              <a:t> ) </a:t>
            </a:r>
          </a:p>
          <a:p>
            <a:r>
              <a:rPr lang="tr-TR" dirty="0" err="1" smtClean="0"/>
              <a:t>Kranial</a:t>
            </a:r>
            <a:r>
              <a:rPr lang="tr-TR" dirty="0" smtClean="0"/>
              <a:t> sinirler, beyinden çıkan ve kafatası tabanındaki deliklerden geçerek baş ve boyuna dağılan 12 çift sinirdir. Bu sinirlerden X. Kafa çifti olan N. </a:t>
            </a:r>
            <a:r>
              <a:rPr lang="tr-TR" dirty="0" err="1" smtClean="0"/>
              <a:t>Vagus</a:t>
            </a:r>
            <a:r>
              <a:rPr lang="tr-TR" dirty="0" smtClean="0"/>
              <a:t> göğüs ve karın organlarına kadar dağılır. Kafa çiftlerinin numaralandırılması beyne bağlanış sırasına göre (önden arkaya doğru) yapılmıştır. </a:t>
            </a:r>
          </a:p>
          <a:p>
            <a:r>
              <a:rPr lang="tr-TR" dirty="0" smtClean="0"/>
              <a:t>Numaralar özeldir ve değişmez. </a:t>
            </a:r>
            <a:r>
              <a:rPr lang="tr-TR" dirty="0" err="1" smtClean="0"/>
              <a:t>Kranial</a:t>
            </a:r>
            <a:r>
              <a:rPr lang="tr-TR" dirty="0" smtClean="0"/>
              <a:t> sinirler şunlardır:</a:t>
            </a:r>
            <a:endParaRPr lang="tr-T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7922" name="Rectangle 2"/>
          <p:cNvSpPr>
            <a:spLocks noGrp="1" noChangeArrowheads="1"/>
          </p:cNvSpPr>
          <p:nvPr>
            <p:ph type="title"/>
          </p:nvPr>
        </p:nvSpPr>
        <p:spPr bwMode="auto">
          <a:xfrm>
            <a:off x="457200" y="274638"/>
            <a:ext cx="8229600" cy="77787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tr-TR">
                <a:solidFill>
                  <a:schemeClr val="tx1"/>
                </a:solidFill>
                <a:effectLst>
                  <a:outerShdw blurRad="38100" dist="38100" dir="2700000" algn="tl">
                    <a:srgbClr val="C0C0C0"/>
                  </a:outerShdw>
                </a:effectLst>
              </a:rPr>
              <a:t>Spinal Sinir Pleksusları</a:t>
            </a:r>
            <a:endParaRPr lang="en-US">
              <a:solidFill>
                <a:schemeClr val="tx1"/>
              </a:solidFill>
              <a:effectLst>
                <a:outerShdw blurRad="38100" dist="38100" dir="2700000" algn="tl">
                  <a:srgbClr val="C0C0C0"/>
                </a:outerShdw>
              </a:effectLst>
            </a:endParaRPr>
          </a:p>
        </p:txBody>
      </p:sp>
      <p:sp>
        <p:nvSpPr>
          <p:cNvPr id="977923" name="Rectangle 3"/>
          <p:cNvSpPr>
            <a:spLocks noGrp="1" noChangeArrowheads="1"/>
          </p:cNvSpPr>
          <p:nvPr>
            <p:ph type="body" idx="1"/>
          </p:nvPr>
        </p:nvSpPr>
        <p:spPr bwMode="auto">
          <a:xfrm>
            <a:off x="457200" y="1600200"/>
            <a:ext cx="8507413" cy="49974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609600" indent="-609600"/>
            <a:r>
              <a:rPr lang="tr-TR"/>
              <a:t>5 spinal sinir pleksusu vardır.</a:t>
            </a:r>
            <a:endParaRPr lang="en-US"/>
          </a:p>
          <a:p>
            <a:pPr marL="609600" indent="-609600">
              <a:buFontTx/>
              <a:buAutoNum type="arabicPeriod"/>
            </a:pPr>
            <a:r>
              <a:rPr lang="tr-TR" b="1" i="1"/>
              <a:t>Plexus </a:t>
            </a:r>
            <a:r>
              <a:rPr lang="en-US" b="1" i="1"/>
              <a:t>Cervical</a:t>
            </a:r>
            <a:r>
              <a:rPr lang="tr-TR" b="1" i="1"/>
              <a:t>is</a:t>
            </a:r>
            <a:r>
              <a:rPr lang="en-US"/>
              <a:t>  (C</a:t>
            </a:r>
            <a:r>
              <a:rPr lang="en-US" baseline="-25000"/>
              <a:t>1</a:t>
            </a:r>
            <a:r>
              <a:rPr lang="en-US"/>
              <a:t> – C</a:t>
            </a:r>
            <a:r>
              <a:rPr lang="tr-TR" baseline="-25000"/>
              <a:t>4</a:t>
            </a:r>
            <a:r>
              <a:rPr lang="en-US"/>
              <a:t>)</a:t>
            </a:r>
            <a:endParaRPr lang="en-US" b="1" i="1"/>
          </a:p>
          <a:p>
            <a:pPr marL="609600" indent="-609600">
              <a:buFontTx/>
              <a:buAutoNum type="arabicPeriod"/>
            </a:pPr>
            <a:r>
              <a:rPr lang="tr-TR" b="1" i="1"/>
              <a:t>Plexus </a:t>
            </a:r>
            <a:r>
              <a:rPr lang="en-US" b="1" i="1"/>
              <a:t>Brachial</a:t>
            </a:r>
            <a:r>
              <a:rPr lang="tr-TR" b="1" i="1"/>
              <a:t>is</a:t>
            </a:r>
            <a:r>
              <a:rPr lang="en-US" b="1" i="1"/>
              <a:t>  </a:t>
            </a:r>
            <a:r>
              <a:rPr lang="en-US"/>
              <a:t>(C</a:t>
            </a:r>
            <a:r>
              <a:rPr lang="en-US" baseline="-25000"/>
              <a:t>5</a:t>
            </a:r>
            <a:r>
              <a:rPr lang="en-US"/>
              <a:t> – T</a:t>
            </a:r>
            <a:r>
              <a:rPr lang="en-US" baseline="-25000"/>
              <a:t>1</a:t>
            </a:r>
            <a:r>
              <a:rPr lang="en-US"/>
              <a:t>)</a:t>
            </a:r>
          </a:p>
          <a:p>
            <a:pPr marL="609600" indent="-609600">
              <a:buFontTx/>
              <a:buAutoNum type="arabicPeriod"/>
            </a:pPr>
            <a:r>
              <a:rPr lang="tr-TR" b="1" i="1"/>
              <a:t>Plexus </a:t>
            </a:r>
            <a:r>
              <a:rPr lang="en-US" b="1" i="1"/>
              <a:t>Lum</a:t>
            </a:r>
            <a:r>
              <a:rPr lang="tr-TR" b="1" i="1"/>
              <a:t>balis</a:t>
            </a:r>
            <a:r>
              <a:rPr lang="en-US"/>
              <a:t>  (L</a:t>
            </a:r>
            <a:r>
              <a:rPr lang="tr-TR" baseline="-25000"/>
              <a:t>1</a:t>
            </a:r>
            <a:r>
              <a:rPr lang="en-US"/>
              <a:t> – L</a:t>
            </a:r>
            <a:r>
              <a:rPr lang="en-US" baseline="-25000"/>
              <a:t>4</a:t>
            </a:r>
            <a:r>
              <a:rPr lang="en-US"/>
              <a:t>)</a:t>
            </a:r>
            <a:endParaRPr lang="en-US" b="1" i="1"/>
          </a:p>
          <a:p>
            <a:pPr marL="609600" indent="-609600">
              <a:buFontTx/>
              <a:buAutoNum type="arabicPeriod"/>
            </a:pPr>
            <a:r>
              <a:rPr lang="tr-TR" b="1" i="1"/>
              <a:t>Plexus </a:t>
            </a:r>
            <a:r>
              <a:rPr lang="en-US" b="1" i="1"/>
              <a:t>Sacral</a:t>
            </a:r>
            <a:r>
              <a:rPr lang="tr-TR" b="1" i="1"/>
              <a:t>is</a:t>
            </a:r>
            <a:r>
              <a:rPr lang="en-US" b="1"/>
              <a:t> </a:t>
            </a:r>
            <a:r>
              <a:rPr lang="en-US"/>
              <a:t>(L</a:t>
            </a:r>
            <a:r>
              <a:rPr lang="en-US" baseline="-25000"/>
              <a:t>4</a:t>
            </a:r>
            <a:r>
              <a:rPr lang="tr-TR" baseline="-25000"/>
              <a:t>-5</a:t>
            </a:r>
            <a:r>
              <a:rPr lang="en-US"/>
              <a:t> – S</a:t>
            </a:r>
            <a:r>
              <a:rPr lang="tr-TR" baseline="-25000"/>
              <a:t>3</a:t>
            </a:r>
            <a:r>
              <a:rPr lang="en-US"/>
              <a:t>)</a:t>
            </a:r>
            <a:endParaRPr lang="tr-TR"/>
          </a:p>
          <a:p>
            <a:pPr marL="609600" indent="-609600">
              <a:buFontTx/>
              <a:buAutoNum type="arabicPeriod"/>
            </a:pPr>
            <a:r>
              <a:rPr lang="tr-TR" b="1" i="1"/>
              <a:t>Plexus coccygeus (N.coccygeus) </a:t>
            </a:r>
            <a:r>
              <a:rPr lang="en-US"/>
              <a:t>(</a:t>
            </a:r>
            <a:r>
              <a:rPr lang="tr-TR"/>
              <a:t>S</a:t>
            </a:r>
            <a:r>
              <a:rPr lang="tr-TR" baseline="-25000"/>
              <a:t>4</a:t>
            </a:r>
            <a:r>
              <a:rPr lang="en-US"/>
              <a:t>S</a:t>
            </a:r>
            <a:r>
              <a:rPr lang="tr-TR" baseline="-25000"/>
              <a:t>5</a:t>
            </a:r>
            <a:r>
              <a:rPr lang="en-US"/>
              <a:t>)</a:t>
            </a:r>
            <a:endParaRPr lang="tr-TR"/>
          </a:p>
          <a:p>
            <a:pPr marL="1009650" lvl="1" indent="-552450">
              <a:buFontTx/>
              <a:buChar char="•"/>
            </a:pPr>
            <a:r>
              <a:rPr lang="tr-TR" b="1" i="1"/>
              <a:t>Plexus Pudendalis </a:t>
            </a:r>
            <a:r>
              <a:rPr lang="en-US"/>
              <a:t>(</a:t>
            </a:r>
            <a:r>
              <a:rPr lang="tr-TR"/>
              <a:t>S</a:t>
            </a:r>
            <a:r>
              <a:rPr lang="tr-TR" baseline="-25000"/>
              <a:t>2</a:t>
            </a:r>
            <a:r>
              <a:rPr lang="en-US"/>
              <a:t> – S</a:t>
            </a:r>
            <a:r>
              <a:rPr lang="en-US" baseline="-25000"/>
              <a:t>4</a:t>
            </a:r>
            <a:r>
              <a:rPr lang="en-US"/>
              <a:t>))</a:t>
            </a:r>
            <a:endParaRPr lang="tr-TR"/>
          </a:p>
          <a:p>
            <a:pPr marL="1009650" lvl="1" indent="-552450">
              <a:buFontTx/>
              <a:buChar char="•"/>
            </a:pPr>
            <a:endParaRPr lang="en-US" b="1"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77922"/>
                                        </p:tgtEl>
                                        <p:attrNameLst>
                                          <p:attrName>style.visibility</p:attrName>
                                        </p:attrNameLst>
                                      </p:cBhvr>
                                      <p:to>
                                        <p:strVal val="visible"/>
                                      </p:to>
                                    </p:set>
                                    <p:animEffect transition="in" filter="dissolve">
                                      <p:cBhvr>
                                        <p:cTn id="7" dur="500"/>
                                        <p:tgtEl>
                                          <p:spTgt spid="9779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977923">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977923">
                                            <p:txEl>
                                              <p:pRg st="1" end="1"/>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977923">
                                            <p:txEl>
                                              <p:pRg st="2" end="2"/>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499"/>
                                          </p:stCondLst>
                                        </p:cTn>
                                        <p:tgtEl>
                                          <p:spTgt spid="977923">
                                            <p:txEl>
                                              <p:pRg st="3" end="3"/>
                                            </p:txEl>
                                          </p:spTgt>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499"/>
                                          </p:stCondLst>
                                        </p:cTn>
                                        <p:tgtEl>
                                          <p:spTgt spid="977923">
                                            <p:txEl>
                                              <p:pRg st="4" end="4"/>
                                            </p:txEl>
                                          </p:spTgt>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977923">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499"/>
                                          </p:stCondLst>
                                        </p:cTn>
                                        <p:tgtEl>
                                          <p:spTgt spid="977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22" grpId="0" animBg="1" autoUpdateAnimBg="0"/>
      <p:bldP spid="977923"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bwMode="auto">
          <a:xfrm>
            <a:off x="457200" y="274638"/>
            <a:ext cx="8229600" cy="63341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tr-TR">
                <a:solidFill>
                  <a:schemeClr val="tx1"/>
                </a:solidFill>
                <a:effectLst>
                  <a:outerShdw blurRad="38100" dist="38100" dir="2700000" algn="tl">
                    <a:srgbClr val="C0C0C0"/>
                  </a:outerShdw>
                </a:effectLst>
              </a:rPr>
              <a:t>Plexus Cervicalis</a:t>
            </a:r>
            <a:endParaRPr lang="en-US">
              <a:solidFill>
                <a:schemeClr val="tx1"/>
              </a:solidFill>
              <a:effectLst>
                <a:outerShdw blurRad="38100" dist="38100" dir="2700000" algn="tl">
                  <a:srgbClr val="C0C0C0"/>
                </a:outerShdw>
              </a:effectLst>
            </a:endParaRPr>
          </a:p>
        </p:txBody>
      </p:sp>
      <p:sp>
        <p:nvSpPr>
          <p:cNvPr id="978947" name="Rectangle 3"/>
          <p:cNvSpPr>
            <a:spLocks noGrp="1" noChangeArrowheads="1"/>
          </p:cNvSpPr>
          <p:nvPr>
            <p:ph type="body" idx="1"/>
          </p:nvPr>
        </p:nvSpPr>
        <p:spPr bwMode="auto">
          <a:xfrm>
            <a:off x="381000" y="1052513"/>
            <a:ext cx="8439150" cy="580548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tr-TR" sz="2600"/>
              <a:t>Boyun bölgesinin derinliklerinde meydana gelir.</a:t>
            </a:r>
            <a:endParaRPr lang="en-US" sz="2600"/>
          </a:p>
          <a:p>
            <a:pPr lvl="1">
              <a:lnSpc>
                <a:spcPct val="90000"/>
              </a:lnSpc>
            </a:pPr>
            <a:r>
              <a:rPr lang="tr-TR" sz="2400"/>
              <a:t>M.sternocleidomastoideus’un altında yer alır.</a:t>
            </a:r>
            <a:endParaRPr lang="en-US" sz="2400"/>
          </a:p>
          <a:p>
            <a:pPr>
              <a:lnSpc>
                <a:spcPct val="90000"/>
              </a:lnSpc>
            </a:pPr>
            <a:r>
              <a:rPr lang="tr-TR" sz="2400"/>
              <a:t>İlk 4 servikal spinal sinirin ramus ventralis’leri tarafından oluşturulur </a:t>
            </a:r>
            <a:r>
              <a:rPr lang="tr-TR" sz="2400">
                <a:solidFill>
                  <a:srgbClr val="FF0000"/>
                </a:solidFill>
              </a:rPr>
              <a:t>(C1,2,3,4).</a:t>
            </a:r>
          </a:p>
          <a:p>
            <a:pPr>
              <a:lnSpc>
                <a:spcPct val="90000"/>
              </a:lnSpc>
            </a:pPr>
            <a:r>
              <a:rPr lang="tr-TR" sz="2600" b="1"/>
              <a:t>Deri </a:t>
            </a:r>
            <a:r>
              <a:rPr lang="tr-TR" sz="2600"/>
              <a:t>(Yüzeyel)</a:t>
            </a:r>
            <a:r>
              <a:rPr lang="tr-TR" sz="2600" b="1"/>
              <a:t> dalları -</a:t>
            </a:r>
            <a:r>
              <a:rPr lang="tr-TR" sz="2600"/>
              <a:t> toraksın üst kısmı, omuz, boyun ve kulak çevresindeki deriyi innerve eder ;</a:t>
            </a:r>
            <a:endParaRPr lang="en-US" sz="2600"/>
          </a:p>
          <a:p>
            <a:pPr>
              <a:lnSpc>
                <a:spcPct val="90000"/>
              </a:lnSpc>
            </a:pPr>
            <a:r>
              <a:rPr lang="tr-TR" sz="2600" b="1"/>
              <a:t>Kas </a:t>
            </a:r>
            <a:r>
              <a:rPr lang="tr-TR" sz="2600"/>
              <a:t>(Derin)</a:t>
            </a:r>
            <a:r>
              <a:rPr lang="tr-TR" sz="2600" b="1"/>
              <a:t> dalları –</a:t>
            </a:r>
            <a:r>
              <a:rPr lang="tr-TR" sz="2400"/>
              <a:t> </a:t>
            </a:r>
          </a:p>
          <a:p>
            <a:pPr lvl="2">
              <a:lnSpc>
                <a:spcPct val="90000"/>
              </a:lnSpc>
              <a:spcBef>
                <a:spcPct val="0"/>
              </a:spcBef>
            </a:pPr>
            <a:r>
              <a:rPr lang="tr-TR" sz="2400"/>
              <a:t>Rami musculares - prevertebral kaslar ;</a:t>
            </a:r>
          </a:p>
          <a:p>
            <a:pPr lvl="2">
              <a:lnSpc>
                <a:spcPct val="90000"/>
              </a:lnSpc>
              <a:spcBef>
                <a:spcPct val="0"/>
              </a:spcBef>
            </a:pPr>
            <a:r>
              <a:rPr lang="tr-TR" sz="2400" b="1"/>
              <a:t>Ansa cervicalis</a:t>
            </a:r>
            <a:r>
              <a:rPr lang="tr-TR" sz="2400"/>
              <a:t> - infrahyoid kasları innerve eder ; </a:t>
            </a:r>
          </a:p>
          <a:p>
            <a:pPr lvl="2">
              <a:lnSpc>
                <a:spcPct val="90000"/>
              </a:lnSpc>
              <a:spcBef>
                <a:spcPct val="0"/>
              </a:spcBef>
            </a:pPr>
            <a:r>
              <a:rPr lang="tr-TR" sz="2400"/>
              <a:t> N.phrenicus   </a:t>
            </a:r>
            <a:endParaRPr lang="en-US" sz="2400"/>
          </a:p>
          <a:p>
            <a:pPr>
              <a:lnSpc>
                <a:spcPct val="90000"/>
              </a:lnSpc>
            </a:pPr>
            <a:r>
              <a:rPr lang="tr-TR" sz="2600" b="1"/>
              <a:t>N.phrenicus</a:t>
            </a:r>
            <a:r>
              <a:rPr lang="en-US" sz="2600"/>
              <a:t> – </a:t>
            </a:r>
            <a:r>
              <a:rPr lang="tr-TR" sz="2600"/>
              <a:t>plexus cervicalis’in en önemli dalıdır.</a:t>
            </a:r>
          </a:p>
          <a:p>
            <a:pPr lvl="1">
              <a:lnSpc>
                <a:spcPct val="90000"/>
              </a:lnSpc>
            </a:pPr>
            <a:r>
              <a:rPr lang="tr-TR" sz="2400"/>
              <a:t>Diafragmanın motor ve sensitif innervasyonunu sağlar.</a:t>
            </a:r>
          </a:p>
          <a:p>
            <a:pPr lvl="1">
              <a:lnSpc>
                <a:spcPct val="90000"/>
              </a:lnSpc>
            </a:pPr>
            <a:r>
              <a:rPr lang="tr-TR" sz="2400"/>
              <a:t>3P’yi (plevra, perikard, periton) innerve eder.</a:t>
            </a:r>
            <a:endParaRPr lang="en-US" sz="24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1" name="Picture 3" descr="C:\Users\hpp\Desktop\sınav resim\9918907_orig.png"/>
          <p:cNvPicPr>
            <a:picLocks noGrp="1" noChangeAspect="1" noChangeArrowheads="1"/>
          </p:cNvPicPr>
          <p:nvPr>
            <p:ph idx="1"/>
          </p:nvPr>
        </p:nvPicPr>
        <p:blipFill>
          <a:blip r:embed="rId2"/>
          <a:srcRect/>
          <a:stretch>
            <a:fillRect/>
          </a:stretch>
        </p:blipFill>
        <p:spPr bwMode="auto">
          <a:xfrm>
            <a:off x="0" y="-17860"/>
            <a:ext cx="9167811" cy="687586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074" name="Picture 2" descr="C:\Users\hpp\Desktop\sınav resim\P0028ansa.jpg"/>
          <p:cNvPicPr>
            <a:picLocks noGrp="1" noChangeAspect="1" noChangeArrowheads="1"/>
          </p:cNvPicPr>
          <p:nvPr>
            <p:ph idx="1"/>
          </p:nvPr>
        </p:nvPicPr>
        <p:blipFill>
          <a:blip r:embed="rId2"/>
          <a:srcRect/>
          <a:stretch>
            <a:fillRect/>
          </a:stretch>
        </p:blipFill>
        <p:spPr bwMode="auto">
          <a:xfrm>
            <a:off x="65798" y="65946"/>
            <a:ext cx="8950918" cy="6577764"/>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ChangeArrowheads="1"/>
          </p:cNvSpPr>
          <p:nvPr>
            <p:ph type="title"/>
          </p:nvPr>
        </p:nvSpPr>
        <p:spPr bwMode="auto">
          <a:xfrm>
            <a:off x="457200" y="274638"/>
            <a:ext cx="8229600" cy="8509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tr-TR" sz="2600">
                <a:solidFill>
                  <a:schemeClr val="tx1"/>
                </a:solidFill>
                <a:effectLst>
                  <a:outerShdw blurRad="38100" dist="38100" dir="2700000" algn="tl">
                    <a:srgbClr val="C0C0C0"/>
                  </a:outerShdw>
                </a:effectLst>
              </a:rPr>
              <a:t>Plexus Brachialis ve Üst Ekstremite İnnervasyonu</a:t>
            </a:r>
            <a:endParaRPr lang="en-US" sz="2600">
              <a:solidFill>
                <a:schemeClr val="tx1"/>
              </a:solidFill>
              <a:effectLst>
                <a:outerShdw blurRad="38100" dist="38100" dir="2700000" algn="tl">
                  <a:srgbClr val="C0C0C0"/>
                </a:outerShdw>
              </a:effectLst>
            </a:endParaRPr>
          </a:p>
        </p:txBody>
      </p:sp>
      <p:sp>
        <p:nvSpPr>
          <p:cNvPr id="1033219" name="Rectangle 3"/>
          <p:cNvSpPr>
            <a:spLocks noGrp="1" noChangeArrowheads="1"/>
          </p:cNvSpPr>
          <p:nvPr>
            <p:ph type="body" idx="1"/>
          </p:nvPr>
        </p:nvSpPr>
        <p:spPr bwMode="auto">
          <a:xfrm>
            <a:off x="479425" y="1268413"/>
            <a:ext cx="8156575" cy="237648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tr-TR" sz="2400"/>
              <a:t>Plexus brachialis, boyun ve aksillada uzanır.</a:t>
            </a:r>
            <a:endParaRPr lang="en-US" sz="2400"/>
          </a:p>
          <a:p>
            <a:r>
              <a:rPr lang="en-US" sz="2400"/>
              <a:t>C</a:t>
            </a:r>
            <a:r>
              <a:rPr lang="en-US" sz="2400" baseline="-25000"/>
              <a:t>5</a:t>
            </a:r>
            <a:r>
              <a:rPr lang="en-US" sz="2400"/>
              <a:t>-</a:t>
            </a:r>
            <a:r>
              <a:rPr lang="en-US" sz="2400" baseline="-25000"/>
              <a:t> </a:t>
            </a:r>
            <a:r>
              <a:rPr lang="tr-TR" sz="2400"/>
              <a:t>T</a:t>
            </a:r>
            <a:r>
              <a:rPr lang="tr-TR" sz="2400" baseline="-25000"/>
              <a:t>1</a:t>
            </a:r>
            <a:r>
              <a:rPr lang="en-US" sz="2400" baseline="-25000"/>
              <a:t> </a:t>
            </a:r>
            <a:r>
              <a:rPr lang="en-US" sz="2400"/>
              <a:t> </a:t>
            </a:r>
            <a:r>
              <a:rPr lang="tr-TR" sz="2400"/>
              <a:t>spinal sinirlerin ramus ventralis’leri tarafından oluşturulur. Çok komplike bir sinir ağıdır.</a:t>
            </a:r>
            <a:endParaRPr lang="en-US" sz="2400"/>
          </a:p>
          <a:p>
            <a:r>
              <a:rPr lang="tr-TR" sz="2400"/>
              <a:t>Üst ekstremitenin esas sinirlerinin ortaya çıkması için trunkus ve fasikuluslar oluşturulur.</a:t>
            </a:r>
            <a:r>
              <a:rPr lang="en-US" sz="2400"/>
              <a:t> </a:t>
            </a:r>
          </a:p>
        </p:txBody>
      </p:sp>
      <p:sp>
        <p:nvSpPr>
          <p:cNvPr id="1033221" name="Text Box 5"/>
          <p:cNvSpPr txBox="1">
            <a:spLocks noChangeArrowheads="1"/>
          </p:cNvSpPr>
          <p:nvPr/>
        </p:nvSpPr>
        <p:spPr bwMode="auto">
          <a:xfrm>
            <a:off x="7467600" y="6202363"/>
            <a:ext cx="1371600" cy="274637"/>
          </a:xfrm>
          <a:prstGeom prst="rect">
            <a:avLst/>
          </a:prstGeom>
          <a:noFill/>
          <a:ln w="9525">
            <a:noFill/>
            <a:miter lim="800000"/>
            <a:headEnd/>
            <a:tailEnd/>
          </a:ln>
          <a:effectLst/>
        </p:spPr>
        <p:txBody>
          <a:bodyPr>
            <a:spAutoFit/>
          </a:bodyPr>
          <a:lstStyle/>
          <a:p>
            <a:r>
              <a:rPr lang="en-US" sz="1200"/>
              <a:t>Figure 14.11c</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6" name="Picture 2" descr="C:\Users\hpp\Desktop\sınav resim\brachial%20plexus-4%20(3).jpg"/>
          <p:cNvPicPr>
            <a:picLocks noGrp="1" noChangeAspect="1" noChangeArrowheads="1"/>
          </p:cNvPicPr>
          <p:nvPr>
            <p:ph idx="1"/>
          </p:nvPr>
        </p:nvPicPr>
        <p:blipFill>
          <a:blip r:embed="rId2"/>
          <a:srcRect/>
          <a:stretch>
            <a:fillRect/>
          </a:stretch>
        </p:blipFill>
        <p:spPr bwMode="auto">
          <a:xfrm>
            <a:off x="1000100" y="0"/>
            <a:ext cx="7143800" cy="6858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descr="C:\Users\hpp\Desktop\sınav resim\plexus_brachialis.jpg"/>
          <p:cNvPicPr>
            <a:picLocks noGrp="1" noChangeAspect="1" noChangeArrowheads="1"/>
          </p:cNvPicPr>
          <p:nvPr>
            <p:ph idx="1"/>
          </p:nvPr>
        </p:nvPicPr>
        <p:blipFill>
          <a:blip r:embed="rId2"/>
          <a:srcRect/>
          <a:stretch>
            <a:fillRect/>
          </a:stretch>
        </p:blipFill>
        <p:spPr bwMode="auto">
          <a:xfrm>
            <a:off x="13717" y="256746"/>
            <a:ext cx="9130283" cy="612587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3074" name="Picture 2"/>
          <p:cNvPicPr>
            <a:picLocks noGrp="1" noChangeAspect="1" noChangeArrowheads="1"/>
          </p:cNvPicPr>
          <p:nvPr>
            <p:ph idx="1"/>
          </p:nvPr>
        </p:nvPicPr>
        <p:blipFill>
          <a:blip r:embed="rId2"/>
          <a:srcRect/>
          <a:stretch>
            <a:fillRect/>
          </a:stretch>
        </p:blipFill>
        <p:spPr bwMode="auto">
          <a:xfrm>
            <a:off x="428596" y="300736"/>
            <a:ext cx="1758647" cy="650256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703104" y="357166"/>
            <a:ext cx="2154647" cy="6500834"/>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5214942" y="2057400"/>
            <a:ext cx="3457575" cy="480060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146" name="Rectangle 2"/>
          <p:cNvSpPr>
            <a:spLocks noGrp="1" noChangeArrowheads="1"/>
          </p:cNvSpPr>
          <p:nvPr>
            <p:ph type="title"/>
          </p:nvPr>
        </p:nvSpPr>
        <p:spPr bwMode="auto">
          <a:xfrm>
            <a:off x="611188" y="260350"/>
            <a:ext cx="8532812" cy="63341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tr-TR">
                <a:solidFill>
                  <a:schemeClr val="tx1"/>
                </a:solidFill>
                <a:effectLst>
                  <a:outerShdw blurRad="38100" dist="38100" dir="2700000" algn="tl">
                    <a:srgbClr val="C0C0C0"/>
                  </a:outerShdw>
                </a:effectLst>
              </a:rPr>
              <a:t>Plexus </a:t>
            </a:r>
            <a:r>
              <a:rPr lang="en-US">
                <a:solidFill>
                  <a:schemeClr val="tx1"/>
                </a:solidFill>
                <a:effectLst>
                  <a:outerShdw blurRad="38100" dist="38100" dir="2700000" algn="tl">
                    <a:srgbClr val="C0C0C0"/>
                  </a:outerShdw>
                </a:effectLst>
              </a:rPr>
              <a:t>Brachial</a:t>
            </a:r>
            <a:r>
              <a:rPr lang="tr-TR">
                <a:solidFill>
                  <a:schemeClr val="tx1"/>
                </a:solidFill>
                <a:effectLst>
                  <a:outerShdw blurRad="38100" dist="38100" dir="2700000" algn="tl">
                    <a:srgbClr val="C0C0C0"/>
                  </a:outerShdw>
                </a:effectLst>
              </a:rPr>
              <a:t>is</a:t>
            </a:r>
            <a:endParaRPr lang="en-US">
              <a:solidFill>
                <a:schemeClr val="tx1"/>
              </a:solidFill>
              <a:effectLst>
                <a:outerShdw blurRad="38100" dist="38100" dir="2700000" algn="tl">
                  <a:srgbClr val="C0C0C0"/>
                </a:outerShdw>
              </a:effectLst>
            </a:endParaRPr>
          </a:p>
        </p:txBody>
      </p:sp>
      <p:sp>
        <p:nvSpPr>
          <p:cNvPr id="1030147" name="Rectangle 3"/>
          <p:cNvSpPr>
            <a:spLocks noGrp="1" noChangeArrowheads="1"/>
          </p:cNvSpPr>
          <p:nvPr>
            <p:ph type="body" idx="1"/>
          </p:nvPr>
        </p:nvSpPr>
        <p:spPr bwMode="auto">
          <a:xfrm>
            <a:off x="457200" y="1268413"/>
            <a:ext cx="8229600" cy="540067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609600" indent="-609600">
              <a:lnSpc>
                <a:spcPct val="90000"/>
              </a:lnSpc>
            </a:pPr>
            <a:r>
              <a:rPr lang="tr-TR" altLang="en-US"/>
              <a:t>Plexus brachialis’ten doğan önemli sinirler :</a:t>
            </a:r>
            <a:r>
              <a:rPr lang="en-US" altLang="en-US"/>
              <a:t>	</a:t>
            </a:r>
            <a:endParaRPr lang="en-US"/>
          </a:p>
          <a:p>
            <a:pPr marL="609600" indent="-609600">
              <a:lnSpc>
                <a:spcPct val="90000"/>
              </a:lnSpc>
              <a:buFontTx/>
              <a:buAutoNum type="arabicPeriod"/>
            </a:pPr>
            <a:r>
              <a:rPr lang="tr-TR" b="1" i="1"/>
              <a:t>N.a</a:t>
            </a:r>
            <a:r>
              <a:rPr lang="en-US" b="1" i="1"/>
              <a:t>xillar</a:t>
            </a:r>
            <a:r>
              <a:rPr lang="tr-TR" b="1" i="1"/>
              <a:t>is</a:t>
            </a:r>
            <a:r>
              <a:rPr lang="en-US"/>
              <a:t> – </a:t>
            </a:r>
            <a:r>
              <a:rPr lang="tr-TR"/>
              <a:t>Omuz derisi ile m.</a:t>
            </a:r>
            <a:r>
              <a:rPr lang="en-US"/>
              <a:t>deltoid</a:t>
            </a:r>
            <a:r>
              <a:rPr lang="tr-TR"/>
              <a:t>eus</a:t>
            </a:r>
            <a:r>
              <a:rPr lang="en-US"/>
              <a:t> </a:t>
            </a:r>
            <a:r>
              <a:rPr lang="tr-TR"/>
              <a:t>ve m.teres minor</a:t>
            </a:r>
            <a:endParaRPr lang="en-US"/>
          </a:p>
          <a:p>
            <a:pPr marL="609600" indent="-609600">
              <a:lnSpc>
                <a:spcPct val="90000"/>
              </a:lnSpc>
              <a:buFontTx/>
              <a:buAutoNum type="arabicPeriod"/>
            </a:pPr>
            <a:r>
              <a:rPr lang="tr-TR" b="1" i="1"/>
              <a:t>N.r</a:t>
            </a:r>
            <a:r>
              <a:rPr lang="en-US" b="1" i="1"/>
              <a:t>adial</a:t>
            </a:r>
            <a:r>
              <a:rPr lang="tr-TR" b="1" i="1"/>
              <a:t>is</a:t>
            </a:r>
            <a:r>
              <a:rPr lang="en-US"/>
              <a:t> – </a:t>
            </a:r>
            <a:r>
              <a:rPr lang="tr-TR"/>
              <a:t>Üst ekstremitenin tüm arka bölüm deri ve kasları</a:t>
            </a:r>
            <a:endParaRPr lang="en-US"/>
          </a:p>
          <a:p>
            <a:pPr marL="609600" indent="-609600">
              <a:lnSpc>
                <a:spcPct val="90000"/>
              </a:lnSpc>
              <a:buFontTx/>
              <a:buAutoNum type="arabicPeriod"/>
            </a:pPr>
            <a:r>
              <a:rPr lang="tr-TR" b="1" i="1"/>
              <a:t>N.m</a:t>
            </a:r>
            <a:r>
              <a:rPr lang="en-US" b="1" i="1"/>
              <a:t>usculocutaneus</a:t>
            </a:r>
            <a:r>
              <a:rPr lang="en-US"/>
              <a:t> – </a:t>
            </a:r>
            <a:r>
              <a:rPr lang="tr-TR"/>
              <a:t>Kolun ön yüz kasları, önkol ön dışyan yüz derisi</a:t>
            </a:r>
            <a:endParaRPr lang="en-US"/>
          </a:p>
          <a:p>
            <a:pPr marL="609600" indent="-609600">
              <a:lnSpc>
                <a:spcPct val="90000"/>
              </a:lnSpc>
              <a:buFontTx/>
              <a:buNone/>
            </a:pPr>
            <a:r>
              <a:rPr lang="en-US" b="1" i="1"/>
              <a:t>4. &amp; 5.  </a:t>
            </a:r>
            <a:r>
              <a:rPr lang="tr-TR" b="1" i="1"/>
              <a:t>N.m</a:t>
            </a:r>
            <a:r>
              <a:rPr lang="en-US" b="1" i="1"/>
              <a:t>edian</a:t>
            </a:r>
            <a:r>
              <a:rPr lang="tr-TR" b="1" i="1"/>
              <a:t>us ve</a:t>
            </a:r>
            <a:r>
              <a:rPr lang="en-US" b="1" i="1"/>
              <a:t> </a:t>
            </a:r>
            <a:r>
              <a:rPr lang="tr-TR" b="1" i="1"/>
              <a:t>n.u</a:t>
            </a:r>
            <a:r>
              <a:rPr lang="en-US" b="1" i="1"/>
              <a:t>lnar</a:t>
            </a:r>
            <a:r>
              <a:rPr lang="tr-TR" b="1" i="1"/>
              <a:t>is</a:t>
            </a:r>
            <a:r>
              <a:rPr lang="en-US"/>
              <a:t> – </a:t>
            </a:r>
            <a:r>
              <a:rPr lang="tr-TR"/>
              <a:t>Önkol ve elin ön yüz bölgesindeki deri ve kasları</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30146"/>
                                        </p:tgtEl>
                                        <p:attrNameLst>
                                          <p:attrName>style.visibility</p:attrName>
                                        </p:attrNameLst>
                                      </p:cBhvr>
                                      <p:to>
                                        <p:strVal val="visible"/>
                                      </p:to>
                                    </p:set>
                                    <p:animEffect transition="in" filter="dissolve">
                                      <p:cBhvr>
                                        <p:cTn id="7" dur="500"/>
                                        <p:tgtEl>
                                          <p:spTgt spid="103014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030147">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030147">
                                            <p:txEl>
                                              <p:pRg st="1" end="1"/>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1030147">
                                            <p:txEl>
                                              <p:pRg st="2" end="2"/>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499"/>
                                          </p:stCondLst>
                                        </p:cTn>
                                        <p:tgtEl>
                                          <p:spTgt spid="1030147">
                                            <p:txEl>
                                              <p:pRg st="3" end="3"/>
                                            </p:txEl>
                                          </p:spTgt>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499"/>
                                          </p:stCondLst>
                                        </p:cTn>
                                        <p:tgtEl>
                                          <p:spTgt spid="1030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6" grpId="0" animBg="1" autoUpdateAnimBg="0"/>
      <p:bldP spid="1030147" grpId="0" build="p"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100" name="Picture 4" descr="C:\Users\hpp\Desktop\sınav resim\3.jpg"/>
          <p:cNvPicPr>
            <a:picLocks noGrp="1" noChangeAspect="1" noChangeArrowheads="1"/>
          </p:cNvPicPr>
          <p:nvPr>
            <p:ph idx="1"/>
          </p:nvPr>
        </p:nvPicPr>
        <p:blipFill>
          <a:blip r:embed="rId2"/>
          <a:srcRect/>
          <a:stretch>
            <a:fillRect/>
          </a:stretch>
        </p:blipFill>
        <p:spPr bwMode="auto">
          <a:xfrm>
            <a:off x="1061982" y="4200"/>
            <a:ext cx="6867604" cy="682249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CRANİAL SİNİRLER</a:t>
            </a:r>
            <a:endParaRPr lang="tr-TR" dirty="0"/>
          </a:p>
        </p:txBody>
      </p:sp>
      <p:sp>
        <p:nvSpPr>
          <p:cNvPr id="3" name="2 İçerik Yer Tutucusu"/>
          <p:cNvSpPr>
            <a:spLocks noGrp="1"/>
          </p:cNvSpPr>
          <p:nvPr>
            <p:ph idx="1"/>
          </p:nvPr>
        </p:nvSpPr>
        <p:spPr/>
        <p:txBody>
          <a:bodyPr>
            <a:normAutofit fontScale="77500" lnSpcReduction="20000"/>
          </a:bodyPr>
          <a:lstStyle/>
          <a:p>
            <a:r>
              <a:rPr lang="nn-NO" dirty="0" smtClean="0"/>
              <a:t>Sağda ve solda birer tane olmak</a:t>
            </a:r>
            <a:r>
              <a:rPr lang="tr-TR" dirty="0" smtClean="0"/>
              <a:t> üzere 12 çift </a:t>
            </a:r>
            <a:r>
              <a:rPr lang="tr-TR" dirty="0" err="1" smtClean="0"/>
              <a:t>kranyal</a:t>
            </a:r>
            <a:r>
              <a:rPr lang="tr-TR" dirty="0" smtClean="0"/>
              <a:t> sinir vardır.</a:t>
            </a:r>
          </a:p>
          <a:p>
            <a:endParaRPr lang="tr-TR" dirty="0" smtClean="0"/>
          </a:p>
          <a:p>
            <a:r>
              <a:rPr lang="pt-BR" dirty="0" smtClean="0"/>
              <a:t>• I. kranyal sinir: N. Olfactorius</a:t>
            </a:r>
          </a:p>
          <a:p>
            <a:r>
              <a:rPr lang="tr-TR" dirty="0" smtClean="0"/>
              <a:t>II. </a:t>
            </a:r>
            <a:r>
              <a:rPr lang="tr-TR" dirty="0" err="1" smtClean="0"/>
              <a:t>kranyal</a:t>
            </a:r>
            <a:r>
              <a:rPr lang="tr-TR" dirty="0" smtClean="0"/>
              <a:t> sinir: N. </a:t>
            </a:r>
            <a:r>
              <a:rPr lang="tr-TR" dirty="0" err="1" smtClean="0"/>
              <a:t>Opticus</a:t>
            </a:r>
            <a:endParaRPr lang="tr-TR" dirty="0" smtClean="0"/>
          </a:p>
          <a:p>
            <a:r>
              <a:rPr lang="tr-TR" dirty="0" smtClean="0"/>
              <a:t>III. </a:t>
            </a:r>
            <a:r>
              <a:rPr lang="tr-TR" dirty="0" err="1" smtClean="0"/>
              <a:t>kranyal</a:t>
            </a:r>
            <a:r>
              <a:rPr lang="tr-TR" dirty="0" smtClean="0"/>
              <a:t> sinir: N. </a:t>
            </a:r>
            <a:r>
              <a:rPr lang="tr-TR" dirty="0" err="1" smtClean="0"/>
              <a:t>Oculomotorius</a:t>
            </a:r>
            <a:endParaRPr lang="tr-TR" dirty="0" smtClean="0"/>
          </a:p>
          <a:p>
            <a:r>
              <a:rPr lang="tr-TR" dirty="0" smtClean="0"/>
              <a:t>IV. </a:t>
            </a:r>
            <a:r>
              <a:rPr lang="tr-TR" dirty="0" err="1" smtClean="0"/>
              <a:t>kranyal</a:t>
            </a:r>
            <a:r>
              <a:rPr lang="tr-TR" dirty="0" smtClean="0"/>
              <a:t> sinir: N. </a:t>
            </a:r>
            <a:r>
              <a:rPr lang="tr-TR" dirty="0" err="1" smtClean="0"/>
              <a:t>Trochlearis</a:t>
            </a:r>
            <a:endParaRPr lang="tr-TR" dirty="0" smtClean="0"/>
          </a:p>
          <a:p>
            <a:r>
              <a:rPr lang="tr-TR" dirty="0" smtClean="0"/>
              <a:t>V. </a:t>
            </a:r>
            <a:r>
              <a:rPr lang="tr-TR" dirty="0" err="1" smtClean="0"/>
              <a:t>kranyal</a:t>
            </a:r>
            <a:r>
              <a:rPr lang="tr-TR" dirty="0" smtClean="0"/>
              <a:t> sinir: N. </a:t>
            </a:r>
            <a:r>
              <a:rPr lang="tr-TR" dirty="0" err="1" smtClean="0"/>
              <a:t>Trigeminus</a:t>
            </a:r>
            <a:endParaRPr lang="tr-TR" dirty="0" smtClean="0"/>
          </a:p>
          <a:p>
            <a:r>
              <a:rPr lang="tr-TR" dirty="0" smtClean="0"/>
              <a:t>VI. </a:t>
            </a:r>
            <a:r>
              <a:rPr lang="tr-TR" dirty="0" err="1" smtClean="0"/>
              <a:t>kranyal</a:t>
            </a:r>
            <a:r>
              <a:rPr lang="tr-TR" dirty="0" smtClean="0"/>
              <a:t> sinir: N. </a:t>
            </a:r>
            <a:r>
              <a:rPr lang="tr-TR" dirty="0" err="1" smtClean="0"/>
              <a:t>Abducens</a:t>
            </a:r>
            <a:endParaRPr lang="tr-TR" dirty="0" smtClean="0"/>
          </a:p>
          <a:p>
            <a:r>
              <a:rPr lang="tr-TR" dirty="0" smtClean="0"/>
              <a:t>VII. </a:t>
            </a:r>
            <a:r>
              <a:rPr lang="tr-TR" dirty="0" err="1" smtClean="0"/>
              <a:t>kranyal</a:t>
            </a:r>
            <a:r>
              <a:rPr lang="tr-TR" dirty="0" smtClean="0"/>
              <a:t> sinir: N. </a:t>
            </a:r>
            <a:r>
              <a:rPr lang="tr-TR" dirty="0" err="1" smtClean="0"/>
              <a:t>Facialis</a:t>
            </a:r>
            <a:endParaRPr lang="tr-TR" dirty="0" smtClean="0"/>
          </a:p>
          <a:p>
            <a:r>
              <a:rPr lang="tr-TR" dirty="0" smtClean="0"/>
              <a:t>VIII.</a:t>
            </a:r>
            <a:r>
              <a:rPr lang="tr-TR" dirty="0" err="1" smtClean="0"/>
              <a:t>kranyal</a:t>
            </a:r>
            <a:r>
              <a:rPr lang="tr-TR" dirty="0" smtClean="0"/>
              <a:t> sinir: N. </a:t>
            </a:r>
            <a:r>
              <a:rPr lang="tr-TR" dirty="0" err="1" smtClean="0"/>
              <a:t>Stato</a:t>
            </a:r>
            <a:r>
              <a:rPr lang="tr-TR" dirty="0" smtClean="0"/>
              <a:t>-</a:t>
            </a:r>
            <a:r>
              <a:rPr lang="tr-TR" dirty="0" err="1" smtClean="0"/>
              <a:t>Acusticus</a:t>
            </a:r>
            <a:endParaRPr lang="tr-TR" dirty="0" smtClean="0"/>
          </a:p>
          <a:p>
            <a:r>
              <a:rPr lang="tr-TR" dirty="0" smtClean="0"/>
              <a:t>IX. </a:t>
            </a:r>
            <a:r>
              <a:rPr lang="tr-TR" dirty="0" err="1" smtClean="0"/>
              <a:t>kranyal</a:t>
            </a:r>
            <a:r>
              <a:rPr lang="tr-TR" dirty="0" smtClean="0"/>
              <a:t> sinir: N. </a:t>
            </a:r>
            <a:r>
              <a:rPr lang="tr-TR" dirty="0" err="1" smtClean="0"/>
              <a:t>Glossopharyngeus</a:t>
            </a:r>
            <a:endParaRPr lang="tr-TR" dirty="0" smtClean="0"/>
          </a:p>
          <a:p>
            <a:r>
              <a:rPr lang="fr-FR" dirty="0" smtClean="0"/>
              <a:t>X. </a:t>
            </a:r>
            <a:r>
              <a:rPr lang="fr-FR" dirty="0" err="1" smtClean="0"/>
              <a:t>kranyal</a:t>
            </a:r>
            <a:r>
              <a:rPr lang="fr-FR" dirty="0" smtClean="0"/>
              <a:t> </a:t>
            </a:r>
            <a:r>
              <a:rPr lang="fr-FR" dirty="0" err="1" smtClean="0"/>
              <a:t>sinir</a:t>
            </a:r>
            <a:r>
              <a:rPr lang="fr-FR" dirty="0" smtClean="0"/>
              <a:t>: N. </a:t>
            </a:r>
            <a:r>
              <a:rPr lang="fr-FR" dirty="0" err="1" smtClean="0"/>
              <a:t>Vagus</a:t>
            </a:r>
            <a:endParaRPr lang="fr-FR" dirty="0" smtClean="0"/>
          </a:p>
          <a:p>
            <a:r>
              <a:rPr lang="it-IT" dirty="0" smtClean="0"/>
              <a:t>XI. kranyal sinir: N. Accessorius</a:t>
            </a:r>
          </a:p>
          <a:p>
            <a:r>
              <a:rPr lang="tr-TR" dirty="0" smtClean="0"/>
              <a:t>XII. </a:t>
            </a:r>
            <a:r>
              <a:rPr lang="tr-TR" dirty="0" err="1" smtClean="0"/>
              <a:t>kranyal</a:t>
            </a:r>
            <a:r>
              <a:rPr lang="tr-TR" dirty="0" smtClean="0"/>
              <a:t> sinir: N. </a:t>
            </a:r>
            <a:r>
              <a:rPr lang="tr-TR" dirty="0" err="1" smtClean="0"/>
              <a:t>Hypoglossus</a:t>
            </a:r>
            <a:endParaRPr lang="tr-T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7170" name="Picture 2" descr="C:\Users\hpp\Desktop\SABOTTA\sobotta_bd1\sobo_220.jpg"/>
          <p:cNvPicPr>
            <a:picLocks noGrp="1" noChangeAspect="1" noChangeArrowheads="1"/>
          </p:cNvPicPr>
          <p:nvPr>
            <p:ph idx="1"/>
          </p:nvPr>
        </p:nvPicPr>
        <p:blipFill>
          <a:blip r:embed="rId2"/>
          <a:srcRect t="7993" r="50000" b="12260"/>
          <a:stretch>
            <a:fillRect/>
          </a:stretch>
        </p:blipFill>
        <p:spPr bwMode="auto">
          <a:xfrm>
            <a:off x="2253051" y="39856"/>
            <a:ext cx="3962023" cy="6818144"/>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bwMode="auto">
          <a:xfrm>
            <a:off x="457200" y="274638"/>
            <a:ext cx="8229600" cy="49053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tr-TR" sz="2600">
                <a:solidFill>
                  <a:schemeClr val="tx1"/>
                </a:solidFill>
                <a:effectLst>
                  <a:outerShdw blurRad="38100" dist="38100" dir="2700000" algn="tl">
                    <a:srgbClr val="C0C0C0"/>
                  </a:outerShdw>
                </a:effectLst>
              </a:rPr>
              <a:t>Plexus Lumbalis</a:t>
            </a:r>
            <a:endParaRPr lang="en-US" sz="2600">
              <a:solidFill>
                <a:schemeClr val="tx1"/>
              </a:solidFill>
              <a:effectLst>
                <a:outerShdw blurRad="38100" dist="38100" dir="2700000" algn="tl">
                  <a:srgbClr val="C0C0C0"/>
                </a:outerShdw>
              </a:effectLst>
            </a:endParaRPr>
          </a:p>
        </p:txBody>
      </p:sp>
      <p:sp>
        <p:nvSpPr>
          <p:cNvPr id="1040387" name="Rectangle 3"/>
          <p:cNvSpPr>
            <a:spLocks noGrp="1" noChangeArrowheads="1"/>
          </p:cNvSpPr>
          <p:nvPr>
            <p:ph type="body" sz="half" idx="2"/>
          </p:nvPr>
        </p:nvSpPr>
        <p:spPr bwMode="auto">
          <a:xfrm>
            <a:off x="390525" y="1258888"/>
            <a:ext cx="8574088" cy="548322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tr-TR" sz="2300" b="1"/>
              <a:t>Yapısı </a:t>
            </a:r>
          </a:p>
          <a:p>
            <a:pPr lvl="1">
              <a:lnSpc>
                <a:spcPct val="90000"/>
              </a:lnSpc>
            </a:pPr>
            <a:r>
              <a:rPr lang="en-US" sz="2400"/>
              <a:t>L1</a:t>
            </a:r>
            <a:r>
              <a:rPr lang="tr-TR" sz="2400"/>
              <a:t>,2,3,</a:t>
            </a:r>
            <a:r>
              <a:rPr lang="en-US" sz="2400"/>
              <a:t>4</a:t>
            </a:r>
            <a:endParaRPr lang="tr-TR" sz="2100" b="1"/>
          </a:p>
          <a:p>
            <a:pPr>
              <a:lnSpc>
                <a:spcPct val="90000"/>
              </a:lnSpc>
            </a:pPr>
            <a:r>
              <a:rPr lang="tr-TR" sz="2300" b="1"/>
              <a:t>Yeri  </a:t>
            </a:r>
            <a:r>
              <a:rPr lang="tr-TR" sz="2300"/>
              <a:t>Karın arka duvarında, m</a:t>
            </a:r>
            <a:r>
              <a:rPr lang="tr-TR" sz="2600"/>
              <a:t>.psoas major’un derininde yerleşir.</a:t>
            </a:r>
            <a:endParaRPr lang="en-US" sz="2600"/>
          </a:p>
          <a:p>
            <a:pPr>
              <a:lnSpc>
                <a:spcPct val="90000"/>
              </a:lnSpc>
            </a:pPr>
            <a:r>
              <a:rPr lang="tr-TR" sz="2300" b="1"/>
              <a:t>İnnervasyonu </a:t>
            </a:r>
            <a:endParaRPr lang="en-US" sz="2300" b="1"/>
          </a:p>
          <a:p>
            <a:pPr lvl="1">
              <a:lnSpc>
                <a:spcPct val="90000"/>
              </a:lnSpc>
              <a:spcBef>
                <a:spcPct val="0"/>
              </a:spcBef>
            </a:pPr>
            <a:r>
              <a:rPr lang="tr-TR" sz="2400"/>
              <a:t>Alt ekstremite kas ve derisini ; perine kas ve derisini ; bazı abdomen kaslarını innerve eder.</a:t>
            </a:r>
            <a:endParaRPr lang="en-US" sz="2100" b="1">
              <a:latin typeface="Times"/>
              <a:cs typeface="Times New Roman" pitchFamily="18" charset="0"/>
            </a:endParaRPr>
          </a:p>
          <a:p>
            <a:pPr>
              <a:lnSpc>
                <a:spcPct val="90000"/>
              </a:lnSpc>
            </a:pPr>
            <a:r>
              <a:rPr lang="tr-TR" sz="2300" b="1"/>
              <a:t>Önemli sinirleri</a:t>
            </a:r>
            <a:endParaRPr lang="en-US" sz="2300"/>
          </a:p>
          <a:p>
            <a:pPr lvl="1">
              <a:lnSpc>
                <a:spcPct val="90000"/>
              </a:lnSpc>
              <a:spcBef>
                <a:spcPct val="0"/>
              </a:spcBef>
            </a:pPr>
            <a:r>
              <a:rPr lang="tr-TR" sz="2400"/>
              <a:t>N.iliohypogastricus</a:t>
            </a:r>
          </a:p>
          <a:p>
            <a:pPr lvl="1">
              <a:lnSpc>
                <a:spcPct val="90000"/>
              </a:lnSpc>
              <a:spcBef>
                <a:spcPct val="0"/>
              </a:spcBef>
            </a:pPr>
            <a:r>
              <a:rPr lang="tr-TR" sz="2400"/>
              <a:t>N.ilioinguinalis</a:t>
            </a:r>
          </a:p>
          <a:p>
            <a:pPr lvl="1">
              <a:lnSpc>
                <a:spcPct val="90000"/>
              </a:lnSpc>
              <a:spcBef>
                <a:spcPct val="0"/>
              </a:spcBef>
            </a:pPr>
            <a:r>
              <a:rPr lang="tr-TR" sz="2400"/>
              <a:t>N.genitofemoralis</a:t>
            </a:r>
          </a:p>
          <a:p>
            <a:pPr lvl="1">
              <a:lnSpc>
                <a:spcPct val="90000"/>
              </a:lnSpc>
              <a:spcBef>
                <a:spcPct val="0"/>
              </a:spcBef>
            </a:pPr>
            <a:r>
              <a:rPr lang="tr-TR" sz="2400"/>
              <a:t>N.cutaneus femoris lateralis</a:t>
            </a:r>
          </a:p>
          <a:p>
            <a:pPr lvl="1">
              <a:lnSpc>
                <a:spcPct val="90000"/>
              </a:lnSpc>
              <a:spcBef>
                <a:spcPct val="0"/>
              </a:spcBef>
            </a:pPr>
            <a:r>
              <a:rPr lang="tr-TR" sz="2400"/>
              <a:t>N.o</a:t>
            </a:r>
            <a:r>
              <a:rPr lang="en-US" sz="2400"/>
              <a:t>bturator</a:t>
            </a:r>
            <a:r>
              <a:rPr lang="tr-TR" sz="2400"/>
              <a:t>ius</a:t>
            </a:r>
          </a:p>
          <a:p>
            <a:pPr lvl="1">
              <a:lnSpc>
                <a:spcPct val="90000"/>
              </a:lnSpc>
              <a:spcBef>
                <a:spcPct val="0"/>
              </a:spcBef>
            </a:pPr>
            <a:r>
              <a:rPr lang="tr-TR" sz="2400"/>
              <a:t>N.femoralis (n.</a:t>
            </a:r>
            <a:r>
              <a:rPr lang="en-US" sz="2400"/>
              <a:t>saphenus</a:t>
            </a:r>
            <a:r>
              <a:rPr lang="tr-TR" sz="2400"/>
              <a:t>)</a:t>
            </a:r>
            <a:endParaRPr lang="en-US" sz="24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Metin Yer Tutucusu"/>
          <p:cNvSpPr>
            <a:spLocks noGrp="1"/>
          </p:cNvSpPr>
          <p:nvPr>
            <p:ph type="body" sz="half" idx="2"/>
          </p:nvPr>
        </p:nvSpPr>
        <p:spPr/>
        <p:txBody>
          <a:bodyPr/>
          <a:lstStyle/>
          <a:p>
            <a:endParaRPr lang="tr-TR"/>
          </a:p>
        </p:txBody>
      </p:sp>
      <p:pic>
        <p:nvPicPr>
          <p:cNvPr id="5122" name="Picture 2" descr="C:\Users\hpp\Desktop\sınav resim\p6_gif.gif"/>
          <p:cNvPicPr>
            <a:picLocks noGrp="1" noChangeAspect="1" noChangeArrowheads="1"/>
          </p:cNvPicPr>
          <p:nvPr>
            <p:ph sz="half" idx="1"/>
          </p:nvPr>
        </p:nvPicPr>
        <p:blipFill>
          <a:blip r:embed="rId2"/>
          <a:srcRect/>
          <a:stretch>
            <a:fillRect/>
          </a:stretch>
        </p:blipFill>
        <p:spPr bwMode="auto">
          <a:xfrm>
            <a:off x="1928794" y="-15775"/>
            <a:ext cx="4407939" cy="6854867"/>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Metin Yer Tutucusu"/>
          <p:cNvSpPr>
            <a:spLocks noGrp="1"/>
          </p:cNvSpPr>
          <p:nvPr>
            <p:ph type="body" sz="half" idx="2"/>
          </p:nvPr>
        </p:nvSpPr>
        <p:spPr/>
        <p:txBody>
          <a:bodyPr/>
          <a:lstStyle/>
          <a:p>
            <a:endParaRPr lang="tr-TR"/>
          </a:p>
        </p:txBody>
      </p:sp>
      <p:pic>
        <p:nvPicPr>
          <p:cNvPr id="9218" name="Picture 2" descr="C:\Users\hpp\Desktop\SABOTTA\sobotta_bd2\sobo2_348.jpg"/>
          <p:cNvPicPr>
            <a:picLocks noGrp="1" noChangeAspect="1" noChangeArrowheads="1"/>
          </p:cNvPicPr>
          <p:nvPr>
            <p:ph sz="half" idx="1"/>
          </p:nvPr>
        </p:nvPicPr>
        <p:blipFill>
          <a:blip r:embed="rId2"/>
          <a:srcRect t="4735" b="47913"/>
          <a:stretch>
            <a:fillRect/>
          </a:stretch>
        </p:blipFill>
        <p:spPr bwMode="auto">
          <a:xfrm>
            <a:off x="103716" y="500042"/>
            <a:ext cx="8896801" cy="600079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4" name="3 Metin Yer Tutucusu"/>
          <p:cNvSpPr>
            <a:spLocks noGrp="1"/>
          </p:cNvSpPr>
          <p:nvPr>
            <p:ph type="body" sz="half" idx="2"/>
          </p:nvPr>
        </p:nvSpPr>
        <p:spPr/>
        <p:txBody>
          <a:bodyPr/>
          <a:lstStyle/>
          <a:p>
            <a:endParaRPr lang="tr-TR"/>
          </a:p>
        </p:txBody>
      </p:sp>
      <p:pic>
        <p:nvPicPr>
          <p:cNvPr id="8194" name="Picture 2" descr="C:\Users\hpp\Desktop\SABOTTA\sobotta_bd2\sobo2_348.jpg"/>
          <p:cNvPicPr>
            <a:picLocks noGrp="1" noChangeAspect="1" noChangeArrowheads="1"/>
          </p:cNvPicPr>
          <p:nvPr>
            <p:ph sz="half" idx="1"/>
          </p:nvPr>
        </p:nvPicPr>
        <p:blipFill>
          <a:blip r:embed="rId2"/>
          <a:srcRect t="44958" b="13168"/>
          <a:stretch>
            <a:fillRect/>
          </a:stretch>
        </p:blipFill>
        <p:spPr bwMode="auto">
          <a:xfrm>
            <a:off x="0" y="571480"/>
            <a:ext cx="8982780" cy="5857916"/>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Metin Yer Tutucusu"/>
          <p:cNvSpPr>
            <a:spLocks noGrp="1"/>
          </p:cNvSpPr>
          <p:nvPr>
            <p:ph type="body" sz="half" idx="2"/>
          </p:nvPr>
        </p:nvSpPr>
        <p:spPr/>
        <p:txBody>
          <a:bodyPr/>
          <a:lstStyle/>
          <a:p>
            <a:endParaRPr lang="tr-TR"/>
          </a:p>
        </p:txBody>
      </p:sp>
      <p:pic>
        <p:nvPicPr>
          <p:cNvPr id="6146" name="Picture 2" descr="C:\Users\hpp\Desktop\sınav resim\LOMBER+VE+SAKRAL+PLEKSUS.jpg"/>
          <p:cNvPicPr>
            <a:picLocks noGrp="1" noChangeAspect="1" noChangeArrowheads="1"/>
          </p:cNvPicPr>
          <p:nvPr>
            <p:ph sz="half" idx="1"/>
          </p:nvPr>
        </p:nvPicPr>
        <p:blipFill>
          <a:blip r:embed="rId2"/>
          <a:srcRect/>
          <a:stretch>
            <a:fillRect/>
          </a:stretch>
        </p:blipFill>
        <p:spPr bwMode="auto">
          <a:xfrm>
            <a:off x="190470" y="142852"/>
            <a:ext cx="8953530" cy="6715148"/>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bwMode="auto">
          <a:xfrm>
            <a:off x="457200" y="274638"/>
            <a:ext cx="8229600" cy="70643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tr-TR">
                <a:solidFill>
                  <a:schemeClr val="tx1"/>
                </a:solidFill>
                <a:effectLst>
                  <a:outerShdw blurRad="38100" dist="38100" dir="2700000" algn="tl">
                    <a:srgbClr val="C0C0C0"/>
                  </a:outerShdw>
                </a:effectLst>
              </a:rPr>
              <a:t>Plexus Sacralis</a:t>
            </a:r>
            <a:endParaRPr lang="en-US">
              <a:solidFill>
                <a:schemeClr val="tx1"/>
              </a:solidFill>
              <a:effectLst>
                <a:outerShdw blurRad="38100" dist="38100" dir="2700000" algn="tl">
                  <a:srgbClr val="C0C0C0"/>
                </a:outerShdw>
              </a:effectLst>
            </a:endParaRPr>
          </a:p>
        </p:txBody>
      </p:sp>
      <p:sp>
        <p:nvSpPr>
          <p:cNvPr id="1049603" name="Rectangle 3"/>
          <p:cNvSpPr>
            <a:spLocks noGrp="1" noChangeArrowheads="1"/>
          </p:cNvSpPr>
          <p:nvPr>
            <p:ph type="body" idx="1"/>
          </p:nvPr>
        </p:nvSpPr>
        <p:spPr bwMode="auto">
          <a:xfrm>
            <a:off x="530225" y="2060575"/>
            <a:ext cx="8074025" cy="439261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3200"/>
              <a:t>L</a:t>
            </a:r>
            <a:r>
              <a:rPr lang="en-US" sz="3200" baseline="-25000"/>
              <a:t>4</a:t>
            </a:r>
            <a:r>
              <a:rPr lang="tr-TR" sz="3200" baseline="-25000"/>
              <a:t>-5</a:t>
            </a:r>
            <a:r>
              <a:rPr lang="en-US" sz="3200"/>
              <a:t>-S</a:t>
            </a:r>
            <a:r>
              <a:rPr lang="tr-TR" sz="3200" baseline="-25000"/>
              <a:t>1-2-3 </a:t>
            </a:r>
            <a:r>
              <a:rPr lang="tr-TR" sz="3200"/>
              <a:t>spinal sinirlerinden oluşur.</a:t>
            </a:r>
            <a:endParaRPr lang="en-US" sz="3200"/>
          </a:p>
          <a:p>
            <a:r>
              <a:rPr lang="tr-TR" sz="3200"/>
              <a:t>Lumbal pleksusun aşağısında yer alır.</a:t>
            </a:r>
          </a:p>
          <a:p>
            <a:r>
              <a:rPr lang="tr-TR" sz="3200"/>
              <a:t>Pelvis minor’ün arka duvarında, m.piriformis’in önünde yer alır.  </a:t>
            </a:r>
            <a:endParaRPr lang="en-US" sz="3200"/>
          </a:p>
          <a:p>
            <a:r>
              <a:rPr lang="tr-TR" sz="3200"/>
              <a:t>Sıklıkla plexus lumbalis ile birleşik gibi olması dikkate alınmalıdır.</a:t>
            </a:r>
            <a:endParaRPr lang="en-US" sz="3200"/>
          </a:p>
          <a:p>
            <a:pPr lvl="1"/>
            <a:r>
              <a:rPr lang="en-US" sz="3100"/>
              <a:t>L</a:t>
            </a:r>
            <a:r>
              <a:rPr lang="en-US" sz="3100" baseline="-25000"/>
              <a:t>4</a:t>
            </a:r>
            <a:r>
              <a:rPr lang="tr-TR" sz="3100" baseline="-25000"/>
              <a:t>-5</a:t>
            </a:r>
            <a:r>
              <a:rPr lang="tr-TR" sz="3100"/>
              <a:t> – Truncus lumbosacralis</a:t>
            </a:r>
            <a:endParaRPr lang="en-US" sz="31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Grp="1" noChangeArrowheads="1"/>
          </p:cNvSpPr>
          <p:nvPr>
            <p:ph type="title"/>
          </p:nvPr>
        </p:nvSpPr>
        <p:spPr bwMode="auto">
          <a:xfrm>
            <a:off x="323850" y="260350"/>
            <a:ext cx="8229600" cy="706438"/>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tr-TR">
                <a:solidFill>
                  <a:schemeClr val="tx1"/>
                </a:solidFill>
                <a:effectLst>
                  <a:outerShdw blurRad="38100" dist="38100" dir="2700000" algn="tl">
                    <a:srgbClr val="C0C0C0"/>
                  </a:outerShdw>
                </a:effectLst>
              </a:rPr>
              <a:t>Plexus Sacralis</a:t>
            </a:r>
            <a:endParaRPr lang="en-US">
              <a:solidFill>
                <a:schemeClr val="tx1"/>
              </a:solidFill>
              <a:effectLst>
                <a:outerShdw blurRad="38100" dist="38100" dir="2700000" algn="tl">
                  <a:srgbClr val="C0C0C0"/>
                </a:outerShdw>
              </a:effectLst>
            </a:endParaRPr>
          </a:p>
        </p:txBody>
      </p:sp>
      <p:sp>
        <p:nvSpPr>
          <p:cNvPr id="1054723" name="Rectangle 3"/>
          <p:cNvSpPr>
            <a:spLocks noGrp="1" noChangeArrowheads="1"/>
          </p:cNvSpPr>
          <p:nvPr>
            <p:ph type="body" idx="1"/>
          </p:nvPr>
        </p:nvSpPr>
        <p:spPr bwMode="auto">
          <a:xfrm>
            <a:off x="250825" y="1196975"/>
            <a:ext cx="8893175" cy="566102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609600" indent="-609600">
              <a:lnSpc>
                <a:spcPct val="90000"/>
              </a:lnSpc>
            </a:pPr>
            <a:r>
              <a:rPr lang="tr-TR" altLang="en-US" sz="2400"/>
              <a:t>Dallarının bir bölümü gluteal kaslar ile perine ve pelvik yapılarını innerve ederken, diğer bölümü de alt ekstremite’ nin innervasyonunu sağlar. </a:t>
            </a:r>
            <a:r>
              <a:rPr lang="tr-TR" sz="2400"/>
              <a:t> Önemli sinirleri : </a:t>
            </a:r>
          </a:p>
          <a:p>
            <a:pPr marL="609600" indent="-609600">
              <a:lnSpc>
                <a:spcPct val="90000"/>
              </a:lnSpc>
            </a:pPr>
            <a:r>
              <a:rPr lang="tr-TR" sz="2400" b="1" i="1"/>
              <a:t>N.is</a:t>
            </a:r>
            <a:r>
              <a:rPr lang="en-US" sz="2400" b="1" i="1"/>
              <a:t>c</a:t>
            </a:r>
            <a:r>
              <a:rPr lang="tr-TR" sz="2400" b="1" i="1"/>
              <a:t>h</a:t>
            </a:r>
            <a:r>
              <a:rPr lang="en-US" sz="2400" b="1" i="1"/>
              <a:t>ia</a:t>
            </a:r>
            <a:r>
              <a:rPr lang="tr-TR" sz="2400" b="1" i="1"/>
              <a:t>d</a:t>
            </a:r>
            <a:r>
              <a:rPr lang="en-US" sz="2400" b="1" i="1"/>
              <a:t>ic</a:t>
            </a:r>
            <a:r>
              <a:rPr lang="tr-TR" sz="2400" b="1" i="1"/>
              <a:t>us</a:t>
            </a:r>
            <a:r>
              <a:rPr lang="en-US" sz="2400"/>
              <a:t> – </a:t>
            </a:r>
            <a:r>
              <a:rPr lang="tr-TR" altLang="en-US" sz="2400"/>
              <a:t>vücudun en uzun ve en kalın siniridir. </a:t>
            </a:r>
            <a:r>
              <a:rPr lang="tr-TR" sz="2300"/>
              <a:t>Fossa poplitea’da 2 dala ayrılır.</a:t>
            </a:r>
            <a:endParaRPr lang="en-US" sz="2300"/>
          </a:p>
          <a:p>
            <a:pPr marL="990600" lvl="1" indent="-533400">
              <a:lnSpc>
                <a:spcPct val="90000"/>
              </a:lnSpc>
              <a:buFontTx/>
              <a:buAutoNum type="arabicPeriod"/>
            </a:pPr>
            <a:r>
              <a:rPr lang="tr-TR" sz="2400" b="1" i="1"/>
              <a:t>N.t</a:t>
            </a:r>
            <a:r>
              <a:rPr lang="en-US" sz="2400" b="1" i="1"/>
              <a:t>ibial</a:t>
            </a:r>
            <a:r>
              <a:rPr lang="tr-TR" sz="2400" b="1" i="1"/>
              <a:t>is</a:t>
            </a:r>
            <a:r>
              <a:rPr lang="en-US" sz="2400"/>
              <a:t> – </a:t>
            </a:r>
            <a:r>
              <a:rPr lang="tr-TR" sz="2400"/>
              <a:t>Bacağın arka yüz deri ve kaslarını</a:t>
            </a:r>
            <a:endParaRPr lang="en-US" sz="2400"/>
          </a:p>
          <a:p>
            <a:pPr marL="990600" lvl="1" indent="-533400">
              <a:lnSpc>
                <a:spcPct val="90000"/>
              </a:lnSpc>
              <a:buFontTx/>
              <a:buAutoNum type="arabicPeriod"/>
            </a:pPr>
            <a:r>
              <a:rPr lang="tr-TR" sz="2400" b="1" i="1"/>
              <a:t>N.fibularis (peroneus) c</a:t>
            </a:r>
            <a:r>
              <a:rPr lang="en-US" sz="2400" b="1" i="1"/>
              <a:t>omm</a:t>
            </a:r>
            <a:r>
              <a:rPr lang="tr-TR" sz="2400" b="1" i="1"/>
              <a:t>unis</a:t>
            </a:r>
            <a:r>
              <a:rPr lang="en-US" sz="2400"/>
              <a:t> – </a:t>
            </a:r>
            <a:r>
              <a:rPr lang="tr-TR" sz="2400"/>
              <a:t>Bacağın ön yüz deri ve kaslarını</a:t>
            </a:r>
            <a:endParaRPr lang="en-US" sz="2400"/>
          </a:p>
          <a:p>
            <a:pPr marL="609600" indent="-609600">
              <a:lnSpc>
                <a:spcPct val="90000"/>
              </a:lnSpc>
              <a:buFontTx/>
              <a:buAutoNum type="arabicPeriod" startAt="2"/>
            </a:pPr>
            <a:r>
              <a:rPr lang="tr-TR" sz="2400" b="1" i="1"/>
              <a:t>N.g</a:t>
            </a:r>
            <a:r>
              <a:rPr lang="en-US" sz="2400" b="1" i="1"/>
              <a:t>lute</a:t>
            </a:r>
            <a:r>
              <a:rPr lang="tr-TR" sz="2400" b="1" i="1"/>
              <a:t>us</a:t>
            </a:r>
            <a:r>
              <a:rPr lang="en-US" sz="2400"/>
              <a:t> </a:t>
            </a:r>
            <a:r>
              <a:rPr lang="tr-TR" sz="2400" b="1" i="1"/>
              <a:t>superior </a:t>
            </a:r>
            <a:endParaRPr lang="tr-TR" sz="2400"/>
          </a:p>
          <a:p>
            <a:pPr marL="609600" indent="-609600">
              <a:lnSpc>
                <a:spcPct val="90000"/>
              </a:lnSpc>
              <a:buFontTx/>
              <a:buAutoNum type="arabicPeriod" startAt="2"/>
            </a:pPr>
            <a:r>
              <a:rPr lang="tr-TR" sz="2400" b="1" i="1"/>
              <a:t>N.gluteus inferior</a:t>
            </a:r>
            <a:r>
              <a:rPr lang="tr-TR" sz="2400"/>
              <a:t> </a:t>
            </a:r>
          </a:p>
          <a:p>
            <a:pPr marL="609600" indent="-609600">
              <a:lnSpc>
                <a:spcPct val="90000"/>
              </a:lnSpc>
              <a:buFontTx/>
              <a:buAutoNum type="arabicPeriod" startAt="2"/>
            </a:pPr>
            <a:r>
              <a:rPr lang="tr-TR" sz="2400" b="1" i="1"/>
              <a:t>N.cutaneus femoris posterior </a:t>
            </a:r>
            <a:endParaRPr lang="tr-TR" sz="2400"/>
          </a:p>
          <a:p>
            <a:pPr marL="609600" indent="-609600">
              <a:lnSpc>
                <a:spcPct val="90000"/>
              </a:lnSpc>
              <a:buFontTx/>
              <a:buAutoNum type="arabicPeriod" startAt="2"/>
            </a:pPr>
            <a:r>
              <a:rPr lang="tr-TR" sz="2400" b="1" i="1"/>
              <a:t>Rr.musculares </a:t>
            </a:r>
            <a:r>
              <a:rPr lang="tr-TR" sz="2400"/>
              <a:t>– Yakın bölge kaslarını innerve eder.</a:t>
            </a:r>
            <a:endParaRPr lang="en-US" sz="240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42" name="Picture 2" descr="C:\Users\hpp\Desktop\sınav resim\The-Lumbar-and-Sacral-Plexi.jpg"/>
          <p:cNvPicPr>
            <a:picLocks noGrp="1" noChangeAspect="1" noChangeArrowheads="1"/>
          </p:cNvPicPr>
          <p:nvPr>
            <p:ph idx="1"/>
          </p:nvPr>
        </p:nvPicPr>
        <p:blipFill>
          <a:blip r:embed="rId2"/>
          <a:srcRect/>
          <a:stretch>
            <a:fillRect/>
          </a:stretch>
        </p:blipFill>
        <p:spPr bwMode="auto">
          <a:xfrm>
            <a:off x="402267" y="214290"/>
            <a:ext cx="8374627" cy="642942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1266" name="Picture 2" descr="C:\Users\hpp\Desktop\sınav resim\Sacral-Plexus-Cover.jpg"/>
          <p:cNvPicPr>
            <a:picLocks noGrp="1" noChangeAspect="1" noChangeArrowheads="1"/>
          </p:cNvPicPr>
          <p:nvPr>
            <p:ph idx="1"/>
          </p:nvPr>
        </p:nvPicPr>
        <p:blipFill>
          <a:blip r:embed="rId2"/>
          <a:srcRect/>
          <a:stretch>
            <a:fillRect/>
          </a:stretch>
        </p:blipFill>
        <p:spPr bwMode="auto">
          <a:xfrm>
            <a:off x="462939" y="214290"/>
            <a:ext cx="8109589" cy="638370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5" name="Text Box 3"/>
          <p:cNvSpPr txBox="1">
            <a:spLocks noChangeArrowheads="1"/>
          </p:cNvSpPr>
          <p:nvPr/>
        </p:nvSpPr>
        <p:spPr bwMode="auto">
          <a:xfrm>
            <a:off x="827088" y="549275"/>
            <a:ext cx="8316912" cy="519113"/>
          </a:xfrm>
          <a:prstGeom prst="rect">
            <a:avLst/>
          </a:prstGeom>
          <a:noFill/>
          <a:ln w="9525">
            <a:noFill/>
            <a:miter lim="800000"/>
            <a:headEnd/>
            <a:tailEnd/>
          </a:ln>
          <a:effectLst/>
        </p:spPr>
        <p:txBody>
          <a:bodyPr>
            <a:spAutoFit/>
          </a:bodyPr>
          <a:lstStyle/>
          <a:p>
            <a:pPr algn="l" eaLnBrk="1" hangingPunct="1"/>
            <a:r>
              <a:rPr lang="tr-TR" sz="2800" b="1">
                <a:solidFill>
                  <a:schemeClr val="bg1"/>
                </a:solidFill>
              </a:rPr>
              <a:t>Nervi Craniales Genel Özellikleri</a:t>
            </a:r>
          </a:p>
        </p:txBody>
      </p:sp>
      <p:sp>
        <p:nvSpPr>
          <p:cNvPr id="1114116" name="Line 4"/>
          <p:cNvSpPr>
            <a:spLocks noChangeShapeType="1"/>
          </p:cNvSpPr>
          <p:nvPr/>
        </p:nvSpPr>
        <p:spPr bwMode="auto">
          <a:xfrm>
            <a:off x="4572000" y="1066800"/>
            <a:ext cx="4572000" cy="0"/>
          </a:xfrm>
          <a:prstGeom prst="line">
            <a:avLst/>
          </a:prstGeom>
          <a:noFill/>
          <a:ln w="19050">
            <a:solidFill>
              <a:schemeClr val="bg2"/>
            </a:solidFill>
            <a:round/>
            <a:headEnd/>
            <a:tailEnd/>
          </a:ln>
          <a:effectLst/>
        </p:spPr>
        <p:txBody>
          <a:bodyPr/>
          <a:lstStyle/>
          <a:p>
            <a:endParaRPr lang="tr-TR"/>
          </a:p>
        </p:txBody>
      </p:sp>
      <p:sp>
        <p:nvSpPr>
          <p:cNvPr id="1114117" name="Text Box 5"/>
          <p:cNvSpPr txBox="1">
            <a:spLocks noChangeArrowheads="1"/>
          </p:cNvSpPr>
          <p:nvPr/>
        </p:nvSpPr>
        <p:spPr bwMode="auto">
          <a:xfrm>
            <a:off x="612775" y="1700213"/>
            <a:ext cx="8280400" cy="4838700"/>
          </a:xfrm>
          <a:prstGeom prst="rect">
            <a:avLst/>
          </a:prstGeom>
          <a:noFill/>
          <a:ln w="9525">
            <a:noFill/>
            <a:miter lim="800000"/>
            <a:headEnd/>
            <a:tailEnd/>
          </a:ln>
          <a:effectLst/>
        </p:spPr>
        <p:txBody>
          <a:bodyPr>
            <a:spAutoFit/>
          </a:bodyPr>
          <a:lstStyle/>
          <a:p>
            <a:pPr algn="l" eaLnBrk="1" hangingPunct="1">
              <a:buClr>
                <a:schemeClr val="bg2"/>
              </a:buClr>
              <a:buFont typeface="Wingdings" pitchFamily="2" charset="2"/>
              <a:buNone/>
            </a:pPr>
            <a:r>
              <a:rPr lang="tr-TR" b="1">
                <a:solidFill>
                  <a:srgbClr val="FF0000"/>
                </a:solidFill>
              </a:rPr>
              <a:t>1- Spinal sinirlerlerden farklı olarak düzensiz çıkış düzeyleri vardır (segmental çıkış yoktur).</a:t>
            </a:r>
          </a:p>
          <a:p>
            <a:pPr algn="l" eaLnBrk="1" hangingPunct="1">
              <a:buClr>
                <a:schemeClr val="bg2"/>
              </a:buClr>
              <a:buFont typeface="Wingdings" pitchFamily="2" charset="2"/>
              <a:buNone/>
            </a:pPr>
            <a:endParaRPr lang="tr-TR" b="1">
              <a:solidFill>
                <a:srgbClr val="FF0000"/>
              </a:solidFill>
            </a:endParaRPr>
          </a:p>
          <a:p>
            <a:pPr algn="l" eaLnBrk="1" hangingPunct="1">
              <a:buClr>
                <a:schemeClr val="bg2"/>
              </a:buClr>
              <a:buFont typeface="Wingdings" pitchFamily="2" charset="2"/>
              <a:buNone/>
            </a:pPr>
            <a:r>
              <a:rPr lang="tr-TR" b="1">
                <a:solidFill>
                  <a:srgbClr val="9933FF"/>
                </a:solidFill>
              </a:rPr>
              <a:t>2- Kafatasını farklı delik ya da kanallardan terk eder.</a:t>
            </a:r>
            <a:r>
              <a:rPr lang="en-GB" b="1">
                <a:solidFill>
                  <a:srgbClr val="9933FF"/>
                </a:solidFill>
              </a:rPr>
              <a:t> </a:t>
            </a:r>
          </a:p>
          <a:p>
            <a:pPr algn="l" eaLnBrk="1" hangingPunct="1">
              <a:buClr>
                <a:schemeClr val="bg2"/>
              </a:buClr>
              <a:buFont typeface="Wingdings" pitchFamily="2" charset="2"/>
              <a:buNone/>
            </a:pPr>
            <a:endParaRPr lang="tr-TR" b="1">
              <a:solidFill>
                <a:srgbClr val="9933FF"/>
              </a:solidFill>
            </a:endParaRPr>
          </a:p>
          <a:p>
            <a:pPr algn="l" eaLnBrk="1" hangingPunct="1">
              <a:buClr>
                <a:schemeClr val="bg2"/>
              </a:buClr>
              <a:buFont typeface="Wingdings" pitchFamily="2" charset="2"/>
              <a:buNone/>
            </a:pPr>
            <a:r>
              <a:rPr lang="tr-TR" b="1"/>
              <a:t>3- Farklı işlevsel lif komponentleri bulunur.</a:t>
            </a:r>
          </a:p>
          <a:p>
            <a:pPr algn="l" eaLnBrk="1" hangingPunct="1">
              <a:buClr>
                <a:schemeClr val="bg2"/>
              </a:buClr>
              <a:buFont typeface="Wingdings" pitchFamily="2" charset="2"/>
              <a:buNone/>
            </a:pPr>
            <a:endParaRPr lang="tr-TR" b="1">
              <a:solidFill>
                <a:schemeClr val="bg2"/>
              </a:solidFill>
            </a:endParaRPr>
          </a:p>
          <a:p>
            <a:pPr algn="l" eaLnBrk="1" hangingPunct="1">
              <a:buClr>
                <a:schemeClr val="bg2"/>
              </a:buClr>
              <a:buFont typeface="Wingdings" pitchFamily="2" charset="2"/>
              <a:buNone/>
            </a:pPr>
            <a:r>
              <a:rPr lang="tr-TR" b="1">
                <a:solidFill>
                  <a:schemeClr val="folHlink"/>
                </a:solidFill>
              </a:rPr>
              <a:t>4- </a:t>
            </a:r>
            <a:r>
              <a:rPr lang="en-GB" b="1">
                <a:solidFill>
                  <a:schemeClr val="folHlink"/>
                </a:solidFill>
              </a:rPr>
              <a:t>CN </a:t>
            </a:r>
            <a:r>
              <a:rPr lang="tr-TR" b="1">
                <a:solidFill>
                  <a:schemeClr val="folHlink"/>
                </a:solidFill>
              </a:rPr>
              <a:t>IV dışında hepsi ön yüzden çıkar.</a:t>
            </a:r>
          </a:p>
          <a:p>
            <a:pPr algn="l" eaLnBrk="1" hangingPunct="1">
              <a:buClr>
                <a:schemeClr val="bg2"/>
              </a:buClr>
              <a:buFont typeface="Wingdings" pitchFamily="2" charset="2"/>
              <a:buNone/>
            </a:pPr>
            <a:endParaRPr lang="tr-TR" b="1">
              <a:solidFill>
                <a:schemeClr val="accent2"/>
              </a:solidFill>
            </a:endParaRPr>
          </a:p>
          <a:p>
            <a:pPr algn="l" eaLnBrk="1" hangingPunct="1">
              <a:buClr>
                <a:schemeClr val="bg2"/>
              </a:buClr>
              <a:buFont typeface="Wingdings" pitchFamily="2" charset="2"/>
              <a:buNone/>
            </a:pPr>
            <a:r>
              <a:rPr lang="tr-TR" b="1">
                <a:solidFill>
                  <a:schemeClr val="accent2"/>
                </a:solidFill>
              </a:rPr>
              <a:t>5- </a:t>
            </a:r>
            <a:r>
              <a:rPr lang="en-GB" b="1">
                <a:solidFill>
                  <a:schemeClr val="accent2"/>
                </a:solidFill>
              </a:rPr>
              <a:t>CN VIII kafatasını terk etmez</a:t>
            </a:r>
            <a:r>
              <a:rPr lang="tr-TR" b="1">
                <a:solidFill>
                  <a:schemeClr val="accent2"/>
                </a:solidFill>
              </a:rPr>
              <a:t>.</a:t>
            </a:r>
            <a:endParaRPr lang="en-GB" b="1">
              <a:solidFill>
                <a:schemeClr val="accent2"/>
              </a:solidFill>
            </a:endParaRPr>
          </a:p>
          <a:p>
            <a:endParaRPr lang="en-GB" b="1">
              <a:solidFill>
                <a:schemeClr val="accent2"/>
              </a:solidFill>
            </a:endParaRPr>
          </a:p>
          <a:p>
            <a:pPr algn="l" eaLnBrk="1" hangingPunct="1">
              <a:buClr>
                <a:schemeClr val="bg2"/>
              </a:buClr>
              <a:buFont typeface="Wingdings" pitchFamily="2" charset="2"/>
              <a:buNone/>
            </a:pPr>
            <a:r>
              <a:rPr lang="tr-TR" b="1">
                <a:solidFill>
                  <a:srgbClr val="990000"/>
                </a:solidFill>
              </a:rPr>
              <a:t>6- Dört (4)</a:t>
            </a:r>
            <a:r>
              <a:rPr lang="en-GB" b="1">
                <a:solidFill>
                  <a:srgbClr val="990000"/>
                </a:solidFill>
              </a:rPr>
              <a:t> kranial sinirin (CN III-VII-IX-X) parasem</a:t>
            </a:r>
            <a:r>
              <a:rPr lang="tr-TR" b="1">
                <a:solidFill>
                  <a:srgbClr val="990000"/>
                </a:solidFill>
              </a:rPr>
              <a:t>atik </a:t>
            </a:r>
            <a:r>
              <a:rPr lang="en-GB" b="1">
                <a:solidFill>
                  <a:srgbClr val="990000"/>
                </a:solidFill>
              </a:rPr>
              <a:t>öz</a:t>
            </a:r>
            <a:r>
              <a:rPr lang="tr-TR" b="1">
                <a:solidFill>
                  <a:srgbClr val="990000"/>
                </a:solidFill>
              </a:rPr>
              <a:t>elliği </a:t>
            </a:r>
            <a:r>
              <a:rPr lang="en-GB" b="1">
                <a:solidFill>
                  <a:srgbClr val="990000"/>
                </a:solidFill>
              </a:rPr>
              <a:t>var</a:t>
            </a:r>
            <a:r>
              <a:rPr lang="tr-TR" b="1">
                <a:solidFill>
                  <a:srgbClr val="990000"/>
                </a:solidFill>
              </a:rPr>
              <a:t>dır</a:t>
            </a:r>
            <a:r>
              <a:rPr lang="en-GB" b="1">
                <a:solidFill>
                  <a:srgbClr val="990000"/>
                </a:solidFill>
              </a:rPr>
              <a:t>.</a:t>
            </a:r>
            <a:endParaRPr lang="tr-TR" b="1">
              <a:solidFill>
                <a:srgbClr val="990000"/>
              </a:solidFill>
            </a:endParaRPr>
          </a:p>
        </p:txBody>
      </p:sp>
      <p:sp>
        <p:nvSpPr>
          <p:cNvPr id="1114118" name="Line 6"/>
          <p:cNvSpPr>
            <a:spLocks noChangeShapeType="1"/>
          </p:cNvSpPr>
          <p:nvPr/>
        </p:nvSpPr>
        <p:spPr bwMode="auto">
          <a:xfrm flipH="1">
            <a:off x="8928100" y="4868863"/>
            <a:ext cx="36513" cy="0"/>
          </a:xfrm>
          <a:prstGeom prst="line">
            <a:avLst/>
          </a:prstGeom>
          <a:noFill/>
          <a:ln w="9525">
            <a:solidFill>
              <a:schemeClr val="tx1"/>
            </a:solidFill>
            <a:round/>
            <a:headEnd/>
            <a:tailEnd/>
          </a:ln>
          <a:effectLst/>
        </p:spPr>
        <p:txBody>
          <a:bodyPr/>
          <a:lstStyle/>
          <a:p>
            <a:endParaRPr lang="tr-TR"/>
          </a:p>
        </p:txBody>
      </p:sp>
      <p:sp>
        <p:nvSpPr>
          <p:cNvPr id="1114119" name="Line 7"/>
          <p:cNvSpPr>
            <a:spLocks noChangeShapeType="1"/>
          </p:cNvSpPr>
          <p:nvPr/>
        </p:nvSpPr>
        <p:spPr bwMode="auto">
          <a:xfrm flipV="1">
            <a:off x="9396413" y="4221163"/>
            <a:ext cx="71437" cy="73025"/>
          </a:xfrm>
          <a:prstGeom prst="line">
            <a:avLst/>
          </a:prstGeom>
          <a:noFill/>
          <a:ln w="9525">
            <a:solidFill>
              <a:schemeClr val="tx1"/>
            </a:solidFill>
            <a:round/>
            <a:headEnd/>
            <a:tailEnd/>
          </a:ln>
          <a:effectLst/>
        </p:spPr>
        <p:txBody>
          <a:bodyPr/>
          <a:lstStyle/>
          <a:p>
            <a:endParaRPr lang="tr-TR"/>
          </a:p>
        </p:txBody>
      </p:sp>
      <p:sp>
        <p:nvSpPr>
          <p:cNvPr id="1114120" name="Line 8"/>
          <p:cNvSpPr>
            <a:spLocks noChangeShapeType="1"/>
          </p:cNvSpPr>
          <p:nvPr/>
        </p:nvSpPr>
        <p:spPr bwMode="auto">
          <a:xfrm flipH="1" flipV="1">
            <a:off x="9467850" y="3573463"/>
            <a:ext cx="0" cy="0"/>
          </a:xfrm>
          <a:prstGeom prst="line">
            <a:avLst/>
          </a:prstGeom>
          <a:noFill/>
          <a:ln w="9525">
            <a:solidFill>
              <a:schemeClr val="tx1"/>
            </a:solidFill>
            <a:round/>
            <a:headEnd/>
            <a:tailEnd/>
          </a:ln>
          <a:effectLst/>
        </p:spPr>
        <p:txBody>
          <a:bodyPr/>
          <a:lstStyle/>
          <a:p>
            <a:endParaRPr lang="tr-TR"/>
          </a:p>
        </p:txBody>
      </p:sp>
      <p:sp>
        <p:nvSpPr>
          <p:cNvPr id="1114121" name="Line 9"/>
          <p:cNvSpPr>
            <a:spLocks noChangeShapeType="1"/>
          </p:cNvSpPr>
          <p:nvPr/>
        </p:nvSpPr>
        <p:spPr bwMode="auto">
          <a:xfrm>
            <a:off x="10620375" y="2997200"/>
            <a:ext cx="36513" cy="0"/>
          </a:xfrm>
          <a:prstGeom prst="line">
            <a:avLst/>
          </a:prstGeom>
          <a:noFill/>
          <a:ln w="9525">
            <a:solidFill>
              <a:schemeClr val="tx1"/>
            </a:solidFill>
            <a:round/>
            <a:headEnd/>
            <a:tailEnd/>
          </a:ln>
          <a:effectLst/>
        </p:spPr>
        <p:txBody>
          <a:bodyPr/>
          <a:lstStyle/>
          <a:p>
            <a:endParaRPr lang="tr-TR"/>
          </a:p>
        </p:txBody>
      </p:sp>
      <p:sp>
        <p:nvSpPr>
          <p:cNvPr id="1114122" name="Line 10"/>
          <p:cNvSpPr>
            <a:spLocks noChangeShapeType="1"/>
          </p:cNvSpPr>
          <p:nvPr/>
        </p:nvSpPr>
        <p:spPr bwMode="auto">
          <a:xfrm flipH="1" flipV="1">
            <a:off x="10656888" y="2565400"/>
            <a:ext cx="36512" cy="71438"/>
          </a:xfrm>
          <a:prstGeom prst="line">
            <a:avLst/>
          </a:prstGeom>
          <a:noFill/>
          <a:ln w="9525">
            <a:solidFill>
              <a:schemeClr val="tx1"/>
            </a:solidFill>
            <a:round/>
            <a:headEnd/>
            <a:tailEnd/>
          </a:ln>
          <a:effectLst/>
        </p:spPr>
        <p:txBody>
          <a:bodyPr/>
          <a:lstStyle/>
          <a:p>
            <a:endParaRPr lang="tr-TR"/>
          </a:p>
        </p:txBody>
      </p:sp>
      <p:sp>
        <p:nvSpPr>
          <p:cNvPr id="1114123" name="Line 11"/>
          <p:cNvSpPr>
            <a:spLocks noChangeShapeType="1"/>
          </p:cNvSpPr>
          <p:nvPr/>
        </p:nvSpPr>
        <p:spPr bwMode="auto">
          <a:xfrm>
            <a:off x="9540875" y="1989138"/>
            <a:ext cx="34925" cy="0"/>
          </a:xfrm>
          <a:prstGeom prst="line">
            <a:avLst/>
          </a:prstGeom>
          <a:noFill/>
          <a:ln w="9525">
            <a:solidFill>
              <a:schemeClr val="tx1"/>
            </a:solidFill>
            <a:round/>
            <a:headEnd/>
            <a:tailEnd/>
          </a:ln>
          <a:effectLst/>
        </p:spPr>
        <p:txBody>
          <a:bodyPr/>
          <a:lstStyle/>
          <a:p>
            <a:endParaRPr lang="tr-T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bwMode="auto">
          <a:xfrm>
            <a:off x="457200" y="274638"/>
            <a:ext cx="8229600" cy="77787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tr-TR">
                <a:solidFill>
                  <a:schemeClr val="tx1"/>
                </a:solidFill>
                <a:effectLst>
                  <a:outerShdw blurRad="38100" dist="38100" dir="2700000" algn="tl">
                    <a:srgbClr val="C0C0C0"/>
                  </a:outerShdw>
                </a:effectLst>
              </a:rPr>
              <a:t>Plexus Coccygeus</a:t>
            </a:r>
            <a:endParaRPr lang="en-US" altLang="en-US">
              <a:solidFill>
                <a:schemeClr val="tx1"/>
              </a:solidFill>
              <a:effectLst>
                <a:outerShdw blurRad="38100" dist="38100" dir="2700000" algn="tl">
                  <a:srgbClr val="C0C0C0"/>
                </a:outerShdw>
              </a:effectLst>
            </a:endParaRPr>
          </a:p>
        </p:txBody>
      </p:sp>
      <p:sp>
        <p:nvSpPr>
          <p:cNvPr id="1062915" name="Rectangle 3"/>
          <p:cNvSpPr>
            <a:spLocks noChangeArrowheads="1"/>
          </p:cNvSpPr>
          <p:nvPr/>
        </p:nvSpPr>
        <p:spPr bwMode="auto">
          <a:xfrm>
            <a:off x="395288" y="1341438"/>
            <a:ext cx="8502650" cy="5481637"/>
          </a:xfrm>
          <a:prstGeom prst="rect">
            <a:avLst/>
          </a:prstGeom>
          <a:noFill/>
          <a:ln w="9525">
            <a:noFill/>
            <a:miter lim="800000"/>
            <a:headEnd/>
            <a:tailEnd/>
          </a:ln>
          <a:effectLst/>
        </p:spPr>
        <p:txBody>
          <a:bodyPr anchor="ctr"/>
          <a:lstStyle/>
          <a:p>
            <a:pPr marL="342900" indent="-342900" algn="l" eaLnBrk="1" hangingPunct="1">
              <a:lnSpc>
                <a:spcPct val="90000"/>
              </a:lnSpc>
              <a:spcBef>
                <a:spcPct val="45000"/>
              </a:spcBef>
              <a:spcAft>
                <a:spcPct val="20000"/>
              </a:spcAft>
              <a:buClr>
                <a:schemeClr val="accent2"/>
              </a:buClr>
              <a:buFont typeface="Wingdings" pitchFamily="2" charset="2"/>
              <a:buChar char="§"/>
            </a:pPr>
            <a:r>
              <a:rPr lang="tr-TR" sz="2600" b="1">
                <a:latin typeface="Times New Roman" pitchFamily="18" charset="0"/>
              </a:rPr>
              <a:t>Yapısı</a:t>
            </a:r>
            <a:r>
              <a:rPr lang="en-US" sz="2600" b="1">
                <a:latin typeface="Times"/>
                <a:cs typeface="Times New Roman" pitchFamily="18" charset="0"/>
              </a:rPr>
              <a:t>	</a:t>
            </a:r>
          </a:p>
          <a:p>
            <a:pPr marL="742950" lvl="1" indent="-285750" algn="l" eaLnBrk="1" hangingPunct="1">
              <a:lnSpc>
                <a:spcPct val="90000"/>
              </a:lnSpc>
              <a:spcAft>
                <a:spcPct val="20000"/>
              </a:spcAft>
              <a:buClr>
                <a:schemeClr val="accent2"/>
              </a:buClr>
              <a:buFont typeface="Wingdings" pitchFamily="2" charset="2"/>
              <a:buChar char="§"/>
            </a:pPr>
            <a:r>
              <a:rPr lang="tr-TR" sz="2600">
                <a:latin typeface="Times New Roman" pitchFamily="18" charset="0"/>
              </a:rPr>
              <a:t>S </a:t>
            </a:r>
            <a:r>
              <a:rPr lang="en-US" sz="2600">
                <a:latin typeface="Times New Roman" pitchFamily="18" charset="0"/>
              </a:rPr>
              <a:t>4</a:t>
            </a:r>
            <a:r>
              <a:rPr lang="tr-TR" sz="2600">
                <a:latin typeface="Times New Roman" pitchFamily="18" charset="0"/>
              </a:rPr>
              <a:t>,5 - Co</a:t>
            </a:r>
            <a:endParaRPr lang="en-US" sz="2600" b="1">
              <a:latin typeface="Times"/>
              <a:cs typeface="Times New Roman" pitchFamily="18" charset="0"/>
            </a:endParaRPr>
          </a:p>
          <a:p>
            <a:pPr marL="342900" indent="-342900" algn="l" eaLnBrk="1" hangingPunct="1">
              <a:lnSpc>
                <a:spcPct val="90000"/>
              </a:lnSpc>
              <a:spcBef>
                <a:spcPct val="45000"/>
              </a:spcBef>
              <a:spcAft>
                <a:spcPct val="20000"/>
              </a:spcAft>
              <a:buClr>
                <a:schemeClr val="accent2"/>
              </a:buClr>
              <a:buFont typeface="Wingdings" pitchFamily="2" charset="2"/>
              <a:buChar char="§"/>
            </a:pPr>
            <a:r>
              <a:rPr lang="tr-TR" sz="2600" b="1">
                <a:latin typeface="Times New Roman" pitchFamily="18" charset="0"/>
              </a:rPr>
              <a:t>İnnervasyon</a:t>
            </a:r>
            <a:endParaRPr lang="en-US" sz="2600" b="1">
              <a:latin typeface="Times New Roman" pitchFamily="18" charset="0"/>
            </a:endParaRPr>
          </a:p>
          <a:p>
            <a:pPr marL="742950" lvl="1" indent="-285750" algn="l" eaLnBrk="1" hangingPunct="1">
              <a:lnSpc>
                <a:spcPct val="90000"/>
              </a:lnSpc>
              <a:spcAft>
                <a:spcPct val="20000"/>
              </a:spcAft>
              <a:buClr>
                <a:schemeClr val="accent2"/>
              </a:buClr>
              <a:buFont typeface="Wingdings" pitchFamily="2" charset="2"/>
              <a:buChar char="§"/>
            </a:pPr>
            <a:r>
              <a:rPr lang="tr-TR" sz="2600">
                <a:latin typeface="Times New Roman" pitchFamily="18" charset="0"/>
              </a:rPr>
              <a:t>M.levator ani (alt bölümü), m.coccygeus’a motor lifler,</a:t>
            </a:r>
          </a:p>
          <a:p>
            <a:pPr marL="742950" lvl="1" indent="-285750" algn="l" eaLnBrk="1" hangingPunct="1">
              <a:lnSpc>
                <a:spcPct val="90000"/>
              </a:lnSpc>
              <a:spcAft>
                <a:spcPct val="20000"/>
              </a:spcAft>
              <a:buClr>
                <a:schemeClr val="accent2"/>
              </a:buClr>
              <a:buFont typeface="Wingdings" pitchFamily="2" charset="2"/>
              <a:buChar char="§"/>
            </a:pPr>
            <a:r>
              <a:rPr lang="tr-TR" sz="2600">
                <a:latin typeface="Times New Roman" pitchFamily="18" charset="0"/>
              </a:rPr>
              <a:t>Anüs ve koksiks bölge derisine sensitif dallar verir.</a:t>
            </a:r>
            <a:endParaRPr lang="en-US" sz="2600" b="1">
              <a:latin typeface="Times"/>
              <a:cs typeface="Times New Roman" pitchFamily="18" charset="0"/>
            </a:endParaRPr>
          </a:p>
          <a:p>
            <a:pPr marL="342900" indent="-342900" algn="l" eaLnBrk="1" hangingPunct="1">
              <a:lnSpc>
                <a:spcPct val="90000"/>
              </a:lnSpc>
              <a:spcBef>
                <a:spcPct val="45000"/>
              </a:spcBef>
              <a:spcAft>
                <a:spcPct val="20000"/>
              </a:spcAft>
              <a:buClr>
                <a:schemeClr val="accent2"/>
              </a:buClr>
              <a:buFont typeface="Wingdings" pitchFamily="2" charset="2"/>
              <a:buChar char="§"/>
            </a:pPr>
            <a:r>
              <a:rPr lang="tr-TR" sz="2600" b="1">
                <a:latin typeface="Times New Roman" pitchFamily="18" charset="0"/>
              </a:rPr>
              <a:t>Önemli sinirleri</a:t>
            </a:r>
            <a:endParaRPr lang="en-US" sz="2600" b="1">
              <a:latin typeface="Times New Roman" pitchFamily="18" charset="0"/>
            </a:endParaRPr>
          </a:p>
          <a:p>
            <a:pPr marL="742950" lvl="1" indent="-285750" algn="l" eaLnBrk="1" hangingPunct="1">
              <a:lnSpc>
                <a:spcPct val="90000"/>
              </a:lnSpc>
              <a:spcAft>
                <a:spcPct val="20000"/>
              </a:spcAft>
              <a:buClr>
                <a:schemeClr val="accent2"/>
              </a:buClr>
              <a:buFont typeface="Wingdings" pitchFamily="2" charset="2"/>
              <a:buChar char="§"/>
            </a:pPr>
            <a:r>
              <a:rPr lang="tr-TR" sz="2600">
                <a:latin typeface="Times New Roman" pitchFamily="18" charset="0"/>
              </a:rPr>
              <a:t>N.coccygeus</a:t>
            </a:r>
          </a:p>
          <a:p>
            <a:pPr marL="742950" lvl="1" indent="-285750" algn="l" eaLnBrk="1" hangingPunct="1">
              <a:lnSpc>
                <a:spcPct val="90000"/>
              </a:lnSpc>
              <a:spcAft>
                <a:spcPct val="20000"/>
              </a:spcAft>
              <a:buClr>
                <a:schemeClr val="accent2"/>
              </a:buClr>
              <a:buFont typeface="Wingdings" pitchFamily="2" charset="2"/>
              <a:buChar char="§"/>
            </a:pPr>
            <a:endParaRPr lang="en-US" sz="2600">
              <a:latin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bwMode="auto">
          <a:xfrm>
            <a:off x="1403350" y="274638"/>
            <a:ext cx="3600450" cy="49053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tr-TR" sz="2600">
                <a:solidFill>
                  <a:schemeClr val="tx1"/>
                </a:solidFill>
                <a:effectLst>
                  <a:outerShdw blurRad="38100" dist="38100" dir="2700000" algn="tl">
                    <a:srgbClr val="C0C0C0"/>
                  </a:outerShdw>
                </a:effectLst>
              </a:rPr>
              <a:t>Plexus Pudendalis</a:t>
            </a:r>
            <a:endParaRPr lang="en-US" altLang="en-US" sz="2600">
              <a:solidFill>
                <a:schemeClr val="tx1"/>
              </a:solidFill>
              <a:effectLst>
                <a:outerShdw blurRad="38100" dist="38100" dir="2700000" algn="tl">
                  <a:srgbClr val="C0C0C0"/>
                </a:outerShdw>
              </a:effectLst>
            </a:endParaRPr>
          </a:p>
        </p:txBody>
      </p:sp>
      <p:sp>
        <p:nvSpPr>
          <p:cNvPr id="1128451" name="Rectangle 3"/>
          <p:cNvSpPr>
            <a:spLocks noChangeArrowheads="1"/>
          </p:cNvSpPr>
          <p:nvPr/>
        </p:nvSpPr>
        <p:spPr bwMode="auto">
          <a:xfrm>
            <a:off x="250825" y="1196975"/>
            <a:ext cx="8353425" cy="5626100"/>
          </a:xfrm>
          <a:prstGeom prst="rect">
            <a:avLst/>
          </a:prstGeom>
          <a:noFill/>
          <a:ln w="9525">
            <a:noFill/>
            <a:miter lim="800000"/>
            <a:headEnd/>
            <a:tailEnd/>
          </a:ln>
          <a:effectLst/>
        </p:spPr>
        <p:txBody>
          <a:bodyPr anchor="ctr"/>
          <a:lstStyle/>
          <a:p>
            <a:pPr marL="342900" indent="-342900" algn="l" eaLnBrk="1" hangingPunct="1">
              <a:lnSpc>
                <a:spcPct val="90000"/>
              </a:lnSpc>
              <a:spcBef>
                <a:spcPct val="45000"/>
              </a:spcBef>
              <a:spcAft>
                <a:spcPct val="20000"/>
              </a:spcAft>
              <a:buClr>
                <a:schemeClr val="accent2"/>
              </a:buClr>
              <a:buFont typeface="Wingdings" pitchFamily="2" charset="2"/>
              <a:buChar char="§"/>
            </a:pPr>
            <a:r>
              <a:rPr lang="tr-TR" b="1">
                <a:latin typeface="Times New Roman" pitchFamily="18" charset="0"/>
              </a:rPr>
              <a:t>Yapısı – </a:t>
            </a:r>
            <a:r>
              <a:rPr lang="tr-TR">
                <a:latin typeface="Times New Roman" pitchFamily="18" charset="0"/>
              </a:rPr>
              <a:t>S 2,3,4</a:t>
            </a:r>
            <a:r>
              <a:rPr lang="tr-TR" b="1">
                <a:latin typeface="Times New Roman" pitchFamily="18" charset="0"/>
              </a:rPr>
              <a:t> </a:t>
            </a:r>
          </a:p>
          <a:p>
            <a:pPr marL="342900" indent="-342900" algn="l" eaLnBrk="1" hangingPunct="1">
              <a:lnSpc>
                <a:spcPct val="90000"/>
              </a:lnSpc>
              <a:spcBef>
                <a:spcPct val="45000"/>
              </a:spcBef>
              <a:spcAft>
                <a:spcPct val="20000"/>
              </a:spcAft>
              <a:buClr>
                <a:schemeClr val="accent2"/>
              </a:buClr>
              <a:buFont typeface="Wingdings" pitchFamily="2" charset="2"/>
              <a:buChar char="§"/>
            </a:pPr>
            <a:r>
              <a:rPr lang="tr-TR" b="1">
                <a:latin typeface="Times New Roman" pitchFamily="18" charset="0"/>
              </a:rPr>
              <a:t>Yeri - </a:t>
            </a:r>
            <a:r>
              <a:rPr lang="tr-TR">
                <a:latin typeface="Times"/>
                <a:cs typeface="Times New Roman" pitchFamily="18" charset="0"/>
              </a:rPr>
              <a:t>Plexus sacralis’in hemen altında  </a:t>
            </a:r>
            <a:r>
              <a:rPr lang="en-US" b="1">
                <a:latin typeface="Times"/>
                <a:cs typeface="Times New Roman" pitchFamily="18" charset="0"/>
              </a:rPr>
              <a:t>	</a:t>
            </a:r>
          </a:p>
          <a:p>
            <a:pPr marL="342900" indent="-342900" algn="l" eaLnBrk="1" hangingPunct="1">
              <a:lnSpc>
                <a:spcPct val="90000"/>
              </a:lnSpc>
              <a:spcBef>
                <a:spcPct val="45000"/>
              </a:spcBef>
              <a:spcAft>
                <a:spcPct val="20000"/>
              </a:spcAft>
              <a:buClr>
                <a:schemeClr val="accent2"/>
              </a:buClr>
              <a:buFont typeface="Wingdings" pitchFamily="2" charset="2"/>
              <a:buChar char="§"/>
            </a:pPr>
            <a:r>
              <a:rPr lang="tr-TR" b="1">
                <a:latin typeface="Times New Roman" pitchFamily="18" charset="0"/>
              </a:rPr>
              <a:t>İnnervasyon</a:t>
            </a:r>
            <a:endParaRPr lang="en-US" b="1">
              <a:latin typeface="Times New Roman" pitchFamily="18" charset="0"/>
            </a:endParaRPr>
          </a:p>
          <a:p>
            <a:pPr marL="742950" lvl="1" indent="-285750" algn="l" eaLnBrk="1" hangingPunct="1">
              <a:lnSpc>
                <a:spcPct val="90000"/>
              </a:lnSpc>
              <a:spcAft>
                <a:spcPct val="20000"/>
              </a:spcAft>
              <a:buClr>
                <a:schemeClr val="accent2"/>
              </a:buClr>
              <a:buFont typeface="Wingdings" pitchFamily="2" charset="2"/>
              <a:buChar char="§"/>
            </a:pPr>
            <a:r>
              <a:rPr lang="tr-TR">
                <a:latin typeface="Times New Roman" pitchFamily="18" charset="0"/>
              </a:rPr>
              <a:t>Perine’nin deri ve kaslarını innerve eder.</a:t>
            </a:r>
          </a:p>
          <a:p>
            <a:pPr marL="742950" lvl="1" indent="-285750" algn="l" eaLnBrk="1" hangingPunct="1">
              <a:lnSpc>
                <a:spcPct val="90000"/>
              </a:lnSpc>
              <a:spcAft>
                <a:spcPct val="20000"/>
              </a:spcAft>
              <a:buClr>
                <a:schemeClr val="accent2"/>
              </a:buClr>
              <a:buFont typeface="Wingdings" pitchFamily="2" charset="2"/>
              <a:buChar char="§"/>
            </a:pPr>
            <a:r>
              <a:rPr lang="tr-TR">
                <a:latin typeface="Times New Roman" pitchFamily="18" charset="0"/>
              </a:rPr>
              <a:t>Ereksiyona katkı sağlar.</a:t>
            </a:r>
          </a:p>
          <a:p>
            <a:pPr marL="742950" lvl="1" indent="-285750" algn="l" eaLnBrk="1" hangingPunct="1">
              <a:lnSpc>
                <a:spcPct val="90000"/>
              </a:lnSpc>
              <a:spcAft>
                <a:spcPct val="20000"/>
              </a:spcAft>
              <a:buClr>
                <a:schemeClr val="accent2"/>
              </a:buClr>
              <a:buFont typeface="Wingdings" pitchFamily="2" charset="2"/>
              <a:buChar char="§"/>
            </a:pPr>
            <a:r>
              <a:rPr lang="tr-TR">
                <a:latin typeface="Times New Roman" pitchFamily="18" charset="0"/>
              </a:rPr>
              <a:t>Miksiyon (idrar) ve defekasyon (dışkı) kontrolünü sağlar.</a:t>
            </a:r>
          </a:p>
          <a:p>
            <a:pPr marL="742950" lvl="1" indent="-285750" algn="l" eaLnBrk="1" hangingPunct="1">
              <a:lnSpc>
                <a:spcPct val="90000"/>
              </a:lnSpc>
              <a:spcAft>
                <a:spcPct val="20000"/>
              </a:spcAft>
              <a:buClr>
                <a:schemeClr val="accent2"/>
              </a:buClr>
              <a:buFont typeface="Wingdings" pitchFamily="2" charset="2"/>
              <a:buChar char="§"/>
            </a:pPr>
            <a:r>
              <a:rPr lang="tr-TR">
                <a:latin typeface="Times New Roman" pitchFamily="18" charset="0"/>
              </a:rPr>
              <a:t>Motor, sensitif, sempatik ve parasempatik sinir lifleri içerir.</a:t>
            </a:r>
            <a:endParaRPr lang="en-US" b="1">
              <a:latin typeface="Times"/>
              <a:cs typeface="Times New Roman" pitchFamily="18" charset="0"/>
            </a:endParaRPr>
          </a:p>
          <a:p>
            <a:pPr marL="342900" indent="-342900" algn="l" eaLnBrk="1" hangingPunct="1">
              <a:lnSpc>
                <a:spcPct val="90000"/>
              </a:lnSpc>
              <a:spcBef>
                <a:spcPct val="45000"/>
              </a:spcBef>
              <a:spcAft>
                <a:spcPct val="20000"/>
              </a:spcAft>
              <a:buClr>
                <a:schemeClr val="accent2"/>
              </a:buClr>
              <a:buFont typeface="Wingdings" pitchFamily="2" charset="2"/>
              <a:buChar char="§"/>
            </a:pPr>
            <a:r>
              <a:rPr lang="tr-TR" b="1">
                <a:latin typeface="Times New Roman" pitchFamily="18" charset="0"/>
              </a:rPr>
              <a:t>Önemli sinirleri</a:t>
            </a:r>
            <a:endParaRPr lang="en-US" b="1">
              <a:latin typeface="Times New Roman" pitchFamily="18" charset="0"/>
            </a:endParaRPr>
          </a:p>
          <a:p>
            <a:pPr marL="742950" lvl="1" indent="-285750" algn="l" eaLnBrk="1" hangingPunct="1">
              <a:lnSpc>
                <a:spcPct val="90000"/>
              </a:lnSpc>
              <a:spcAft>
                <a:spcPct val="20000"/>
              </a:spcAft>
              <a:buClr>
                <a:schemeClr val="accent2"/>
              </a:buClr>
              <a:buFont typeface="Wingdings" pitchFamily="2" charset="2"/>
              <a:buChar char="§"/>
            </a:pPr>
            <a:r>
              <a:rPr lang="tr-TR">
                <a:latin typeface="Times New Roman" pitchFamily="18" charset="0"/>
              </a:rPr>
              <a:t>N.pudendus</a:t>
            </a:r>
          </a:p>
          <a:p>
            <a:pPr marL="1143000" lvl="2" indent="-228600" algn="l" eaLnBrk="1" hangingPunct="1">
              <a:lnSpc>
                <a:spcPct val="90000"/>
              </a:lnSpc>
              <a:spcAft>
                <a:spcPct val="20000"/>
              </a:spcAft>
              <a:buClr>
                <a:schemeClr val="accent2"/>
              </a:buClr>
              <a:buFont typeface="Wingdings" pitchFamily="2" charset="2"/>
              <a:buChar char="§"/>
            </a:pPr>
            <a:r>
              <a:rPr lang="tr-TR">
                <a:latin typeface="Times New Roman" pitchFamily="18" charset="0"/>
              </a:rPr>
              <a:t>Nn.rectales inferiores – sadece sensitif</a:t>
            </a:r>
          </a:p>
          <a:p>
            <a:pPr marL="1143000" lvl="2" indent="-228600" algn="l" eaLnBrk="1" hangingPunct="1">
              <a:lnSpc>
                <a:spcPct val="90000"/>
              </a:lnSpc>
              <a:spcAft>
                <a:spcPct val="20000"/>
              </a:spcAft>
              <a:buClr>
                <a:schemeClr val="accent2"/>
              </a:buClr>
              <a:buFont typeface="Wingdings" pitchFamily="2" charset="2"/>
              <a:buChar char="§"/>
            </a:pPr>
            <a:r>
              <a:rPr lang="tr-TR">
                <a:latin typeface="Times New Roman" pitchFamily="18" charset="0"/>
              </a:rPr>
              <a:t>Nn.perineales – mikst </a:t>
            </a:r>
          </a:p>
          <a:p>
            <a:pPr marL="1143000" lvl="2" indent="-228600" algn="l" eaLnBrk="1" hangingPunct="1">
              <a:lnSpc>
                <a:spcPct val="90000"/>
              </a:lnSpc>
              <a:spcAft>
                <a:spcPct val="20000"/>
              </a:spcAft>
              <a:buClr>
                <a:schemeClr val="accent2"/>
              </a:buClr>
              <a:buFont typeface="Wingdings" pitchFamily="2" charset="2"/>
              <a:buChar char="§"/>
            </a:pPr>
            <a:r>
              <a:rPr lang="tr-TR">
                <a:latin typeface="Times New Roman" pitchFamily="18" charset="0"/>
              </a:rPr>
              <a:t>N.dorsalis penis (kadında n.clitoridis) – mikst</a:t>
            </a:r>
          </a:p>
          <a:p>
            <a:pPr marL="742950" lvl="1" indent="-285750" algn="l" eaLnBrk="1" hangingPunct="1">
              <a:lnSpc>
                <a:spcPct val="90000"/>
              </a:lnSpc>
              <a:spcAft>
                <a:spcPct val="20000"/>
              </a:spcAft>
              <a:buClr>
                <a:schemeClr val="accent2"/>
              </a:buClr>
              <a:buFont typeface="Wingdings" pitchFamily="2" charset="2"/>
              <a:buChar char="§"/>
            </a:pPr>
            <a:endParaRPr lang="en-US">
              <a:latin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2290" name="Picture 2" descr="C:\Users\hpp\Desktop\sınav resim\Unknown-300x236.jpg"/>
          <p:cNvPicPr>
            <a:picLocks noGrp="1" noChangeAspect="1" noChangeArrowheads="1"/>
          </p:cNvPicPr>
          <p:nvPr>
            <p:ph idx="1"/>
          </p:nvPr>
        </p:nvPicPr>
        <p:blipFill>
          <a:blip r:embed="rId2"/>
          <a:srcRect/>
          <a:stretch>
            <a:fillRect/>
          </a:stretch>
        </p:blipFill>
        <p:spPr bwMode="auto">
          <a:xfrm>
            <a:off x="312360" y="183023"/>
            <a:ext cx="8403044" cy="6610394"/>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3314" name="Picture 2" descr="C:\Users\hpp\Desktop\sınav resim\AC1357_02A.jpg"/>
          <p:cNvPicPr>
            <a:picLocks noGrp="1" noChangeAspect="1" noChangeArrowheads="1"/>
          </p:cNvPicPr>
          <p:nvPr>
            <p:ph idx="1"/>
          </p:nvPr>
        </p:nvPicPr>
        <p:blipFill>
          <a:blip r:embed="rId2"/>
          <a:srcRect/>
          <a:stretch>
            <a:fillRect/>
          </a:stretch>
        </p:blipFill>
        <p:spPr bwMode="auto">
          <a:xfrm>
            <a:off x="439302" y="125226"/>
            <a:ext cx="7847474" cy="662130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sv-SE" i="1" dirty="0" smtClean="0"/>
              <a:t>I., II. ve VIII. Sinirler : koklama, görme,</a:t>
            </a:r>
          </a:p>
          <a:p>
            <a:r>
              <a:rPr lang="tr-TR" dirty="0" smtClean="0"/>
              <a:t>işitme ve denge</a:t>
            </a:r>
          </a:p>
          <a:p>
            <a:endParaRPr lang="tr-TR" dirty="0" smtClean="0"/>
          </a:p>
          <a:p>
            <a:r>
              <a:rPr lang="tr-TR" dirty="0" smtClean="0"/>
              <a:t>• </a:t>
            </a:r>
            <a:r>
              <a:rPr lang="tr-TR" i="1" dirty="0" smtClean="0"/>
              <a:t>III., IV., VI., XI. ve XII. sinirler : saf motor</a:t>
            </a:r>
          </a:p>
          <a:p>
            <a:endParaRPr lang="tr-TR" i="1" dirty="0" smtClean="0"/>
          </a:p>
          <a:p>
            <a:r>
              <a:rPr lang="fr-FR" dirty="0" smtClean="0"/>
              <a:t>• </a:t>
            </a:r>
            <a:r>
              <a:rPr lang="fr-FR" i="1" dirty="0" smtClean="0"/>
              <a:t>V., VII., IX. </a:t>
            </a:r>
            <a:r>
              <a:rPr lang="fr-FR" i="1" dirty="0" err="1" smtClean="0"/>
              <a:t>ve</a:t>
            </a:r>
            <a:r>
              <a:rPr lang="fr-FR" i="1" dirty="0" smtClean="0"/>
              <a:t> X. </a:t>
            </a:r>
            <a:r>
              <a:rPr lang="fr-FR" i="1" dirty="0" err="1" smtClean="0"/>
              <a:t>Sinirler</a:t>
            </a:r>
            <a:r>
              <a:rPr lang="fr-FR" i="1" dirty="0" smtClean="0"/>
              <a:t> : </a:t>
            </a:r>
            <a:r>
              <a:rPr lang="fr-FR" i="1" dirty="0" err="1" smtClean="0"/>
              <a:t>mikst</a:t>
            </a:r>
            <a:endParaRPr lang="tr-TR" i="1" dirty="0" smtClean="0"/>
          </a:p>
          <a:p>
            <a:endParaRPr lang="fr-FR" i="1" dirty="0" smtClean="0"/>
          </a:p>
          <a:p>
            <a:r>
              <a:rPr lang="fi-FI" dirty="0" smtClean="0"/>
              <a:t>• Parasempatik : </a:t>
            </a:r>
            <a:r>
              <a:rPr lang="fi-FI" i="1" dirty="0" smtClean="0"/>
              <a:t>III., VII., IX., X. sinirler</a:t>
            </a:r>
            <a:endParaRPr lang="tr-T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idx="4294967295"/>
          </p:nvPr>
        </p:nvSpPr>
        <p:spPr bwMode="auto">
          <a:xfrm>
            <a:off x="457200" y="260350"/>
            <a:ext cx="8578850" cy="725488"/>
          </a:xfrm>
          <a:prstGeom prst="rect">
            <a:avLst/>
          </a:prstGeom>
          <a:solidFill>
            <a:srgbClr val="FFFFFF"/>
          </a:solidFill>
          <a:ln>
            <a:solidFill>
              <a:srgbClr val="000000"/>
            </a:solidFill>
            <a:miter lim="800000"/>
            <a:headEnd/>
            <a:tailEnd/>
          </a:ln>
        </p:spPr>
        <p:txBody>
          <a:bodyPr anchor="b"/>
          <a:lstStyle/>
          <a:p>
            <a:r>
              <a:rPr lang="tr-TR" sz="2800" b="1">
                <a:solidFill>
                  <a:schemeClr val="tx1"/>
                </a:solidFill>
                <a:effectLst>
                  <a:outerShdw blurRad="38100" dist="38100" dir="2700000" algn="tl">
                    <a:srgbClr val="C0C0C0"/>
                  </a:outerShdw>
                </a:effectLst>
              </a:rPr>
              <a:t>NERVI </a:t>
            </a:r>
            <a:r>
              <a:rPr lang="en-GB" sz="2800" b="1">
                <a:solidFill>
                  <a:schemeClr val="tx1"/>
                </a:solidFill>
                <a:effectLst>
                  <a:outerShdw blurRad="38100" dist="38100" dir="2700000" algn="tl">
                    <a:srgbClr val="C0C0C0"/>
                  </a:outerShdw>
                </a:effectLst>
              </a:rPr>
              <a:t>OLFACTOR</a:t>
            </a:r>
            <a:r>
              <a:rPr lang="tr-TR" sz="2800" b="1">
                <a:solidFill>
                  <a:schemeClr val="tx1"/>
                </a:solidFill>
                <a:effectLst>
                  <a:outerShdw blurRad="38100" dist="38100" dir="2700000" algn="tl">
                    <a:srgbClr val="C0C0C0"/>
                  </a:outerShdw>
                </a:effectLst>
              </a:rPr>
              <a:t>II</a:t>
            </a:r>
            <a:r>
              <a:rPr lang="en-GB" sz="2800" b="1">
                <a:solidFill>
                  <a:schemeClr val="tx1"/>
                </a:solidFill>
                <a:effectLst>
                  <a:outerShdw blurRad="38100" dist="38100" dir="2700000" algn="tl">
                    <a:srgbClr val="C0C0C0"/>
                  </a:outerShdw>
                </a:effectLst>
              </a:rPr>
              <a:t> (Koku sinirleri) CN-I</a:t>
            </a:r>
            <a:endParaRPr lang="en-US" sz="2800">
              <a:solidFill>
                <a:srgbClr val="FF3399"/>
              </a:solidFill>
              <a:effectLst>
                <a:outerShdw blurRad="38100" dist="38100" dir="2700000" algn="tl">
                  <a:srgbClr val="C0C0C0"/>
                </a:outerShdw>
              </a:effectLst>
            </a:endParaRPr>
          </a:p>
        </p:txBody>
      </p:sp>
      <p:sp>
        <p:nvSpPr>
          <p:cNvPr id="1117187" name="Rectangle 3"/>
          <p:cNvSpPr>
            <a:spLocks noGrp="1" noChangeArrowheads="1"/>
          </p:cNvSpPr>
          <p:nvPr>
            <p:ph type="body" sz="half" idx="4294967295"/>
          </p:nvPr>
        </p:nvSpPr>
        <p:spPr bwMode="auto">
          <a:xfrm>
            <a:off x="323850" y="1844675"/>
            <a:ext cx="4464050" cy="4608513"/>
          </a:xfrm>
          <a:prstGeom prst="rect">
            <a:avLst/>
          </a:prstGeom>
          <a:solidFill>
            <a:srgbClr val="FFFFFF"/>
          </a:solidFill>
          <a:ln>
            <a:solidFill>
              <a:srgbClr val="000000"/>
            </a:solidFill>
            <a:miter lim="800000"/>
            <a:headEnd/>
            <a:tailEnd/>
          </a:ln>
        </p:spPr>
        <p:txBody>
          <a:bodyPr/>
          <a:lstStyle/>
          <a:p>
            <a:pPr marL="469900" indent="-469900"/>
            <a:r>
              <a:rPr lang="tr-TR" sz="2400" b="1"/>
              <a:t>Sinir lifleri</a:t>
            </a:r>
            <a:r>
              <a:rPr lang="en-US" sz="2400"/>
              <a:t>:  </a:t>
            </a:r>
            <a:r>
              <a:rPr lang="tr-TR" sz="2400"/>
              <a:t>Duysal </a:t>
            </a:r>
            <a:r>
              <a:rPr lang="tr-TR" sz="2400">
                <a:solidFill>
                  <a:srgbClr val="FF0000"/>
                </a:solidFill>
              </a:rPr>
              <a:t>(SVA)</a:t>
            </a:r>
            <a:endParaRPr lang="en-US" sz="2400" b="1">
              <a:solidFill>
                <a:srgbClr val="FF0000"/>
              </a:solidFill>
            </a:endParaRPr>
          </a:p>
          <a:p>
            <a:pPr marL="469900" indent="-469900"/>
            <a:r>
              <a:rPr lang="en-US" sz="2400" b="1"/>
              <a:t>F</a:t>
            </a:r>
            <a:r>
              <a:rPr lang="tr-TR" sz="2400" b="1"/>
              <a:t>onks</a:t>
            </a:r>
            <a:r>
              <a:rPr lang="en-US" sz="2400" b="1"/>
              <a:t>i</a:t>
            </a:r>
            <a:r>
              <a:rPr lang="tr-TR" sz="2400" b="1"/>
              <a:t>y</a:t>
            </a:r>
            <a:r>
              <a:rPr lang="en-US" sz="2400" b="1"/>
              <a:t>on</a:t>
            </a:r>
            <a:r>
              <a:rPr lang="en-US" sz="2400"/>
              <a:t>:  </a:t>
            </a:r>
            <a:r>
              <a:rPr lang="tr-TR" sz="2400"/>
              <a:t>Koku duyusu</a:t>
            </a:r>
            <a:endParaRPr lang="en-US" sz="2400" b="1"/>
          </a:p>
          <a:p>
            <a:pPr marL="469900" indent="-469900"/>
            <a:r>
              <a:rPr lang="tr-TR" sz="2400" b="1"/>
              <a:t>Yolları</a:t>
            </a:r>
            <a:r>
              <a:rPr lang="en-US" sz="2400" b="1"/>
              <a:t>:</a:t>
            </a:r>
            <a:r>
              <a:rPr lang="tr-TR" sz="2400" b="1"/>
              <a:t> </a:t>
            </a:r>
            <a:r>
              <a:rPr lang="tr-TR" sz="2600"/>
              <a:t>Tamamı ile duysal bir sinir olup,</a:t>
            </a:r>
            <a:r>
              <a:rPr lang="tr-TR" sz="2400" b="1"/>
              <a:t> </a:t>
            </a:r>
            <a:r>
              <a:rPr lang="tr-TR" sz="2400">
                <a:solidFill>
                  <a:schemeClr val="folHlink"/>
                </a:solidFill>
              </a:rPr>
              <a:t>burun mukozasında</a:t>
            </a:r>
            <a:r>
              <a:rPr lang="tr-TR" sz="2400"/>
              <a:t> yer alan nöronların aks</a:t>
            </a:r>
            <a:r>
              <a:rPr lang="en-US" sz="2400"/>
              <a:t>on</a:t>
            </a:r>
            <a:r>
              <a:rPr lang="tr-TR" sz="2400"/>
              <a:t>ları ile </a:t>
            </a:r>
            <a:r>
              <a:rPr lang="tr-TR" sz="2600">
                <a:solidFill>
                  <a:srgbClr val="FF0000"/>
                </a:solidFill>
              </a:rPr>
              <a:t>koku</a:t>
            </a:r>
            <a:r>
              <a:rPr lang="tr-TR" sz="2600"/>
              <a:t> duyusunun </a:t>
            </a:r>
            <a:r>
              <a:rPr lang="tr-TR" sz="2400">
                <a:solidFill>
                  <a:schemeClr val="accent2"/>
                </a:solidFill>
              </a:rPr>
              <a:t>beyindeki koku merkezine</a:t>
            </a:r>
            <a:r>
              <a:rPr lang="tr-TR" sz="2400"/>
              <a:t> (Prosencephalon- ön beyin) </a:t>
            </a:r>
            <a:r>
              <a:rPr lang="tr-TR" sz="2600"/>
              <a:t>taşınmasını sağlar. </a:t>
            </a:r>
            <a:endParaRPr lang="en-US" sz="100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231</TotalTime>
  <Words>2834</Words>
  <Application>Microsoft Office PowerPoint</Application>
  <PresentationFormat>Ekran Gösterisi (4:3)</PresentationFormat>
  <Paragraphs>263</Paragraphs>
  <Slides>73</Slides>
  <Notes>2</Notes>
  <HiddenSlides>0</HiddenSlides>
  <MMClips>0</MMClips>
  <ScaleCrop>false</ScaleCrop>
  <HeadingPairs>
    <vt:vector size="4" baseType="variant">
      <vt:variant>
        <vt:lpstr>Tema</vt:lpstr>
      </vt:variant>
      <vt:variant>
        <vt:i4>1</vt:i4>
      </vt:variant>
      <vt:variant>
        <vt:lpstr>Slayt Başlıkları</vt:lpstr>
      </vt:variant>
      <vt:variant>
        <vt:i4>73</vt:i4>
      </vt:variant>
    </vt:vector>
  </HeadingPairs>
  <TitlesOfParts>
    <vt:vector size="74" baseType="lpstr">
      <vt:lpstr>Akış</vt:lpstr>
      <vt:lpstr>PERİFERİK SİNİR SİSTEMİ</vt:lpstr>
      <vt:lpstr>PowerPoint Sunusu</vt:lpstr>
      <vt:lpstr>PowerPoint Sunusu</vt:lpstr>
      <vt:lpstr> </vt:lpstr>
      <vt:lpstr>CRANİAL SİNİRLER</vt:lpstr>
      <vt:lpstr>CRANİAL SİNİRLER</vt:lpstr>
      <vt:lpstr>PowerPoint Sunusu</vt:lpstr>
      <vt:lpstr>PowerPoint Sunusu</vt:lpstr>
      <vt:lpstr>NERVI OLFACTORII (Koku sinirleri) CN-I</vt:lpstr>
      <vt:lpstr>PowerPoint Sunusu</vt:lpstr>
      <vt:lpstr>N.OPTICUS (Görme siniri) CN-II</vt:lpstr>
      <vt:lpstr>PowerPoint Sunusu</vt:lpstr>
      <vt:lpstr>PowerPoint Sunusu</vt:lpstr>
      <vt:lpstr>PowerPoint Sunusu</vt:lpstr>
      <vt:lpstr>N.OCULOMOTORIUS                               (Görme hareketleri siniri) CN-III </vt:lpstr>
      <vt:lpstr>PowerPoint Sunusu</vt:lpstr>
      <vt:lpstr>N.TROCHLEARIS (Görme hareketleri siniri) CN-IV </vt:lpstr>
      <vt:lpstr>N.TRIGEMİNUS (Üçüz sinir) CN-V</vt:lpstr>
      <vt:lpstr>PowerPoint Sunusu</vt:lpstr>
      <vt:lpstr>PowerPoint Sunusu</vt:lpstr>
      <vt:lpstr>PowerPoint Sunusu</vt:lpstr>
      <vt:lpstr>N.ABDUCENS (Görme hareketleri siniri /           Gözün uzaklaştırıcı siniri) CN-VI </vt:lpstr>
      <vt:lpstr>N.FACIALIS (Yüz siniri) CN-VII</vt:lpstr>
      <vt:lpstr>PowerPoint Sunusu</vt:lpstr>
      <vt:lpstr>PowerPoint Sunusu</vt:lpstr>
      <vt:lpstr>N.VESTIBULOCOCHLEARIS                                       (Denge ve İşitme siniri) CN-VIII </vt:lpstr>
      <vt:lpstr>PowerPoint Sunusu</vt:lpstr>
      <vt:lpstr>PowerPoint Sunusu</vt:lpstr>
      <vt:lpstr>N.GLOSSOPHARYNGEUS (Dil yutak siniri) CN IX</vt:lpstr>
      <vt:lpstr>PowerPoint Sunusu</vt:lpstr>
      <vt:lpstr>PowerPoint Sunusu</vt:lpstr>
      <vt:lpstr>N.VAGUS (Serseri sinir) CN- X </vt:lpstr>
      <vt:lpstr>PowerPoint Sunusu</vt:lpstr>
      <vt:lpstr>PowerPoint Sunusu</vt:lpstr>
      <vt:lpstr>PowerPoint Sunusu</vt:lpstr>
      <vt:lpstr>N.ACCESSORIUS (Eklenti Siniri) CN-XI</vt:lpstr>
      <vt:lpstr>PowerPoint Sunusu</vt:lpstr>
      <vt:lpstr>PowerPoint Sunusu</vt:lpstr>
      <vt:lpstr>N.                                                                 N.HYPOGLOSSUS (Dil altı siniri)-CN XII </vt:lpstr>
      <vt:lpstr>PowerPoint Sunusu</vt:lpstr>
      <vt:lpstr>PowerPoint Sunusu</vt:lpstr>
      <vt:lpstr>PowerPoint Sunusu</vt:lpstr>
      <vt:lpstr>PowerPoint Sunusu</vt:lpstr>
      <vt:lpstr>PowerPoint Sunusu</vt:lpstr>
      <vt:lpstr>PowerPoint Sunusu</vt:lpstr>
      <vt:lpstr>NERVI SPINALES</vt:lpstr>
      <vt:lpstr>NERVI SPINALES</vt:lpstr>
      <vt:lpstr>NERVI SPINALES</vt:lpstr>
      <vt:lpstr>Spinal Sinirlerin Yaptığı Pleksuslar</vt:lpstr>
      <vt:lpstr>Spinal Sinir Pleksusları</vt:lpstr>
      <vt:lpstr>Plexus Cervicalis</vt:lpstr>
      <vt:lpstr>PowerPoint Sunusu</vt:lpstr>
      <vt:lpstr>PowerPoint Sunusu</vt:lpstr>
      <vt:lpstr>Plexus Brachialis ve Üst Ekstremite İnnervasyonu</vt:lpstr>
      <vt:lpstr>PowerPoint Sunusu</vt:lpstr>
      <vt:lpstr>PowerPoint Sunusu</vt:lpstr>
      <vt:lpstr>PowerPoint Sunusu</vt:lpstr>
      <vt:lpstr>Plexus Brachialis</vt:lpstr>
      <vt:lpstr>PowerPoint Sunusu</vt:lpstr>
      <vt:lpstr>PowerPoint Sunusu</vt:lpstr>
      <vt:lpstr>Plexus Lumbalis</vt:lpstr>
      <vt:lpstr>PowerPoint Sunusu</vt:lpstr>
      <vt:lpstr>PowerPoint Sunusu</vt:lpstr>
      <vt:lpstr>PowerPoint Sunusu</vt:lpstr>
      <vt:lpstr>PowerPoint Sunusu</vt:lpstr>
      <vt:lpstr>Plexus Sacralis</vt:lpstr>
      <vt:lpstr>Plexus Sacralis</vt:lpstr>
      <vt:lpstr>PowerPoint Sunusu</vt:lpstr>
      <vt:lpstr>PowerPoint Sunusu</vt:lpstr>
      <vt:lpstr>Plexus Coccygeus</vt:lpstr>
      <vt:lpstr>Plexus Pudendalis</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Cranial Sinirler</dc:title>
  <dc:creator>hpp</dc:creator>
  <cp:lastModifiedBy>UFUK OZTURK</cp:lastModifiedBy>
  <cp:revision>35</cp:revision>
  <dcterms:created xsi:type="dcterms:W3CDTF">2007-12-31T22:32:33Z</dcterms:created>
  <dcterms:modified xsi:type="dcterms:W3CDTF">2020-03-26T19:46:23Z</dcterms:modified>
</cp:coreProperties>
</file>